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9" r:id="rId5"/>
    <p:sldId id="286" r:id="rId6"/>
    <p:sldId id="275" r:id="rId7"/>
    <p:sldId id="263" r:id="rId8"/>
    <p:sldId id="264" r:id="rId9"/>
    <p:sldId id="257" r:id="rId10"/>
    <p:sldId id="281" r:id="rId11"/>
    <p:sldId id="283" r:id="rId12"/>
    <p:sldId id="280" r:id="rId13"/>
    <p:sldId id="258" r:id="rId14"/>
    <p:sldId id="287" r:id="rId15"/>
    <p:sldId id="262" r:id="rId16"/>
    <p:sldId id="284" r:id="rId17"/>
    <p:sldId id="290" r:id="rId18"/>
    <p:sldId id="260" r:id="rId19"/>
    <p:sldId id="259" r:id="rId20"/>
    <p:sldId id="272" r:id="rId21"/>
    <p:sldId id="266" r:id="rId22"/>
    <p:sldId id="265" r:id="rId23"/>
    <p:sldId id="288" r:id="rId24"/>
    <p:sldId id="268" r:id="rId25"/>
    <p:sldId id="271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MT/history?period1=1493596800&amp;period2=1496275200&amp;interval=1d&amp;filter=history&amp;frequency=1d&amp;includeAdjustedClose=true" TargetMode="External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finitiv_Identification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github.com/jorritvm/stocks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quantmod </a:t>
            </a:r>
            <a:r>
              <a:rPr lang="nl-BE" sz="1600" dirty="0" err="1" smtClean="0"/>
              <a:t>getSymbols</a:t>
            </a:r>
            <a:r>
              <a:rPr lang="nl-BE" sz="1600" dirty="0"/>
              <a:t> </a:t>
            </a:r>
            <a:r>
              <a:rPr lang="en-BE" sz="1600" dirty="0" smtClean="0"/>
              <a:t>uses the yahoo API. This dataset already corrects for splits in the close price:</a:t>
            </a:r>
          </a:p>
          <a:p>
            <a:endParaRPr lang="en-BE" sz="1600" dirty="0"/>
          </a:p>
          <a:p>
            <a:r>
              <a:rPr lang="en-US" sz="1600" dirty="0"/>
              <a:t>*Close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 smtClean="0"/>
              <a:t>**</a:t>
            </a:r>
            <a:r>
              <a:rPr lang="en-US" sz="1600" dirty="0"/>
              <a:t>Adjusted 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 and dividend and/or capital gain distributions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BE" sz="1600" dirty="0"/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finance.yahoo.com/quote/MT/history?period1=1493596800&amp;period2=1496275200&amp;interval=1d&amp;filter=history&amp;frequency=1d&amp;includeAdjustedClose=true</a:t>
            </a:r>
            <a:endParaRPr lang="en-BE" sz="1600" dirty="0" smtClean="0"/>
          </a:p>
          <a:p>
            <a:endParaRPr lang="en-BE" sz="1600" dirty="0" smtClean="0"/>
          </a:p>
          <a:p>
            <a:r>
              <a:rPr lang="en-BE" sz="1600" b="1" dirty="0" smtClean="0">
                <a:solidFill>
                  <a:srgbClr val="FF0000"/>
                </a:solidFill>
              </a:rPr>
              <a:t>our transactions do have historical volumes based on historical prices, so once in a while we must manually modify the prices for stock splits!!!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43" y="2179124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526" y="206653"/>
            <a:ext cx="4976291" cy="1691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5549" y="4035170"/>
            <a:ext cx="43762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 smtClean="0"/>
              <a:t>e.g. arcelor mittal reverse stock split 1:3</a:t>
            </a:r>
          </a:p>
          <a:p>
            <a:r>
              <a:rPr lang="en-US" sz="1600" dirty="0"/>
              <a:t>UPDATE </a:t>
            </a:r>
            <a:r>
              <a:rPr lang="en-US" sz="1600" dirty="0" err="1"/>
              <a:t>stock_ohlc</a:t>
            </a:r>
            <a:endParaRPr lang="en-US" sz="1600" dirty="0"/>
          </a:p>
          <a:p>
            <a:r>
              <a:rPr lang="en-US" sz="1600" dirty="0"/>
              <a:t>SET</a:t>
            </a:r>
          </a:p>
          <a:p>
            <a:r>
              <a:rPr lang="en-US" sz="1600" dirty="0"/>
              <a:t>    open = open / 3,</a:t>
            </a:r>
          </a:p>
          <a:p>
            <a:r>
              <a:rPr lang="en-US" sz="1600" dirty="0"/>
              <a:t>    high = high / 3,</a:t>
            </a:r>
          </a:p>
          <a:p>
            <a:r>
              <a:rPr lang="en-US" sz="1600" dirty="0"/>
              <a:t>    low = low / 3,</a:t>
            </a:r>
          </a:p>
          <a:p>
            <a:r>
              <a:rPr lang="en-US" sz="1600" dirty="0"/>
              <a:t>    close = close / 3,</a:t>
            </a:r>
          </a:p>
          <a:p>
            <a:r>
              <a:rPr lang="en-US" sz="1600" dirty="0"/>
              <a:t>    volume = volume * 3</a:t>
            </a:r>
          </a:p>
          <a:p>
            <a:r>
              <a:rPr lang="en-US" sz="1600" dirty="0"/>
              <a:t>WHERE</a:t>
            </a:r>
          </a:p>
          <a:p>
            <a:r>
              <a:rPr lang="en-US" sz="1600" dirty="0"/>
              <a:t>    symbol = 'MT.AS'</a:t>
            </a:r>
          </a:p>
          <a:p>
            <a:r>
              <a:rPr lang="en-US" sz="1600" dirty="0"/>
              <a:t>    AND date &lt; '2017-05-22';</a:t>
            </a:r>
            <a:endParaRPr lang="nl-BE" sz="1600" dirty="0"/>
          </a:p>
        </p:txBody>
      </p:sp>
      <p:sp>
        <p:nvSpPr>
          <p:cNvPr id="8" name="Right Arrow 7"/>
          <p:cNvSpPr/>
          <p:nvPr/>
        </p:nvSpPr>
        <p:spPr>
          <a:xfrm>
            <a:off x="5933872" y="5435553"/>
            <a:ext cx="1011677" cy="955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814039"/>
            <a:ext cx="11742475" cy="5738064"/>
          </a:xfrm>
        </p:spPr>
        <p:txBody>
          <a:bodyPr>
            <a:no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</a:t>
            </a:r>
            <a:r>
              <a:rPr lang="nl-BE" sz="1600" dirty="0" err="1" smtClean="0"/>
              <a:t>receive</a:t>
            </a:r>
            <a:r>
              <a:rPr lang="nl-BE" sz="1600" dirty="0" smtClean="0"/>
              <a:t> dividend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 smtClean="0"/>
              <a:t>NULL values in records</a:t>
            </a:r>
          </a:p>
          <a:p>
            <a:pPr lvl="1"/>
            <a:r>
              <a:rPr lang="en-BE" sz="1600" dirty="0" smtClean="0"/>
              <a:t>for buy &amp; sell: all fields mandatory</a:t>
            </a:r>
          </a:p>
          <a:p>
            <a:pPr lvl="1"/>
            <a:r>
              <a:rPr lang="en-BE" sz="1600" dirty="0" smtClean="0"/>
              <a:t>for cash_in and cash_out: symbol &amp; amount = NULL</a:t>
            </a:r>
          </a:p>
          <a:p>
            <a:pPr lvl="1"/>
            <a:r>
              <a:rPr lang="en-BE" sz="1600" dirty="0" smtClean="0"/>
              <a:t>for transfer_in and transfer_out: money=NULL</a:t>
            </a:r>
          </a:p>
          <a:p>
            <a:pPr lvl="1"/>
            <a:r>
              <a:rPr lang="en-BE" sz="1600" dirty="0" smtClean="0"/>
              <a:t>for div: amount could be NULL</a:t>
            </a:r>
          </a:p>
          <a:p>
            <a:pPr lvl="1"/>
            <a:endParaRPr lang="en-BE" sz="1600" dirty="0" smtClean="0"/>
          </a:p>
          <a:p>
            <a:r>
              <a:rPr lang="en-BE" sz="1600" dirty="0" smtClean="0"/>
              <a:t>sign convention</a:t>
            </a:r>
          </a:p>
          <a:p>
            <a:pPr lvl="1"/>
            <a:r>
              <a:rPr lang="en-BE" sz="1600" dirty="0" smtClean="0"/>
              <a:t>all values are positive (so both cash_in and cash_out are positive)</a:t>
            </a:r>
          </a:p>
          <a:p>
            <a:pPr lvl="1"/>
            <a:endParaRPr lang="en-BE" sz="1600" dirty="0"/>
          </a:p>
          <a:p>
            <a:r>
              <a:rPr lang="en-BE" sz="1600" dirty="0" smtClean="0"/>
              <a:t>currency convention</a:t>
            </a:r>
          </a:p>
          <a:p>
            <a:pPr lvl="1"/>
            <a:r>
              <a:rPr lang="en-BE" sz="1600" dirty="0" smtClean="0"/>
              <a:t>all ‘money’ amounts are in the stock’s native currency as listed in stock_profiles</a:t>
            </a:r>
            <a:endParaRPr lang="en-BE" sz="1600" dirty="0"/>
          </a:p>
          <a:p>
            <a:pPr marL="457200" lvl="1" indent="0">
              <a:buNone/>
            </a:pPr>
            <a:r>
              <a:rPr lang="en-BE" sz="1600" dirty="0" smtClean="0"/>
              <a:t>	</a:t>
            </a:r>
            <a:endParaRPr lang="nl-BE" sz="1600" dirty="0" smtClean="0"/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0" y="1118365"/>
            <a:ext cx="4610500" cy="1333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1610" y="455583"/>
            <a:ext cx="31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all records are unique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setup DB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Script to build an empty db file available at</a:t>
            </a:r>
          </a:p>
          <a:p>
            <a:pPr marL="0" indent="0">
              <a:buNone/>
            </a:pPr>
            <a:r>
              <a:rPr lang="en-BE" sz="1600" dirty="0" smtClean="0"/>
              <a:t>	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endParaRPr lang="en-BE" sz="1600" dirty="0"/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 smtClean="0"/>
              <a:t>Make sure to uncomment the desired schema build calls before executing: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62" y="3081374"/>
            <a:ext cx="348264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transactions: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multiple ways</a:t>
            </a:r>
          </a:p>
          <a:p>
            <a:pPr lvl="1"/>
            <a:r>
              <a:rPr lang="en-BE" sz="1600" dirty="0" smtClean="0"/>
              <a:t>manual upload in the webapp</a:t>
            </a:r>
          </a:p>
          <a:p>
            <a:pPr lvl="2"/>
            <a:r>
              <a:rPr lang="en-BE" sz="1600" dirty="0" smtClean="0"/>
              <a:t>parsers are available for saxo &amp; bolero output (see next slides)</a:t>
            </a:r>
          </a:p>
          <a:p>
            <a:pPr lvl="1"/>
            <a:r>
              <a:rPr lang="en-BE" sz="1600" dirty="0" smtClean="0"/>
              <a:t>manual work in excel to write sql statements in excel</a:t>
            </a:r>
          </a:p>
          <a:p>
            <a:pPr lvl="1"/>
            <a:r>
              <a:rPr lang="en-BE" sz="1600" dirty="0" smtClean="0"/>
              <a:t>write batch parsers from excel to db</a:t>
            </a:r>
          </a:p>
          <a:p>
            <a:pPr marL="457200" lvl="1" indent="0">
              <a:buNone/>
            </a:pPr>
            <a:endParaRPr lang="en-BE" sz="1600" dirty="0"/>
          </a:p>
          <a:p>
            <a:r>
              <a:rPr lang="en-BE" sz="2000" dirty="0" smtClean="0"/>
              <a:t>stock splits: very annoying</a:t>
            </a:r>
          </a:p>
          <a:p>
            <a:pPr lvl="1"/>
            <a:r>
              <a:rPr lang="en-BE" sz="1600" dirty="0" smtClean="0"/>
              <a:t>often no data in the downloads</a:t>
            </a:r>
          </a:p>
          <a:p>
            <a:pPr lvl="1"/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45" y="2576668"/>
            <a:ext cx="6248942" cy="1493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85" y="4554977"/>
            <a:ext cx="10181202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/>
              <a:t>transactions</a:t>
            </a:r>
            <a:r>
              <a:rPr lang="en-BE" dirty="0" smtClean="0"/>
              <a:t>: saxo </a:t>
            </a:r>
            <a:r>
              <a:rPr lang="en-BE" dirty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</a:t>
            </a:r>
            <a:r>
              <a:rPr lang="nl-BE" sz="1600" dirty="0" smtClean="0"/>
              <a:t>Saxo Investor</a:t>
            </a:r>
            <a:endParaRPr lang="nl-BE" sz="1600" dirty="0"/>
          </a:p>
          <a:p>
            <a:r>
              <a:rPr lang="nl-BE" sz="1600" dirty="0"/>
              <a:t>gaar naar </a:t>
            </a:r>
            <a:r>
              <a:rPr lang="nl-BE" sz="1600" dirty="0" smtClean="0"/>
              <a:t>transacties</a:t>
            </a:r>
            <a:endParaRPr lang="nl-BE" sz="1600" dirty="0"/>
          </a:p>
          <a:p>
            <a:r>
              <a:rPr lang="nl-BE" sz="1600" dirty="0" smtClean="0"/>
              <a:t>plaats aangepaste periode</a:t>
            </a:r>
            <a:endParaRPr lang="nl-BE" sz="1600" dirty="0"/>
          </a:p>
          <a:p>
            <a:r>
              <a:rPr lang="nl-BE" sz="1600" dirty="0" smtClean="0"/>
              <a:t>exporteer als excel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endParaRPr lang="nl-BE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2" y="4347503"/>
            <a:ext cx="11473718" cy="829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69" y="273923"/>
            <a:ext cx="6001782" cy="1586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1558" y="3917732"/>
            <a:ext cx="183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oude template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41558" y="5237784"/>
            <a:ext cx="183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nieuwe template</a:t>
            </a:r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828" y="2161258"/>
            <a:ext cx="3429297" cy="1455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014" y="5584340"/>
            <a:ext cx="8303955" cy="11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bolero</a:t>
            </a:r>
          </a:p>
          <a:p>
            <a:r>
              <a:rPr lang="nl-BE" sz="1600" dirty="0"/>
              <a:t>gaar naar portefeuille</a:t>
            </a:r>
          </a:p>
          <a:p>
            <a:r>
              <a:rPr lang="nl-BE" sz="1600" dirty="0"/>
              <a:t>dan naar historiek</a:t>
            </a:r>
          </a:p>
          <a:p>
            <a:r>
              <a:rPr lang="nl-BE" sz="1600" dirty="0"/>
              <a:t>selecteer data en plak het in </a:t>
            </a:r>
            <a:r>
              <a:rPr lang="nl-BE" sz="1600" dirty="0" smtClean="0"/>
              <a:t>excel (via notepad tussenstap wordt html formatting verwijderd)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r>
              <a:rPr lang="en-BE" sz="1600" b="1" dirty="0" smtClean="0">
                <a:solidFill>
                  <a:srgbClr val="FF0000"/>
                </a:solidFill>
              </a:rPr>
              <a:t>gegokt aantal is soms verkeerd, best af en toe kijken in dashboard-orders-historiek en in dbbrowser de waarden </a:t>
            </a:r>
            <a:r>
              <a:rPr lang="en-BE" sz="1600" b="1" smtClean="0">
                <a:solidFill>
                  <a:srgbClr val="FF0000"/>
                </a:solidFill>
              </a:rPr>
              <a:t>juist zetten (todo ontwikkeling: excel van dit dashboard parsen)</a:t>
            </a:r>
            <a:endParaRPr lang="en-BE" sz="1600" b="1" dirty="0" smtClean="0">
              <a:solidFill>
                <a:srgbClr val="FF0000"/>
              </a:solidFill>
            </a:endParaRPr>
          </a:p>
          <a:p>
            <a:endParaRPr lang="nl-BE" sz="16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 smtClean="0"/>
              <a:t>terminology</a:t>
            </a:r>
          </a:p>
          <a:p>
            <a:r>
              <a:rPr lang="en-BE" sz="1600" dirty="0"/>
              <a:t>how to run and use the app</a:t>
            </a:r>
            <a:endParaRPr lang="en-BE" sz="1600" dirty="0" smtClean="0"/>
          </a:p>
          <a:p>
            <a:r>
              <a:rPr lang="en-BE" sz="1600" dirty="0" smtClean="0"/>
              <a:t>data model</a:t>
            </a:r>
          </a:p>
          <a:p>
            <a:r>
              <a:rPr lang="en-BE" sz="1600" dirty="0" smtClean="0"/>
              <a:t>importing new data</a:t>
            </a:r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rv$focus_stock</a:t>
            </a:r>
          </a:p>
          <a:p>
            <a:pPr lvl="1"/>
            <a:r>
              <a:rPr lang="nl-BE" sz="1600" dirty="0" smtClean="0"/>
              <a:t>guarantees continuity between pages when selecting 1 stock</a:t>
            </a:r>
          </a:p>
          <a:p>
            <a:pPr lvl="1"/>
            <a:r>
              <a:rPr lang="nl-BE" sz="1600" dirty="0" smtClean="0"/>
              <a:t>first lines sets the rv so that other selectinputs may update</a:t>
            </a:r>
          </a:p>
          <a:p>
            <a:pPr lvl="1"/>
            <a:r>
              <a:rPr lang="nl-BE" sz="1600" dirty="0" smtClean="0"/>
              <a:t>second line updates this selectinput if somewhere else the rv was modified</a:t>
            </a:r>
          </a:p>
          <a:p>
            <a:endParaRPr lang="en-BE" sz="1600" dirty="0" smtClean="0"/>
          </a:p>
          <a:p>
            <a:endParaRPr lang="nl-BE" sz="1600" dirty="0"/>
          </a:p>
          <a:p>
            <a:endParaRPr lang="nl-BE" sz="1600" dirty="0" smtClean="0"/>
          </a:p>
          <a:p>
            <a:r>
              <a:rPr lang="nl-BE" sz="1600" dirty="0" smtClean="0"/>
              <a:t>rv$msgs</a:t>
            </a:r>
          </a:p>
          <a:p>
            <a:pPr lvl="1"/>
            <a:r>
              <a:rPr lang="nl-BE" sz="16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2" y="2337451"/>
            <a:ext cx="93249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5" y="3978613"/>
            <a:ext cx="7892708" cy="2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9075" y="4678592"/>
            <a:ext cx="651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use reactive expressions for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reactive</a:t>
            </a:r>
            <a:r>
              <a:rPr lang="nl-BE" sz="1600" dirty="0" smtClean="0"/>
              <a:t> expressions are recipes for how to calculate something, shiny will determine when it is required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can</a:t>
            </a:r>
            <a:r>
              <a:rPr lang="nl-BE" sz="1600" dirty="0" smtClean="0"/>
              <a:t> accept reactive input and deliver reactive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has a cached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make maximum use of this feature in shiny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983414" y="174675"/>
            <a:ext cx="43269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update input elements of the </a:t>
            </a:r>
            <a:r>
              <a:rPr lang="nl-BE" sz="1600" dirty="0" err="1" smtClean="0"/>
              <a:t>shiny</a:t>
            </a:r>
            <a:r>
              <a:rPr lang="nl-BE" sz="1600" dirty="0" smtClean="0"/>
              <a:t> app</a:t>
            </a:r>
            <a:endParaRPr lang="en-BE" sz="1600" dirty="0" smtClean="0"/>
          </a:p>
          <a:p>
            <a:pPr marL="285750" indent="-285750">
              <a:buFontTx/>
              <a:buChar char="-"/>
            </a:pPr>
            <a:r>
              <a:rPr lang="en-BE" sz="1600" dirty="0" smtClean="0"/>
              <a:t>are always executed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6156" y="879613"/>
            <a:ext cx="2538197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1600" dirty="0" smtClean="0"/>
              <a:t>read entire table into memory and do some type conversions</a:t>
            </a:r>
            <a:endParaRPr lang="nl-BE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20892" y="4501620"/>
            <a:ext cx="253819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1600" dirty="0" smtClean="0"/>
              <a:t>same format as ohlc but all values are in euro</a:t>
            </a:r>
            <a:endParaRPr lang="nl-BE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34535" y="311360"/>
            <a:ext cx="2348248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1600" dirty="0" smtClean="0"/>
              <a:t>extended tr() with </a:t>
            </a:r>
          </a:p>
          <a:p>
            <a:r>
              <a:rPr lang="en-BE" sz="1600" dirty="0" smtClean="0"/>
              <a:t>cash delta, cash_position, amount_holding, transaction_price, mean_acquire_price,</a:t>
            </a:r>
          </a:p>
          <a:p>
            <a:r>
              <a:rPr lang="en-BE" sz="1600" dirty="0" smtClean="0"/>
              <a:t>mean_acquire_value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6114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foreign exchange rates = forex = fx</a:t>
            </a:r>
            <a:endParaRPr lang="en-US" sz="1600" dirty="0"/>
          </a:p>
          <a:p>
            <a:r>
              <a:rPr lang="en-BE" sz="1600" dirty="0" smtClean="0"/>
              <a:t>ohlc: open – high – low – close = daily values for stocks</a:t>
            </a:r>
          </a:p>
          <a:p>
            <a:r>
              <a:rPr lang="en-BE" sz="1600" dirty="0" smtClean="0"/>
              <a:t>ric: reuters instrument code (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en.wikipedia.org/wiki/Refinitiv_Identification_Code</a:t>
            </a:r>
            <a:r>
              <a:rPr lang="en-BE" sz="1600" dirty="0" smtClean="0"/>
              <a:t>)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how to run and use the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Initial setup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Clone the repo: 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github.com/jorritvm/stocks_dashboard</a:t>
            </a:r>
            <a:endParaRPr lang="en-B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Restore the RENV: renv::restore()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Build an empty db file: 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r>
              <a:rPr lang="en-BE" sz="1600" dirty="0" smtClean="0"/>
              <a:t> (</a:t>
            </a:r>
            <a:r>
              <a:rPr lang="en-BE" sz="1600" dirty="0" smtClean="0">
                <a:hlinkClick r:id="rId3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Setup authentication: scripts\setup_credentials.R (</a:t>
            </a:r>
            <a:r>
              <a:rPr lang="en-BE" sz="1600" dirty="0" smtClean="0">
                <a:hlinkClick r:id="rId4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Create config.env (using config_template.env) and set up desired host &amp; port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Run app.R</a:t>
            </a:r>
          </a:p>
        </p:txBody>
      </p:sp>
    </p:spTree>
    <p:extLst>
      <p:ext uri="{BB962C8B-B14F-4D97-AF65-F5344CB8AC3E}">
        <p14:creationId xmlns:p14="http://schemas.microsoft.com/office/powerpoint/2010/main" val="53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949"/>
            <a:ext cx="12294141" cy="1325563"/>
          </a:xfrm>
        </p:spPr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8" y="933855"/>
            <a:ext cx="11653736" cy="5778230"/>
          </a:xfrm>
        </p:spPr>
        <p:txBody>
          <a:bodyPr>
            <a:normAutofit/>
          </a:bodyPr>
          <a:lstStyle/>
          <a:p>
            <a:r>
              <a:rPr lang="en-BE" sz="1600" dirty="0" smtClean="0"/>
              <a:t>Auth is done using shinymanager</a:t>
            </a:r>
          </a:p>
          <a:p>
            <a:pPr lvl="1"/>
            <a:r>
              <a:rPr lang="en-US" sz="1600" dirty="0">
                <a:hlinkClick r:id="rId2"/>
              </a:rPr>
              <a:t>https://datastorm-open.github.io/shinymanager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r>
              <a:rPr lang="en-BE" sz="1600" dirty="0" smtClean="0"/>
              <a:t>Shinymanager can store credentials in sqlite</a:t>
            </a:r>
            <a:r>
              <a:rPr lang="en-US" sz="1600" dirty="0" smtClean="0"/>
              <a:t> database</a:t>
            </a:r>
            <a:endParaRPr lang="en-BE" sz="1600" dirty="0"/>
          </a:p>
          <a:p>
            <a:r>
              <a:rPr lang="en-BE" sz="1600" dirty="0" smtClean="0"/>
              <a:t>Shinymanager </a:t>
            </a:r>
            <a:r>
              <a:rPr lang="en-BE" sz="1600" dirty="0"/>
              <a:t>provides an admin console with an overview of the site </a:t>
            </a:r>
            <a:r>
              <a:rPr lang="en-BE" sz="1600" dirty="0" smtClean="0"/>
              <a:t>usage, but only if you use the sqlite backend option.</a:t>
            </a:r>
          </a:p>
          <a:p>
            <a:endParaRPr lang="en-BE" sz="1600" dirty="0" smtClean="0"/>
          </a:p>
          <a:p>
            <a:r>
              <a:rPr lang="en-BE" sz="1600" dirty="0" smtClean="0"/>
              <a:t>The sqlite DB is </a:t>
            </a:r>
            <a:r>
              <a:rPr lang="en-US" sz="1600" dirty="0" smtClean="0"/>
              <a:t>protected </a:t>
            </a:r>
            <a:r>
              <a:rPr lang="en-US" sz="1600" dirty="0"/>
              <a:t>with a symmetric AES encryption</a:t>
            </a:r>
            <a:r>
              <a:rPr lang="en-BE" sz="1600" dirty="0"/>
              <a:t>. To store the keys for this encryption it uses </a:t>
            </a:r>
            <a:r>
              <a:rPr lang="en-BE" sz="1600" dirty="0" smtClean="0"/>
              <a:t>the keyring package. This makes use of the OS credential store: w</a:t>
            </a:r>
            <a:r>
              <a:rPr lang="en-US" sz="1600" dirty="0" smtClean="0"/>
              <a:t>hen </a:t>
            </a:r>
            <a:r>
              <a:rPr lang="en-US" sz="1600" dirty="0"/>
              <a:t>you set a key using </a:t>
            </a:r>
            <a:r>
              <a:rPr lang="en-US" sz="1600" dirty="0" err="1"/>
              <a:t>key_set</a:t>
            </a:r>
            <a:r>
              <a:rPr lang="en-US" sz="1600" dirty="0"/>
              <a:t> </a:t>
            </a:r>
            <a:r>
              <a:rPr lang="en-US" sz="1600" dirty="0" smtClean="0"/>
              <a:t>it </a:t>
            </a:r>
            <a:r>
              <a:rPr lang="en-US" sz="1600" dirty="0"/>
              <a:t>is stored securely on the </a:t>
            </a:r>
            <a:r>
              <a:rPr lang="en-BE" sz="1600" dirty="0" smtClean="0"/>
              <a:t>local </a:t>
            </a:r>
            <a:r>
              <a:rPr lang="en-US" sz="1600" dirty="0" smtClean="0"/>
              <a:t>machine </a:t>
            </a:r>
            <a:endParaRPr lang="en-BE" sz="1600" dirty="0" smtClean="0"/>
          </a:p>
          <a:p>
            <a:pPr lvl="1"/>
            <a:r>
              <a:rPr lang="en-US" sz="1600" b="1" dirty="0" smtClean="0"/>
              <a:t>Windows</a:t>
            </a:r>
            <a:r>
              <a:rPr lang="en-US" sz="1600" dirty="0"/>
              <a:t>: It </a:t>
            </a:r>
            <a:r>
              <a:rPr lang="en-US" sz="1600" dirty="0" smtClean="0"/>
              <a:t>use</a:t>
            </a:r>
            <a:r>
              <a:rPr lang="en-BE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the Windows Credential Manager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r>
              <a:rPr lang="en-US" sz="1600" b="1" dirty="0"/>
              <a:t>Linux</a:t>
            </a:r>
            <a:r>
              <a:rPr lang="en-US" sz="1600" dirty="0"/>
              <a:t>: It may use the Linux keyring or other secure storage mechanisms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sz="1600" dirty="0"/>
          </a:p>
          <a:p>
            <a:r>
              <a:rPr lang="en-BE" sz="1600" dirty="0"/>
              <a:t>How to set it up in a docker image</a:t>
            </a:r>
          </a:p>
          <a:p>
            <a:pPr lvl="1"/>
            <a:r>
              <a:rPr lang="en-BE" sz="1600" dirty="0"/>
              <a:t>Replace steps 1 &amp; 2 above by setting up the environment variables through docker</a:t>
            </a:r>
          </a:p>
          <a:p>
            <a:pPr lvl="1"/>
            <a:r>
              <a:rPr lang="en-BE" sz="1600" dirty="0"/>
              <a:t>Perform 3 &amp; 4.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933855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1352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how to run and use the app</vt:lpstr>
      <vt:lpstr>Initial setup</vt:lpstr>
      <vt:lpstr>Shinymanager: authentication &amp; site monitoring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setup DB</vt:lpstr>
      <vt:lpstr>importing new data</vt:lpstr>
      <vt:lpstr>FX: import</vt:lpstr>
      <vt:lpstr>transactions: import</vt:lpstr>
      <vt:lpstr>transactions: saxo import</vt:lpstr>
      <vt:lpstr>BOLERO import xlsx</vt:lpstr>
      <vt:lpstr>reactivity</vt:lpstr>
      <vt:lpstr>reactive values</vt:lpstr>
      <vt:lpstr>reactives</vt:lpstr>
      <vt:lpstr>reactives</vt:lpstr>
      <vt:lpstr>performance</vt:lpstr>
      <vt:lpstr>performance per stock</vt:lpstr>
      <vt:lpstr>performance per portfolio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62</cp:revision>
  <dcterms:created xsi:type="dcterms:W3CDTF">2022-03-29T17:15:45Z</dcterms:created>
  <dcterms:modified xsi:type="dcterms:W3CDTF">2023-09-25T14:27:47Z</dcterms:modified>
</cp:coreProperties>
</file>