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5" r:id="rId4"/>
    <p:sldId id="263" r:id="rId5"/>
    <p:sldId id="264" r:id="rId6"/>
    <p:sldId id="257" r:id="rId7"/>
    <p:sldId id="281" r:id="rId8"/>
    <p:sldId id="283" r:id="rId9"/>
    <p:sldId id="280" r:id="rId10"/>
    <p:sldId id="258" r:id="rId11"/>
    <p:sldId id="262" r:id="rId12"/>
    <p:sldId id="284" r:id="rId13"/>
    <p:sldId id="259" r:id="rId14"/>
    <p:sldId id="260" r:id="rId15"/>
    <p:sldId id="272" r:id="rId16"/>
    <p:sldId id="265" r:id="rId17"/>
    <p:sldId id="266" r:id="rId18"/>
    <p:sldId id="268" r:id="rId19"/>
    <p:sldId id="271" r:id="rId20"/>
    <p:sldId id="274" r:id="rId21"/>
    <p:sldId id="269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7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6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50C2-E7D9-4260-A406-70CCA9D8798D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8C6AD-C184-4C41-8B29-8C50BAC3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tastorm-open.github.io/shinymanag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odhd.com/financial-academy/financial-faq/adjusted-close-and-close-whats-the-dif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stock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main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6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401042" y="4471454"/>
            <a:ext cx="6624465" cy="203460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B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401042" y="1194646"/>
            <a:ext cx="6624465" cy="325337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BROKER A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1" y="-218393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 flows</a:t>
            </a:r>
            <a:r>
              <a:rPr lang="nl-BE" dirty="0" smtClean="0"/>
              <a:t> </a:t>
            </a:r>
            <a:r>
              <a:rPr lang="nl-BE" dirty="0" smtClean="0"/>
              <a:t>visualised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8344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8419140" y="1501167"/>
            <a:ext cx="1371600" cy="139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893351" y="1194647"/>
            <a:ext cx="1371600" cy="5311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EXTERNAL WORLD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8344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CASH ACCOUNT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419140" y="4795665"/>
            <a:ext cx="1371600" cy="14438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BE" sz="1400" dirty="0" smtClean="0"/>
              <a:t>STOCKS ACCOUNT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3512875" y="150116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73404" y="213141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6792215" y="1580110"/>
            <a:ext cx="15722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4" name="Left Arrow 13"/>
          <p:cNvSpPr/>
          <p:nvPr/>
        </p:nvSpPr>
        <p:spPr>
          <a:xfrm>
            <a:off x="6752744" y="2210358"/>
            <a:ext cx="1480144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5" name="Right Arrow 14"/>
          <p:cNvSpPr/>
          <p:nvPr/>
        </p:nvSpPr>
        <p:spPr>
          <a:xfrm>
            <a:off x="3488619" y="4825155"/>
            <a:ext cx="1572241" cy="62366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cash_in</a:t>
            </a:r>
            <a:endParaRPr lang="en-US" sz="1400" dirty="0"/>
          </a:p>
        </p:txBody>
      </p:sp>
      <p:sp>
        <p:nvSpPr>
          <p:cNvPr id="16" name="Left Arrow 15"/>
          <p:cNvSpPr/>
          <p:nvPr/>
        </p:nvSpPr>
        <p:spPr>
          <a:xfrm>
            <a:off x="3449148" y="5679063"/>
            <a:ext cx="1480144" cy="57232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cash_out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>
            <a:off x="6767959" y="4825155"/>
            <a:ext cx="1572241" cy="6236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buy</a:t>
            </a:r>
            <a:endParaRPr lang="en-US" sz="1400" dirty="0"/>
          </a:p>
        </p:txBody>
      </p:sp>
      <p:sp>
        <p:nvSpPr>
          <p:cNvPr id="18" name="Left Arrow 17"/>
          <p:cNvSpPr/>
          <p:nvPr/>
        </p:nvSpPr>
        <p:spPr>
          <a:xfrm>
            <a:off x="6728488" y="5679063"/>
            <a:ext cx="1480144" cy="57232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sell</a:t>
            </a:r>
            <a:endParaRPr lang="en-US" sz="1400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8707645" y="3374437"/>
            <a:ext cx="1384641" cy="623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transfer_out</a:t>
            </a:r>
            <a:endParaRPr lang="en-US" sz="1400" dirty="0"/>
          </a:p>
        </p:txBody>
      </p:sp>
      <p:sp>
        <p:nvSpPr>
          <p:cNvPr id="20" name="Left Arrow 19"/>
          <p:cNvSpPr/>
          <p:nvPr/>
        </p:nvSpPr>
        <p:spPr>
          <a:xfrm rot="5400000">
            <a:off x="8202781" y="3347795"/>
            <a:ext cx="1303533" cy="572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dirty="0" smtClean="0"/>
              <a:t>transfer_in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7249416" y="3519453"/>
            <a:ext cx="197352" cy="190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453347" y="2901083"/>
            <a:ext cx="965793" cy="61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1"/>
          </p:cNvCxnSpPr>
          <p:nvPr/>
        </p:nvCxnSpPr>
        <p:spPr>
          <a:xfrm flipH="1" flipV="1">
            <a:off x="6619944" y="2907668"/>
            <a:ext cx="658374" cy="63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6234" y="3153683"/>
            <a:ext cx="794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div_dist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77658" y="3153683"/>
            <a:ext cx="8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>
                <a:solidFill>
                  <a:schemeClr val="bg1"/>
                </a:solidFill>
              </a:rPr>
              <a:t>div_acc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import</a:t>
            </a:r>
            <a:r>
              <a:rPr lang="en-BE" dirty="0" smtClean="0"/>
              <a:t>ing new data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26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FX: 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manual update in the webapp</a:t>
            </a:r>
          </a:p>
          <a:p>
            <a:pPr lvl="1"/>
            <a:r>
              <a:rPr lang="en-BE" sz="1600" dirty="0" smtClean="0"/>
              <a:t>uses </a:t>
            </a:r>
            <a:r>
              <a:rPr lang="nl-BE" sz="1600" dirty="0" err="1" smtClean="0"/>
              <a:t>oanda</a:t>
            </a:r>
            <a:r>
              <a:rPr lang="en-BE" sz="1600" dirty="0"/>
              <a:t> </a:t>
            </a:r>
            <a:r>
              <a:rPr lang="en-BE" sz="1600" dirty="0" smtClean="0"/>
              <a:t>API through the wrapper in the quantmod package</a:t>
            </a:r>
          </a:p>
          <a:p>
            <a:pPr lvl="1"/>
            <a:r>
              <a:rPr lang="en-BE" sz="1600" dirty="0" smtClean="0"/>
              <a:t>only 6 months history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data ingest via scripts: excelrates</a:t>
            </a:r>
          </a:p>
          <a:p>
            <a:pPr lvl="1"/>
            <a:r>
              <a:rPr lang="nl-BE" sz="1200" dirty="0"/>
              <a:t>scripts\</a:t>
            </a:r>
            <a:r>
              <a:rPr lang="nl-BE" sz="1200" dirty="0" err="1"/>
              <a:t>forex_data_import</a:t>
            </a:r>
            <a:r>
              <a:rPr lang="nl-BE" sz="1200" dirty="0"/>
              <a:t>\</a:t>
            </a:r>
            <a:r>
              <a:rPr lang="nl-BE" sz="1200" dirty="0" err="1"/>
              <a:t>excelrates</a:t>
            </a:r>
            <a:endParaRPr lang="en-BE" sz="1200" dirty="0" smtClean="0"/>
          </a:p>
          <a:p>
            <a:pPr lvl="1"/>
            <a:r>
              <a:rPr lang="en-BE" sz="1600" dirty="0" smtClean="0"/>
              <a:t>website seems to be no longer working</a:t>
            </a:r>
          </a:p>
          <a:p>
            <a:pPr marL="457200" lvl="1" indent="0">
              <a:buNone/>
            </a:pPr>
            <a:endParaRPr lang="en-BE" sz="1600" dirty="0" smtClean="0"/>
          </a:p>
          <a:p>
            <a:r>
              <a:rPr lang="en-BE" sz="1600" dirty="0" smtClean="0"/>
              <a:t>manual </a:t>
            </a:r>
            <a:r>
              <a:rPr lang="en-BE" sz="1600" dirty="0"/>
              <a:t>data ingest via scripts: forexsb</a:t>
            </a:r>
            <a:endParaRPr lang="en-BE" sz="1600" dirty="0" smtClean="0"/>
          </a:p>
          <a:p>
            <a:pPr lvl="1"/>
            <a:r>
              <a:rPr lang="nl-BE" sz="1600" dirty="0"/>
              <a:t>scripts\</a:t>
            </a:r>
            <a:r>
              <a:rPr lang="nl-BE" sz="1600" dirty="0" err="1"/>
              <a:t>forex_data_import</a:t>
            </a:r>
            <a:r>
              <a:rPr lang="nl-BE" sz="1600" dirty="0"/>
              <a:t>\</a:t>
            </a:r>
            <a:r>
              <a:rPr lang="nl-BE" sz="1600" dirty="0" err="1"/>
              <a:t>forexsb</a:t>
            </a:r>
            <a:endParaRPr lang="en-BE" sz="1600" dirty="0" smtClean="0"/>
          </a:p>
          <a:p>
            <a:pPr lvl="1"/>
            <a:r>
              <a:rPr lang="en-BE" sz="1600" dirty="0" smtClean="0"/>
              <a:t>parser for </a:t>
            </a:r>
            <a:r>
              <a:rPr lang="nl-BE" sz="1200" dirty="0" smtClean="0"/>
              <a:t>https</a:t>
            </a:r>
            <a:r>
              <a:rPr lang="nl-BE" sz="1200" dirty="0"/>
              <a:t>://forexsb.com/historical-forex-data</a:t>
            </a:r>
            <a:endParaRPr lang="nl-BE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670" y="252999"/>
            <a:ext cx="4233844" cy="26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BOLERO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op bolero</a:t>
            </a:r>
          </a:p>
          <a:p>
            <a:r>
              <a:rPr lang="nl-BE" sz="2400" dirty="0"/>
              <a:t>gaar naar portefeuille</a:t>
            </a:r>
          </a:p>
          <a:p>
            <a:r>
              <a:rPr lang="nl-BE" sz="2400" dirty="0"/>
              <a:t>dan naar historiek</a:t>
            </a:r>
          </a:p>
          <a:p>
            <a:r>
              <a:rPr lang="nl-BE" sz="2400" dirty="0"/>
              <a:t>selecteer data en plak het in </a:t>
            </a:r>
            <a:r>
              <a:rPr lang="nl-BE" sz="2400" dirty="0" smtClean="0"/>
              <a:t>excel (via notepad tussenstap wordt html formatting verwijderd)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55" y="213069"/>
            <a:ext cx="6650373" cy="2956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34" y="4063365"/>
            <a:ext cx="6555414" cy="1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/>
              <a:t>SAXO import xlsx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4837626" cy="5499556"/>
          </a:xfrm>
        </p:spPr>
        <p:txBody>
          <a:bodyPr>
            <a:normAutofit/>
          </a:bodyPr>
          <a:lstStyle/>
          <a:p>
            <a:r>
              <a:rPr lang="nl-BE" sz="2400" dirty="0"/>
              <a:t>log in </a:t>
            </a:r>
            <a:r>
              <a:rPr lang="nl-BE" sz="2400"/>
              <a:t>op </a:t>
            </a:r>
            <a:r>
              <a:rPr lang="nl-BE" sz="2400" smtClean="0"/>
              <a:t>Saxo Investor</a:t>
            </a:r>
            <a:endParaRPr lang="nl-BE" sz="2400" dirty="0"/>
          </a:p>
          <a:p>
            <a:r>
              <a:rPr lang="nl-BE" sz="2400" dirty="0"/>
              <a:t>gaar naar </a:t>
            </a:r>
            <a:r>
              <a:rPr lang="nl-BE" sz="2400" dirty="0" smtClean="0"/>
              <a:t>transacties</a:t>
            </a:r>
            <a:endParaRPr lang="nl-BE" sz="2400" dirty="0"/>
          </a:p>
          <a:p>
            <a:r>
              <a:rPr lang="nl-BE" sz="2400" dirty="0" smtClean="0"/>
              <a:t>plaats aangepaste periode</a:t>
            </a:r>
            <a:endParaRPr lang="nl-BE" sz="2400" dirty="0"/>
          </a:p>
          <a:p>
            <a:r>
              <a:rPr lang="nl-BE" sz="2400" dirty="0" smtClean="0"/>
              <a:t>exporteer als excel</a:t>
            </a:r>
            <a:endParaRPr lang="nl-BE" sz="2400" dirty="0"/>
          </a:p>
          <a:p>
            <a:endParaRPr lang="nl-BE" sz="2400" dirty="0" smtClean="0"/>
          </a:p>
          <a:p>
            <a:r>
              <a:rPr lang="nl-BE" sz="2400" dirty="0"/>
              <a:t>voeg een </a:t>
            </a:r>
            <a:r>
              <a:rPr lang="nl-BE" sz="2400" i="1" dirty="0"/>
              <a:t>symbol</a:t>
            </a:r>
            <a:r>
              <a:rPr lang="nl-BE" sz="2400" dirty="0"/>
              <a:t> kolom toe</a:t>
            </a:r>
          </a:p>
          <a:p>
            <a:r>
              <a:rPr lang="nl-BE" sz="2400" dirty="0"/>
              <a:t>vul het </a:t>
            </a:r>
            <a:r>
              <a:rPr lang="nl-BE" sz="2400" dirty="0" smtClean="0"/>
              <a:t>RIC als symbol in (minstens </a:t>
            </a:r>
            <a:r>
              <a:rPr lang="nl-BE" sz="2400" dirty="0"/>
              <a:t>1x per nieuwe </a:t>
            </a:r>
            <a:r>
              <a:rPr lang="nl-BE" sz="2400" dirty="0" smtClean="0"/>
              <a:t>stock)</a:t>
            </a:r>
            <a:endParaRPr lang="nl-BE" sz="2400" dirty="0"/>
          </a:p>
          <a:p>
            <a:r>
              <a:rPr lang="nl-BE" sz="2400" dirty="0"/>
              <a:t>als er geen ‘nieuwe’ stocks zijn gekocht dan hoef je geen symbol in te vullen</a:t>
            </a:r>
            <a:endParaRPr lang="en-US" sz="2400" dirty="0"/>
          </a:p>
          <a:p>
            <a:endParaRPr lang="en-US" sz="2400" dirty="0"/>
          </a:p>
          <a:p>
            <a:endParaRPr lang="nl-BE" sz="2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81" y="21292"/>
            <a:ext cx="2400629" cy="446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3" y="5742751"/>
            <a:ext cx="11473718" cy="8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8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reactivity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reactives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988539" y="1890584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transactions</a:t>
            </a:r>
            <a:endParaRPr lang="en-US" sz="90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988540" y="3095369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stock_ohlc</a:t>
            </a:r>
            <a:endParaRPr lang="en-US" sz="9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988539" y="4436077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fx_rates</a:t>
            </a:r>
            <a:endParaRPr lang="en-US" sz="900" dirty="0"/>
          </a:p>
        </p:txBody>
      </p:sp>
      <p:sp>
        <p:nvSpPr>
          <p:cNvPr id="7" name="Chevron 6"/>
          <p:cNvSpPr/>
          <p:nvPr/>
        </p:nvSpPr>
        <p:spPr>
          <a:xfrm>
            <a:off x="2940910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tr()</a:t>
            </a:r>
            <a:endParaRPr lang="en-US" sz="900" dirty="0"/>
          </a:p>
        </p:txBody>
      </p:sp>
      <p:sp>
        <p:nvSpPr>
          <p:cNvPr id="8" name="Chevron 7"/>
          <p:cNvSpPr/>
          <p:nvPr/>
        </p:nvSpPr>
        <p:spPr>
          <a:xfrm>
            <a:off x="2940910" y="3132438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ohlc()</a:t>
            </a:r>
            <a:endParaRPr lang="en-US" sz="900" dirty="0"/>
          </a:p>
        </p:txBody>
      </p:sp>
      <p:sp>
        <p:nvSpPr>
          <p:cNvPr id="9" name="Chevron 8"/>
          <p:cNvSpPr/>
          <p:nvPr/>
        </p:nvSpPr>
        <p:spPr>
          <a:xfrm>
            <a:off x="2940910" y="4473146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fx()</a:t>
            </a:r>
            <a:endParaRPr lang="en-US" sz="900" dirty="0"/>
          </a:p>
        </p:txBody>
      </p:sp>
      <p:sp>
        <p:nvSpPr>
          <p:cNvPr id="10" name="Chevron 9"/>
          <p:cNvSpPr/>
          <p:nvPr/>
        </p:nvSpPr>
        <p:spPr>
          <a:xfrm>
            <a:off x="4744997" y="19276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tr_ext()</a:t>
            </a:r>
            <a:endParaRPr lang="en-US" sz="900" dirty="0"/>
          </a:p>
        </p:txBody>
      </p:sp>
      <p:sp>
        <p:nvSpPr>
          <p:cNvPr id="11" name="Chevron 10"/>
          <p:cNvSpPr/>
          <p:nvPr/>
        </p:nvSpPr>
        <p:spPr>
          <a:xfrm>
            <a:off x="6305038" y="774840"/>
            <a:ext cx="1560040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cash_b_evol()</a:t>
            </a:r>
            <a:endParaRPr lang="en-US" sz="900" dirty="0"/>
          </a:p>
        </p:txBody>
      </p:sp>
      <p:sp>
        <p:nvSpPr>
          <p:cNvPr id="12" name="Chevron 11"/>
          <p:cNvSpPr/>
          <p:nvPr/>
        </p:nvSpPr>
        <p:spPr>
          <a:xfrm>
            <a:off x="6462585" y="2686500"/>
            <a:ext cx="1520829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pos_sb_evol()</a:t>
            </a:r>
            <a:endParaRPr lang="en-US" sz="900" dirty="0"/>
          </a:p>
        </p:txBody>
      </p:sp>
      <p:sp>
        <p:nvSpPr>
          <p:cNvPr id="13" name="Chevron 12"/>
          <p:cNvSpPr/>
          <p:nvPr/>
        </p:nvSpPr>
        <p:spPr>
          <a:xfrm>
            <a:off x="8841262" y="2686499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/>
              <a:t>pos_sb()</a:t>
            </a:r>
            <a:endParaRPr lang="en-US" sz="900" dirty="0"/>
          </a:p>
        </p:txBody>
      </p:sp>
      <p:cxnSp>
        <p:nvCxnSpPr>
          <p:cNvPr id="15" name="Straight Arrow Connector 14"/>
          <p:cNvCxnSpPr>
            <a:stCxn id="4" idx="4"/>
            <a:endCxn id="7" idx="1"/>
          </p:cNvCxnSpPr>
          <p:nvPr/>
        </p:nvCxnSpPr>
        <p:spPr>
          <a:xfrm>
            <a:off x="1828798" y="2255108"/>
            <a:ext cx="14395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31893" y="2021673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988539" y="5776785"/>
            <a:ext cx="840259" cy="72904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stock_profiles</a:t>
            </a:r>
            <a:endParaRPr lang="en-US" sz="900" dirty="0"/>
          </a:p>
        </p:txBody>
      </p:sp>
      <p:sp>
        <p:nvSpPr>
          <p:cNvPr id="19" name="Chevron 18"/>
          <p:cNvSpPr/>
          <p:nvPr/>
        </p:nvSpPr>
        <p:spPr>
          <a:xfrm>
            <a:off x="2940910" y="5813854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profiles()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5" idx="4"/>
            <a:endCxn id="8" idx="1"/>
          </p:cNvCxnSpPr>
          <p:nvPr/>
        </p:nvCxnSpPr>
        <p:spPr>
          <a:xfrm>
            <a:off x="1828799" y="3459893"/>
            <a:ext cx="143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9" idx="1"/>
          </p:cNvCxnSpPr>
          <p:nvPr/>
        </p:nvCxnSpPr>
        <p:spPr>
          <a:xfrm>
            <a:off x="1828798" y="4800601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4"/>
            <a:endCxn id="19" idx="1"/>
          </p:cNvCxnSpPr>
          <p:nvPr/>
        </p:nvCxnSpPr>
        <p:spPr>
          <a:xfrm>
            <a:off x="1828798" y="6141309"/>
            <a:ext cx="143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31893" y="3235282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1831893" y="4563176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1831893" y="5903884"/>
            <a:ext cx="704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 smtClean="0"/>
              <a:t>polling</a:t>
            </a:r>
            <a:endParaRPr lang="en-US" sz="900" dirty="0"/>
          </a:p>
        </p:txBody>
      </p:sp>
      <p:sp>
        <p:nvSpPr>
          <p:cNvPr id="30" name="Chevron 29"/>
          <p:cNvSpPr/>
          <p:nvPr/>
        </p:nvSpPr>
        <p:spPr>
          <a:xfrm>
            <a:off x="4877829" y="3787347"/>
            <a:ext cx="1402492" cy="654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smtClean="0"/>
              <a:t>ohlc_euro()</a:t>
            </a:r>
            <a:endParaRPr lang="en-US" sz="900" dirty="0"/>
          </a:p>
        </p:txBody>
      </p:sp>
      <p:cxnSp>
        <p:nvCxnSpPr>
          <p:cNvPr id="32" name="Straight Arrow Connector 31"/>
          <p:cNvCxnSpPr>
            <a:stCxn id="8" idx="3"/>
            <a:endCxn id="30" idx="1"/>
          </p:cNvCxnSpPr>
          <p:nvPr/>
        </p:nvCxnSpPr>
        <p:spPr>
          <a:xfrm>
            <a:off x="4343402" y="3459893"/>
            <a:ext cx="861882" cy="654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3"/>
            <a:endCxn id="30" idx="1"/>
          </p:cNvCxnSpPr>
          <p:nvPr/>
        </p:nvCxnSpPr>
        <p:spPr>
          <a:xfrm flipV="1">
            <a:off x="4343402" y="4114802"/>
            <a:ext cx="861882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30" idx="1"/>
          </p:cNvCxnSpPr>
          <p:nvPr/>
        </p:nvCxnSpPr>
        <p:spPr>
          <a:xfrm flipV="1">
            <a:off x="4343402" y="4114802"/>
            <a:ext cx="861882" cy="202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0" idx="1"/>
          </p:cNvCxnSpPr>
          <p:nvPr/>
        </p:nvCxnSpPr>
        <p:spPr>
          <a:xfrm>
            <a:off x="4343402" y="2255109"/>
            <a:ext cx="729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3"/>
            <a:endCxn id="11" idx="1"/>
          </p:cNvCxnSpPr>
          <p:nvPr/>
        </p:nvCxnSpPr>
        <p:spPr>
          <a:xfrm flipV="1">
            <a:off x="6147489" y="1102295"/>
            <a:ext cx="485004" cy="115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6147489" y="2255109"/>
            <a:ext cx="642551" cy="75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3"/>
            <a:endCxn id="12" idx="1"/>
          </p:cNvCxnSpPr>
          <p:nvPr/>
        </p:nvCxnSpPr>
        <p:spPr>
          <a:xfrm flipV="1">
            <a:off x="6280321" y="3013955"/>
            <a:ext cx="509719" cy="1100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3"/>
            <a:endCxn id="13" idx="1"/>
          </p:cNvCxnSpPr>
          <p:nvPr/>
        </p:nvCxnSpPr>
        <p:spPr>
          <a:xfrm flipV="1">
            <a:off x="7983414" y="3013954"/>
            <a:ext cx="1185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865078" y="183845"/>
            <a:ext cx="4326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use reactive expressions for calculations</a:t>
            </a:r>
          </a:p>
          <a:p>
            <a:r>
              <a:rPr lang="nl-BE" dirty="0" smtClean="0"/>
              <a:t>- reactive expressions are recipes for how to calculate something, shiny will determine when it is required to execute</a:t>
            </a:r>
          </a:p>
          <a:p>
            <a:r>
              <a:rPr lang="nl-BE" dirty="0" smtClean="0"/>
              <a:t>- can accept reactive input and deliver reactive output</a:t>
            </a:r>
          </a:p>
          <a:p>
            <a:r>
              <a:rPr lang="nl-BE" dirty="0" smtClean="0"/>
              <a:t>- has a cached result</a:t>
            </a:r>
          </a:p>
          <a:p>
            <a:r>
              <a:rPr lang="nl-BE" dirty="0" smtClean="0"/>
              <a:t>- make maximum use of this feature in shiny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3574" y="4613525"/>
            <a:ext cx="432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/>
              <a:t>use observers for side effects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dealing with I/O (files / DB)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setting reactive values!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update input elements of the 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0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reactive values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5499556"/>
          </a:xfrm>
        </p:spPr>
        <p:txBody>
          <a:bodyPr>
            <a:normAutofit/>
          </a:bodyPr>
          <a:lstStyle/>
          <a:p>
            <a:r>
              <a:rPr lang="nl-BE" sz="2400" dirty="0" smtClean="0"/>
              <a:t>rv$focus_stock</a:t>
            </a:r>
          </a:p>
          <a:p>
            <a:pPr lvl="1"/>
            <a:r>
              <a:rPr lang="nl-BE" sz="2000" dirty="0" smtClean="0"/>
              <a:t>guarantees continuity between pages when selecting 1 stock</a:t>
            </a:r>
          </a:p>
          <a:p>
            <a:pPr lvl="1"/>
            <a:r>
              <a:rPr lang="nl-BE" sz="2000" dirty="0" smtClean="0"/>
              <a:t>first lines sets the rv so that other selectinputs may update</a:t>
            </a:r>
          </a:p>
          <a:p>
            <a:pPr lvl="1"/>
            <a:r>
              <a:rPr lang="nl-BE" sz="2000" dirty="0" smtClean="0"/>
              <a:t>second line updates this selectinput if somewhere else the rv was modified</a:t>
            </a:r>
          </a:p>
          <a:p>
            <a:endParaRPr lang="nl-BE" sz="2400" dirty="0"/>
          </a:p>
          <a:p>
            <a:endParaRPr lang="nl-BE" sz="2400" dirty="0" smtClean="0"/>
          </a:p>
          <a:p>
            <a:r>
              <a:rPr lang="nl-BE" sz="2400" dirty="0" smtClean="0"/>
              <a:t>rv$msgs</a:t>
            </a:r>
          </a:p>
          <a:p>
            <a:pPr lvl="1"/>
            <a:r>
              <a:rPr lang="nl-BE" sz="1800" dirty="0" smtClean="0"/>
              <a:t>contains messages shown in notification corner as well as notification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3" y="2560887"/>
            <a:ext cx="93249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performance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stock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 lnSpcReduction="10000"/>
          </a:bodyPr>
          <a:lstStyle/>
          <a:p>
            <a:r>
              <a:rPr lang="nl-BE" sz="2400" dirty="0" smtClean="0"/>
              <a:t>everything is shown in euro unless otherwise specified</a:t>
            </a:r>
          </a:p>
          <a:p>
            <a:r>
              <a:rPr lang="nl-BE" sz="2400" dirty="0" smtClean="0"/>
              <a:t>for a stock we keep track of the mean </a:t>
            </a:r>
            <a:r>
              <a:rPr lang="nl-BE" sz="2400" dirty="0"/>
              <a:t>acquire price, irrespective of time </a:t>
            </a:r>
            <a:r>
              <a:rPr lang="nl-BE" sz="2400" dirty="0" smtClean="0"/>
              <a:t>held, and compare that to the latest close price, </a:t>
            </a:r>
            <a:endParaRPr lang="nl-BE" sz="2400" dirty="0"/>
          </a:p>
          <a:p>
            <a:r>
              <a:rPr lang="nl-BE" sz="2400" dirty="0" smtClean="0"/>
              <a:t>example:</a:t>
            </a:r>
          </a:p>
          <a:p>
            <a:pPr lvl="1"/>
            <a:endParaRPr lang="nl-BE" sz="1400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31488" y="2710302"/>
            <a:ext cx="9966302" cy="1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39350" y="261162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08948" y="2591892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73234" y="2591895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93473" y="2591888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351" y="2848451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10 EUR (1000EUR)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7949" y="2874764"/>
            <a:ext cx="144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14 EUR (1400 EUR)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6810" y="2848451"/>
            <a:ext cx="141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buy 100 stocks at 16 EUR (1600 EUR)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081509" y="284186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current evaluation 18 EUR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-6908" y="3807671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price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-39801" y="4616408"/>
            <a:ext cx="94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mean acquire evaluation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-79272" y="5326465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absolute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-79272" y="6112750"/>
            <a:ext cx="101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performance relative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9080" y="3925000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89080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89079" y="5396738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95657" y="620508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0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18215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(100x10 + 100x14) / 200 = 12</a:t>
            </a:r>
          </a:p>
          <a:p>
            <a:pPr algn="ctr"/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618215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 x 200 = 2400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618214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14x200 – 2400 = 400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624792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400 / 2400 = 16,66%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3323962"/>
            <a:ext cx="94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holding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808030" y="332613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100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608503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200</a:t>
            </a:r>
            <a:endParaRPr lang="en-US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92267" y="2576094"/>
            <a:ext cx="1" cy="23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21268" y="2858966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sell 50 stocks at 15 EUR (750 EUR)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01534" y="390920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12</a:t>
            </a:r>
          </a:p>
          <a:p>
            <a:pPr algn="ctr"/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1822" y="475726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sz="1200" dirty="0" smtClean="0"/>
              <a:t>12 x 150 = 1800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501533" y="5380940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15x150 – 1800 = 450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8111" y="6189284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450 / 1800 = </a:t>
            </a:r>
          </a:p>
          <a:p>
            <a:pPr algn="ctr"/>
            <a:r>
              <a:rPr lang="nl-BE" sz="1200" dirty="0" smtClean="0"/>
              <a:t>25%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491822" y="332573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150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032186" y="3925000"/>
            <a:ext cx="134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(150x12 + 100x16) / 250 = 13,6</a:t>
            </a:r>
          </a:p>
          <a:p>
            <a:pPr algn="ctr"/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032186" y="4776967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 x 250 = 3400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32185" y="5396738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16x250 – 3400 = 600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38763" y="6205082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600 / 13,6 = 17,64%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22474" y="3341535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011947" y="3909607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13,6</a:t>
            </a:r>
          </a:p>
          <a:p>
            <a:pPr algn="ctr"/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011947" y="4761574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3400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011946" y="5381345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18x250 – 3400 = 1100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018524" y="6189689"/>
            <a:ext cx="1341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1100 / 3400 = 32,4%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002235" y="3326142"/>
            <a:ext cx="1341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 smtClean="0"/>
              <a:t>250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631447" y="3545767"/>
            <a:ext cx="1203851" cy="44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16846" y="3037590"/>
            <a:ext cx="363881" cy="97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812354" y="3070141"/>
            <a:ext cx="154435" cy="9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183890" y="3548869"/>
            <a:ext cx="84967" cy="65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940553" y="4322020"/>
            <a:ext cx="526273" cy="5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29502" y="4063499"/>
            <a:ext cx="142930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564444" y="4999350"/>
            <a:ext cx="0" cy="4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026073" y="5788130"/>
            <a:ext cx="165239" cy="47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564444" y="4986137"/>
            <a:ext cx="74798" cy="125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content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</a:p>
          <a:p>
            <a:r>
              <a:rPr lang="en-BE" dirty="0" smtClean="0"/>
              <a:t>data model</a:t>
            </a:r>
          </a:p>
          <a:p>
            <a:r>
              <a:rPr lang="en-BE" dirty="0" smtClean="0"/>
              <a:t>importing new data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59953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1" y="-203286"/>
            <a:ext cx="10515600" cy="1325563"/>
          </a:xfrm>
        </p:spPr>
        <p:txBody>
          <a:bodyPr/>
          <a:lstStyle/>
          <a:p>
            <a:r>
              <a:rPr lang="nl-BE" dirty="0" smtClean="0"/>
              <a:t>performance per portfolio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368171" cy="1630748"/>
          </a:xfrm>
        </p:spPr>
        <p:txBody>
          <a:bodyPr>
            <a:normAutofit/>
          </a:bodyPr>
          <a:lstStyle/>
          <a:p>
            <a:r>
              <a:rPr lang="nl-BE" sz="2400" dirty="0" smtClean="0"/>
              <a:t>1234569</a:t>
            </a:r>
          </a:p>
          <a:p>
            <a:pPr lvl="1"/>
            <a:endParaRPr lang="nl-BE" sz="1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1" y="2986601"/>
            <a:ext cx="5250355" cy="28627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55" y="3274201"/>
            <a:ext cx="4846797" cy="228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1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14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 dirty="0" smtClean="0"/>
              <a:t>Auth is</a:t>
            </a:r>
            <a:r>
              <a:rPr lang="en-BE" dirty="0" smtClean="0"/>
              <a:t> done using shinymanager</a:t>
            </a:r>
          </a:p>
          <a:p>
            <a:pPr lvl="1"/>
            <a:r>
              <a:rPr lang="en-US" dirty="0">
                <a:hlinkClick r:id="rId2"/>
              </a:rPr>
              <a:t>https://datastorm-open.github.io/shinymanager</a:t>
            </a:r>
            <a:r>
              <a:rPr lang="en-US" dirty="0" smtClean="0">
                <a:hlinkClick r:id="rId2"/>
              </a:rPr>
              <a:t>/</a:t>
            </a:r>
            <a:endParaRPr lang="en-BE" dirty="0" smtClean="0"/>
          </a:p>
          <a:p>
            <a:r>
              <a:rPr lang="en-BE" dirty="0" smtClean="0"/>
              <a:t>Shinymanager can store credentials </a:t>
            </a:r>
            <a:r>
              <a:rPr lang="en-BE" dirty="0"/>
              <a:t>are stored in </a:t>
            </a:r>
            <a:r>
              <a:rPr lang="en-BE" dirty="0" smtClean="0"/>
              <a:t>sqlite</a:t>
            </a:r>
            <a:r>
              <a:rPr lang="en-US" dirty="0" smtClean="0"/>
              <a:t> database</a:t>
            </a:r>
            <a:endParaRPr lang="en-BE" dirty="0"/>
          </a:p>
          <a:p>
            <a:r>
              <a:rPr lang="en-BE" dirty="0" smtClean="0"/>
              <a:t>Shinymanager </a:t>
            </a:r>
            <a:r>
              <a:rPr lang="en-BE" dirty="0"/>
              <a:t>provides an admin console with an overview of the site </a:t>
            </a:r>
            <a:r>
              <a:rPr lang="en-BE" dirty="0" smtClean="0"/>
              <a:t>usage, but only if you use the sqlite backend option.</a:t>
            </a:r>
          </a:p>
          <a:p>
            <a:endParaRPr lang="en-BE" dirty="0" smtClean="0"/>
          </a:p>
          <a:p>
            <a:r>
              <a:rPr lang="en-BE" dirty="0" smtClean="0"/>
              <a:t>The sqlite DB is </a:t>
            </a:r>
            <a:r>
              <a:rPr lang="en-US" dirty="0" smtClean="0"/>
              <a:t>protected </a:t>
            </a:r>
            <a:r>
              <a:rPr lang="en-US" dirty="0"/>
              <a:t>with a symmetric AES encryption</a:t>
            </a:r>
            <a:r>
              <a:rPr lang="en-BE" dirty="0"/>
              <a:t>. To store the keys for this encryption it uses </a:t>
            </a:r>
            <a:r>
              <a:rPr lang="en-BE" dirty="0" smtClean="0"/>
              <a:t>the keyring package. This makes use of the OS credential store: w</a:t>
            </a:r>
            <a:r>
              <a:rPr lang="en-US" dirty="0" smtClean="0"/>
              <a:t>hen </a:t>
            </a:r>
            <a:r>
              <a:rPr lang="en-US" dirty="0"/>
              <a:t>you set a key using </a:t>
            </a:r>
            <a:r>
              <a:rPr lang="en-US" dirty="0" err="1"/>
              <a:t>key_set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is stored securely on the </a:t>
            </a:r>
            <a:r>
              <a:rPr lang="en-BE" dirty="0" smtClean="0"/>
              <a:t>local </a:t>
            </a:r>
            <a:r>
              <a:rPr lang="en-US" dirty="0" smtClean="0"/>
              <a:t>machine </a:t>
            </a:r>
            <a:endParaRPr lang="en-BE" dirty="0" smtClean="0"/>
          </a:p>
          <a:p>
            <a:pPr lvl="1"/>
            <a:r>
              <a:rPr lang="en-US" b="1" dirty="0" smtClean="0"/>
              <a:t>Windows</a:t>
            </a:r>
            <a:r>
              <a:rPr lang="en-US" dirty="0"/>
              <a:t>: It </a:t>
            </a:r>
            <a:r>
              <a:rPr lang="en-US" dirty="0" smtClean="0"/>
              <a:t>use</a:t>
            </a:r>
            <a:r>
              <a:rPr lang="en-BE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Windows Credential Manager</a:t>
            </a:r>
            <a:r>
              <a:rPr lang="en-US" dirty="0" smtClean="0"/>
              <a:t>.</a:t>
            </a:r>
            <a:endParaRPr lang="en-BE" dirty="0" smtClean="0"/>
          </a:p>
          <a:p>
            <a:pPr lvl="1"/>
            <a:r>
              <a:rPr lang="en-US" b="1" dirty="0"/>
              <a:t>Linux</a:t>
            </a:r>
            <a:r>
              <a:rPr lang="en-US" dirty="0"/>
              <a:t>: It may use the Linux keyring or other secure storage mechanisms</a:t>
            </a:r>
            <a:r>
              <a:rPr lang="en-US" dirty="0" smtClean="0"/>
              <a:t>.</a:t>
            </a:r>
            <a:endParaRPr lang="en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144" y="1383618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Shinymanager: authentication &amp; site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How to set it up locally: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dirty="0" smtClean="0"/>
              <a:t>Copy scripts/credentials_template.env to scripts/credentials.env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dirty="0" smtClean="0"/>
              <a:t>Modify credentials.env: configure shiny app username and password as well as sqlite encryption password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dirty="0" smtClean="0"/>
              <a:t>Run setup_credentials.R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E" dirty="0" smtClean="0"/>
              <a:t>Verify that db/credentials.db has been created</a:t>
            </a:r>
          </a:p>
          <a:p>
            <a:pPr marL="914400" lvl="1" indent="-457200">
              <a:buFont typeface="+mj-lt"/>
              <a:buAutoNum type="arabicPeriod"/>
            </a:pPr>
            <a:endParaRPr lang="en-BE" dirty="0"/>
          </a:p>
          <a:p>
            <a:r>
              <a:rPr lang="en-BE" dirty="0" smtClean="0"/>
              <a:t>How to set it up in a docker image</a:t>
            </a:r>
          </a:p>
          <a:p>
            <a:pPr lvl="1"/>
            <a:r>
              <a:rPr lang="en-BE" dirty="0" smtClean="0"/>
              <a:t>Replace steps 1 &amp; 2 above by setting up the environment variables through docker</a:t>
            </a:r>
          </a:p>
          <a:p>
            <a:pPr lvl="1"/>
            <a:r>
              <a:rPr lang="en-BE" dirty="0" smtClean="0"/>
              <a:t>Perform 3 &amp; 4.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144" y="1383618"/>
            <a:ext cx="118120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2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terminology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foreign exchange rates = forex = fx</a:t>
            </a:r>
            <a:endParaRPr lang="en-US" dirty="0"/>
          </a:p>
          <a:p>
            <a:r>
              <a:rPr lang="en-BE" dirty="0" smtClean="0"/>
              <a:t>ohlc: open – high – low – close = daily values for stocks</a:t>
            </a:r>
          </a:p>
          <a:p>
            <a:pPr marL="0" indent="0">
              <a:buNone/>
            </a:pPr>
            <a:endParaRPr lang="en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452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 smtClean="0"/>
              <a:t>data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DB schema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" y="928979"/>
            <a:ext cx="12051846" cy="93518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3931" y="2150075"/>
            <a:ext cx="11368171" cy="4402027"/>
          </a:xfrm>
        </p:spPr>
        <p:txBody>
          <a:bodyPr>
            <a:normAutofit/>
          </a:bodyPr>
          <a:lstStyle/>
          <a:p>
            <a:r>
              <a:rPr lang="en-BE" sz="1600" dirty="0" smtClean="0"/>
              <a:t>stock_profiles: contains profile information on each stock</a:t>
            </a:r>
          </a:p>
          <a:p>
            <a:r>
              <a:rPr lang="en-BE" sz="1600" dirty="0" smtClean="0"/>
              <a:t>stock_ohlc: contains OHLC data on each stock</a:t>
            </a:r>
          </a:p>
          <a:p>
            <a:r>
              <a:rPr lang="en-BE" sz="1600" dirty="0" smtClean="0"/>
              <a:t>fx_rates: contains foreign exchange rates</a:t>
            </a:r>
          </a:p>
          <a:p>
            <a:endParaRPr lang="en-BE" sz="1600" dirty="0" smtClean="0"/>
          </a:p>
          <a:p>
            <a:r>
              <a:rPr lang="en-BE" sz="1600" dirty="0"/>
              <a:t>bolero_map = create a mapping between bolero identifier and yahoo RIC</a:t>
            </a:r>
          </a:p>
          <a:p>
            <a:r>
              <a:rPr lang="en-BE" sz="1600" dirty="0"/>
              <a:t>saxo_map = create a mapping between saxo identifier and yahoo RIC</a:t>
            </a:r>
          </a:p>
          <a:p>
            <a:endParaRPr lang="en-BE" sz="1600" dirty="0" smtClean="0"/>
          </a:p>
          <a:p>
            <a:r>
              <a:rPr lang="en-BE" sz="1600" dirty="0" smtClean="0"/>
              <a:t>transactions: contains user transactions</a:t>
            </a:r>
            <a:endParaRPr lang="en-BE" sz="1600" dirty="0" smtClean="0"/>
          </a:p>
        </p:txBody>
      </p:sp>
    </p:spTree>
    <p:extLst>
      <p:ext uri="{BB962C8B-B14F-4D97-AF65-F5344CB8AC3E}">
        <p14:creationId xmlns:p14="http://schemas.microsoft.com/office/powerpoint/2010/main" val="11193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stock_profiles:</a:t>
            </a:r>
            <a:r>
              <a:rPr lang="nl-BE" dirty="0" smtClean="0"/>
              <a:t> </a:t>
            </a:r>
            <a:r>
              <a:rPr lang="en-BE" dirty="0" smtClean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pPr lvl="1"/>
            <a:endParaRPr lang="nl-BE" sz="1800" dirty="0" smtClean="0"/>
          </a:p>
          <a:p>
            <a:pPr lvl="1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1" y="1283903"/>
            <a:ext cx="4692332" cy="2427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2" y="4143611"/>
            <a:ext cx="9579170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stock_ohlc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2" y="1052547"/>
            <a:ext cx="5629310" cy="5499556"/>
          </a:xfrm>
        </p:spPr>
        <p:txBody>
          <a:bodyPr>
            <a:normAutofit/>
          </a:bodyPr>
          <a:lstStyle/>
          <a:p>
            <a:r>
              <a:rPr lang="en-US" sz="1600" dirty="0"/>
              <a:t>The </a:t>
            </a:r>
            <a:r>
              <a:rPr lang="en-US" sz="1600" i="1" dirty="0"/>
              <a:t>close </a:t>
            </a:r>
            <a:r>
              <a:rPr lang="en-US" sz="1600" dirty="0"/>
              <a:t>(of the OHLC, open-high-low-close) is more or less straightforward: the closing price of a stock that was registered at the end of the period. And for end of day data, it’s the trading day. It’s a raw value, and it shows just how much raw cash a stock cost at the end of the day. It does just that: tells how much a stock cost at a given date.</a:t>
            </a:r>
            <a:endParaRPr lang="nl-BE" sz="1400" dirty="0" smtClean="0"/>
          </a:p>
          <a:p>
            <a:pPr lvl="1"/>
            <a:endParaRPr lang="en-BE" sz="1100" dirty="0" smtClean="0"/>
          </a:p>
          <a:p>
            <a:pPr lvl="1"/>
            <a:endParaRPr lang="en-BE" sz="1100" dirty="0"/>
          </a:p>
          <a:p>
            <a:r>
              <a:rPr lang="en-BE" sz="1600" dirty="0" smtClean="0"/>
              <a:t>D</a:t>
            </a:r>
            <a:r>
              <a:rPr lang="en-US" sz="1600" dirty="0" err="1" smtClean="0"/>
              <a:t>uring</a:t>
            </a:r>
            <a:r>
              <a:rPr lang="en-US" sz="1600" dirty="0" smtClean="0"/>
              <a:t> </a:t>
            </a:r>
            <a:r>
              <a:rPr lang="en-US" sz="1600" dirty="0"/>
              <a:t>the lifetime, there most certainly have been corporate actions that affected the price of the stock. </a:t>
            </a:r>
            <a:r>
              <a:rPr lang="en-US" sz="1600" dirty="0"/>
              <a:t>Two primaries of those are splits and dividends. To compare stock prices during the stock’s lifetime, prices need to be adjusted to get the value of adjusted close – retroactively. </a:t>
            </a:r>
            <a:r>
              <a:rPr lang="en-US" sz="1600" dirty="0"/>
              <a:t>This means prices get adjusted back in time from the date when an affecting event occurred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endParaRPr lang="en-BE" sz="1600" dirty="0"/>
          </a:p>
          <a:p>
            <a:r>
              <a:rPr lang="en-US" sz="1600" dirty="0">
                <a:hlinkClick r:id="rId2"/>
              </a:rPr>
              <a:t>https://eodhd.com/financial-academy/financial-faq/adjusted-close-and-close-whats-the-difference</a:t>
            </a:r>
            <a:r>
              <a:rPr lang="en-US" sz="1600" dirty="0" smtClean="0">
                <a:hlinkClick r:id="rId2"/>
              </a:rPr>
              <a:t>/</a:t>
            </a:r>
            <a:endParaRPr lang="en-BE" sz="1600" dirty="0" smtClean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44" y="3609557"/>
            <a:ext cx="5258256" cy="1623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27" y="1297553"/>
            <a:ext cx="4976291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en-BE" dirty="0" smtClean="0"/>
              <a:t>fx_rates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74" y="965836"/>
            <a:ext cx="5629310" cy="5499556"/>
          </a:xfrm>
        </p:spPr>
        <p:txBody>
          <a:bodyPr>
            <a:normAutofit/>
          </a:bodyPr>
          <a:lstStyle/>
          <a:p>
            <a:r>
              <a:rPr lang="en-BE" sz="1600" dirty="0" smtClean="0"/>
              <a:t>fx_rates are stored with a daily interval</a:t>
            </a:r>
          </a:p>
          <a:p>
            <a:endParaRPr lang="en-BE" sz="1600" dirty="0" smtClean="0"/>
          </a:p>
          <a:p>
            <a:r>
              <a:rPr lang="en-BE" sz="1600" dirty="0" smtClean="0"/>
              <a:t>how to interpret EUR/USD = 1,1</a:t>
            </a:r>
          </a:p>
          <a:p>
            <a:pPr lvl="1"/>
            <a:r>
              <a:rPr lang="en-BE" sz="1600" dirty="0" smtClean="0"/>
              <a:t>wrong: </a:t>
            </a:r>
          </a:p>
          <a:p>
            <a:pPr lvl="2"/>
            <a:r>
              <a:rPr lang="en-BE" sz="1600" dirty="0" smtClean="0"/>
              <a:t>do not interpret / as a division, e.g. DO NOT read “euro PER usd”</a:t>
            </a:r>
          </a:p>
          <a:p>
            <a:pPr lvl="1"/>
            <a:r>
              <a:rPr lang="en-BE" sz="1600" dirty="0" smtClean="0"/>
              <a:t>correct: </a:t>
            </a:r>
          </a:p>
          <a:p>
            <a:pPr lvl="2"/>
            <a:r>
              <a:rPr lang="en-BE" sz="1600" dirty="0" smtClean="0"/>
              <a:t>interpret / as ‘to’, e.g. read from EUR to USD you multiply with 1,1</a:t>
            </a:r>
            <a:endParaRPr lang="en-BE" sz="1600" dirty="0"/>
          </a:p>
          <a:p>
            <a:pPr lvl="2"/>
            <a:r>
              <a:rPr lang="en-BE" sz="1600" dirty="0" smtClean="0"/>
              <a:t>1 euro = 1,1 USD</a:t>
            </a:r>
          </a:p>
          <a:p>
            <a:pPr lvl="2"/>
            <a:r>
              <a:rPr lang="en-US" sz="1600" dirty="0"/>
              <a:t>You can think of it not as an exchange rate between currencies but as a comparison of the "strength" of one currency to the other</a:t>
            </a:r>
            <a:r>
              <a:rPr lang="en-US" sz="1600" dirty="0" smtClean="0"/>
              <a:t>.</a:t>
            </a:r>
            <a:endParaRPr lang="en-BE" sz="1600" dirty="0" smtClean="0"/>
          </a:p>
          <a:p>
            <a:pPr lvl="2"/>
            <a:r>
              <a:rPr lang="en-US" sz="1600" dirty="0"/>
              <a:t>So EUR/USD = 1.2 says with one EUR you can buy 1.2 times the consumer goods basket than you can buy with 1 USD.</a:t>
            </a:r>
            <a:endParaRPr lang="en-BE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07" y="900832"/>
            <a:ext cx="3787468" cy="815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3" y="2439887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25" y="-207198"/>
            <a:ext cx="10515600" cy="1325563"/>
          </a:xfrm>
        </p:spPr>
        <p:txBody>
          <a:bodyPr/>
          <a:lstStyle/>
          <a:p>
            <a:r>
              <a:rPr lang="nl-BE" dirty="0" smtClean="0"/>
              <a:t>transactions</a:t>
            </a:r>
            <a:r>
              <a:rPr lang="en-BE" dirty="0" smtClean="0"/>
              <a:t>:</a:t>
            </a:r>
            <a:r>
              <a:rPr lang="nl-BE" dirty="0" smtClean="0"/>
              <a:t> </a:t>
            </a:r>
            <a:r>
              <a:rPr lang="en-BE" dirty="0"/>
              <a:t>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31" y="1052547"/>
            <a:ext cx="11742475" cy="5499556"/>
          </a:xfrm>
        </p:spPr>
        <p:txBody>
          <a:bodyPr>
            <a:normAutofit/>
          </a:bodyPr>
          <a:lstStyle/>
          <a:p>
            <a:r>
              <a:rPr lang="nl-BE" sz="1600" dirty="0" smtClean="0"/>
              <a:t>possible types of transactions:</a:t>
            </a:r>
          </a:p>
          <a:p>
            <a:pPr lvl="1"/>
            <a:r>
              <a:rPr lang="nl-BE" sz="1600" dirty="0" smtClean="0"/>
              <a:t>buy: buy N amount of shares at price P</a:t>
            </a:r>
          </a:p>
          <a:p>
            <a:pPr lvl="1"/>
            <a:r>
              <a:rPr lang="nl-BE" sz="1600" dirty="0" smtClean="0"/>
              <a:t>sell: sell N amount of shares at price P</a:t>
            </a:r>
          </a:p>
          <a:p>
            <a:pPr lvl="1"/>
            <a:r>
              <a:rPr lang="nl-BE" sz="1600" dirty="0" smtClean="0"/>
              <a:t>transfer_in: bring in N shares from another broker</a:t>
            </a:r>
          </a:p>
          <a:p>
            <a:pPr lvl="1"/>
            <a:r>
              <a:rPr lang="nl-BE" sz="1600" dirty="0" smtClean="0"/>
              <a:t>transfer_out: transfer out N shares to another broker</a:t>
            </a:r>
          </a:p>
          <a:p>
            <a:pPr lvl="1"/>
            <a:r>
              <a:rPr lang="nl-BE" sz="1600" dirty="0" smtClean="0"/>
              <a:t>cash_in: bring in M money in your broker’s cash account</a:t>
            </a:r>
          </a:p>
          <a:p>
            <a:pPr lvl="1"/>
            <a:r>
              <a:rPr lang="nl-BE" sz="1600" dirty="0" smtClean="0"/>
              <a:t>cash_out: take out M money from your broker’s cash account</a:t>
            </a:r>
          </a:p>
          <a:p>
            <a:pPr lvl="1"/>
            <a:r>
              <a:rPr lang="nl-BE" sz="1600" dirty="0" smtClean="0"/>
              <a:t>div: receive dividend</a:t>
            </a:r>
          </a:p>
          <a:p>
            <a:pPr lvl="1"/>
            <a:endParaRPr lang="nl-BE" sz="1600" dirty="0" smtClean="0"/>
          </a:p>
          <a:p>
            <a:pPr lvl="1"/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39" y="3129455"/>
            <a:ext cx="4328095" cy="2521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239" y="1189310"/>
            <a:ext cx="4099915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1744</TotalTime>
  <Words>1000</Words>
  <Application>Microsoft Office PowerPoint</Application>
  <PresentationFormat>Widescreen</PresentationFormat>
  <Paragraphs>198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stock dashboard</vt:lpstr>
      <vt:lpstr>content</vt:lpstr>
      <vt:lpstr>terminology</vt:lpstr>
      <vt:lpstr>data model</vt:lpstr>
      <vt:lpstr>DB schema</vt:lpstr>
      <vt:lpstr>stock_profiles: schema</vt:lpstr>
      <vt:lpstr>stock_ohlc: schema</vt:lpstr>
      <vt:lpstr>fx_rates: schema</vt:lpstr>
      <vt:lpstr>transactions: schema</vt:lpstr>
      <vt:lpstr>transactions: flows visualised</vt:lpstr>
      <vt:lpstr>importing new data</vt:lpstr>
      <vt:lpstr>FX: import</vt:lpstr>
      <vt:lpstr>BOLERO import xlsx</vt:lpstr>
      <vt:lpstr>SAXO import xlsx</vt:lpstr>
      <vt:lpstr>reactivity</vt:lpstr>
      <vt:lpstr>reactives</vt:lpstr>
      <vt:lpstr>reactive values</vt:lpstr>
      <vt:lpstr>performance</vt:lpstr>
      <vt:lpstr>performance per stock</vt:lpstr>
      <vt:lpstr>performance per portfolio</vt:lpstr>
      <vt:lpstr>app</vt:lpstr>
      <vt:lpstr>Shinymanager: authentication &amp; site monitoring</vt:lpstr>
      <vt:lpstr>Shinymanager: authentication &amp; site monitoring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dashboard</dc:title>
  <dc:creator>JVM</dc:creator>
  <cp:lastModifiedBy>Jorrit Vander Mynsbrugge</cp:lastModifiedBy>
  <cp:revision>35</cp:revision>
  <dcterms:created xsi:type="dcterms:W3CDTF">2022-03-29T17:15:45Z</dcterms:created>
  <dcterms:modified xsi:type="dcterms:W3CDTF">2023-09-24T09:07:33Z</dcterms:modified>
</cp:coreProperties>
</file>