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9" r:id="rId5"/>
    <p:sldId id="286" r:id="rId6"/>
    <p:sldId id="275" r:id="rId7"/>
    <p:sldId id="263" r:id="rId8"/>
    <p:sldId id="264" r:id="rId9"/>
    <p:sldId id="257" r:id="rId10"/>
    <p:sldId id="281" r:id="rId11"/>
    <p:sldId id="283" r:id="rId12"/>
    <p:sldId id="280" r:id="rId13"/>
    <p:sldId id="258" r:id="rId14"/>
    <p:sldId id="287" r:id="rId15"/>
    <p:sldId id="262" r:id="rId16"/>
    <p:sldId id="284" r:id="rId17"/>
    <p:sldId id="290" r:id="rId18"/>
    <p:sldId id="289" r:id="rId19"/>
    <p:sldId id="259" r:id="rId20"/>
    <p:sldId id="260" r:id="rId21"/>
    <p:sldId id="272" r:id="rId22"/>
    <p:sldId id="266" r:id="rId23"/>
    <p:sldId id="265" r:id="rId24"/>
    <p:sldId id="288" r:id="rId25"/>
    <p:sldId id="268" r:id="rId26"/>
    <p:sldId id="27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5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MT/history?period1=1493596800&amp;period2=1496275200&amp;interval=1d&amp;filter=history&amp;frequency=1d&amp;includeAdjustedClose=true" TargetMode="External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quantmod </a:t>
            </a:r>
            <a:r>
              <a:rPr lang="nl-BE" sz="1600" dirty="0" err="1" smtClean="0"/>
              <a:t>getSymbols</a:t>
            </a:r>
            <a:r>
              <a:rPr lang="nl-BE" sz="1600" dirty="0"/>
              <a:t> </a:t>
            </a:r>
            <a:r>
              <a:rPr lang="en-BE" sz="1600" dirty="0" smtClean="0"/>
              <a:t>uses the yahoo API. This dataset already corrects for splits in the close price:</a:t>
            </a:r>
          </a:p>
          <a:p>
            <a:endParaRPr lang="en-BE" sz="1600" dirty="0"/>
          </a:p>
          <a:p>
            <a:r>
              <a:rPr lang="en-US" sz="1600" dirty="0"/>
              <a:t>*Close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 smtClean="0"/>
              <a:t>**</a:t>
            </a:r>
            <a:r>
              <a:rPr lang="en-US" sz="1600" dirty="0"/>
              <a:t>Adjusted 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 and dividend and/or capital gain distributions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BE" sz="1600" dirty="0"/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finance.yahoo.com/quote/MT/history?period1=1493596800&amp;period2=1496275200&amp;interval=1d&amp;filter=history&amp;frequency=1d&amp;includeAdjustedClose=true</a:t>
            </a:r>
            <a:endParaRPr lang="en-BE" sz="1600" dirty="0" smtClean="0"/>
          </a:p>
          <a:p>
            <a:endParaRPr lang="en-BE" sz="1600" dirty="0" smtClean="0"/>
          </a:p>
          <a:p>
            <a:r>
              <a:rPr lang="en-BE" sz="1600" b="1" dirty="0" smtClean="0">
                <a:solidFill>
                  <a:srgbClr val="FF0000"/>
                </a:solidFill>
              </a:rPr>
              <a:t>our transactions do have historical volumes based on historical prices, so once in a while we must manually modify the prices for stock splits!!!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43" y="2179124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26" y="206653"/>
            <a:ext cx="4976291" cy="1691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5549" y="4035170"/>
            <a:ext cx="4376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 smtClean="0"/>
              <a:t>e.g. arcelor mittal reverse stock split 1:3</a:t>
            </a:r>
          </a:p>
          <a:p>
            <a:r>
              <a:rPr lang="en-US" sz="1600" dirty="0"/>
              <a:t>UPDATE </a:t>
            </a:r>
            <a:r>
              <a:rPr lang="en-US" sz="1600" dirty="0" err="1"/>
              <a:t>stock_ohlc</a:t>
            </a:r>
            <a:endParaRPr lang="en-US" sz="1600" dirty="0"/>
          </a:p>
          <a:p>
            <a:r>
              <a:rPr lang="en-US" sz="1600" dirty="0"/>
              <a:t>SET</a:t>
            </a:r>
          </a:p>
          <a:p>
            <a:r>
              <a:rPr lang="en-US" sz="1600" dirty="0"/>
              <a:t>    open = open / 3,</a:t>
            </a:r>
          </a:p>
          <a:p>
            <a:r>
              <a:rPr lang="en-US" sz="1600" dirty="0"/>
              <a:t>    high = high / 3,</a:t>
            </a:r>
          </a:p>
          <a:p>
            <a:r>
              <a:rPr lang="en-US" sz="1600" dirty="0"/>
              <a:t>    low = low / 3,</a:t>
            </a:r>
          </a:p>
          <a:p>
            <a:r>
              <a:rPr lang="en-US" sz="1600" dirty="0"/>
              <a:t>    close = close / 3,</a:t>
            </a:r>
          </a:p>
          <a:p>
            <a:r>
              <a:rPr lang="en-US" sz="1600" dirty="0"/>
              <a:t>    volume = volume * 3</a:t>
            </a:r>
          </a:p>
          <a:p>
            <a:r>
              <a:rPr lang="en-US" sz="1600" dirty="0"/>
              <a:t>WHERE</a:t>
            </a:r>
          </a:p>
          <a:p>
            <a:r>
              <a:rPr lang="en-US" sz="1600" dirty="0"/>
              <a:t>    symbol = 'MT.AS'</a:t>
            </a:r>
          </a:p>
          <a:p>
            <a:r>
              <a:rPr lang="en-US" sz="1600" dirty="0"/>
              <a:t>    AND date &lt; '2017-05-22';</a:t>
            </a:r>
            <a:endParaRPr lang="nl-BE" sz="1600" dirty="0"/>
          </a:p>
        </p:txBody>
      </p:sp>
      <p:sp>
        <p:nvSpPr>
          <p:cNvPr id="8" name="Right Arrow 7"/>
          <p:cNvSpPr/>
          <p:nvPr/>
        </p:nvSpPr>
        <p:spPr>
          <a:xfrm>
            <a:off x="5933872" y="5435553"/>
            <a:ext cx="1011677" cy="955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814039"/>
            <a:ext cx="11742475" cy="5738064"/>
          </a:xfrm>
        </p:spPr>
        <p:txBody>
          <a:bodyPr>
            <a:no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</a:t>
            </a:r>
            <a:r>
              <a:rPr lang="nl-BE" sz="1600" dirty="0" err="1" smtClean="0"/>
              <a:t>receive</a:t>
            </a:r>
            <a:r>
              <a:rPr lang="nl-BE" sz="1600" dirty="0" smtClean="0"/>
              <a:t> </a:t>
            </a:r>
            <a:r>
              <a:rPr lang="nl-BE" sz="1600" dirty="0" smtClean="0"/>
              <a:t>dividend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 smtClean="0"/>
              <a:t>NULL values in records</a:t>
            </a:r>
          </a:p>
          <a:p>
            <a:pPr lvl="1"/>
            <a:r>
              <a:rPr lang="en-BE" sz="1600" dirty="0" smtClean="0"/>
              <a:t>for buy &amp; sell: all fields mandatory</a:t>
            </a:r>
          </a:p>
          <a:p>
            <a:pPr lvl="1"/>
            <a:r>
              <a:rPr lang="en-BE" sz="1600" dirty="0" smtClean="0"/>
              <a:t>for cash_in and cash_out: symbol &amp; amount = NULL</a:t>
            </a:r>
          </a:p>
          <a:p>
            <a:pPr lvl="1"/>
            <a:r>
              <a:rPr lang="en-BE" sz="1600" dirty="0" smtClean="0"/>
              <a:t>for transfer_in and transfer_out: money=NULL</a:t>
            </a:r>
          </a:p>
          <a:p>
            <a:pPr lvl="1"/>
            <a:r>
              <a:rPr lang="en-BE" sz="1600" dirty="0" smtClean="0"/>
              <a:t>for div: amount could be NULL</a:t>
            </a:r>
          </a:p>
          <a:p>
            <a:pPr lvl="1"/>
            <a:endParaRPr lang="en-BE" sz="1600" dirty="0" smtClean="0"/>
          </a:p>
          <a:p>
            <a:r>
              <a:rPr lang="en-BE" sz="1600" dirty="0" smtClean="0"/>
              <a:t>sign convention</a:t>
            </a:r>
          </a:p>
          <a:p>
            <a:pPr lvl="1"/>
            <a:r>
              <a:rPr lang="en-BE" sz="1600" dirty="0" smtClean="0"/>
              <a:t>all values are positive (so both cash_in and cash_out are positive)</a:t>
            </a:r>
          </a:p>
          <a:p>
            <a:pPr lvl="1"/>
            <a:endParaRPr lang="en-BE" sz="1600" dirty="0"/>
          </a:p>
          <a:p>
            <a:r>
              <a:rPr lang="en-BE" sz="1600" dirty="0" smtClean="0"/>
              <a:t>currency convention</a:t>
            </a:r>
          </a:p>
          <a:p>
            <a:pPr lvl="1"/>
            <a:r>
              <a:rPr lang="en-BE" sz="1600" dirty="0" smtClean="0"/>
              <a:t>all ‘money’ amounts are in the stock’s native currency as listed in stock_profiles</a:t>
            </a:r>
            <a:endParaRPr lang="en-BE" sz="1600" dirty="0"/>
          </a:p>
          <a:p>
            <a:pPr marL="457200" lvl="1" indent="0">
              <a:buNone/>
            </a:pPr>
            <a:r>
              <a:rPr lang="en-BE" sz="1600" dirty="0" smtClean="0"/>
              <a:t>	</a:t>
            </a:r>
            <a:endParaRPr lang="nl-BE" sz="1600" dirty="0" smtClean="0"/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1118365"/>
            <a:ext cx="4610500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</a:t>
            </a:r>
            <a:r>
              <a:rPr lang="nl-BE" dirty="0" smtClean="0"/>
              <a:t>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</a:t>
            </a:r>
            <a:r>
              <a:rPr lang="en-BE" sz="1600" dirty="0" smtClean="0"/>
              <a:t>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  <a:endParaRPr lang="nl-BE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transactions</a:t>
            </a:r>
            <a:r>
              <a:rPr lang="en-BE" dirty="0" smtClean="0"/>
              <a:t>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multiple ways</a:t>
            </a:r>
          </a:p>
          <a:p>
            <a:pPr lvl="1"/>
            <a:r>
              <a:rPr lang="en-BE" sz="1600" dirty="0" smtClean="0"/>
              <a:t>manual upload in the webapp</a:t>
            </a:r>
          </a:p>
          <a:p>
            <a:pPr lvl="2"/>
            <a:r>
              <a:rPr lang="en-BE" sz="1600" dirty="0" smtClean="0"/>
              <a:t>parsers are available for saxo &amp; bolero output (see next slides)</a:t>
            </a:r>
          </a:p>
          <a:p>
            <a:pPr lvl="1"/>
            <a:r>
              <a:rPr lang="en-BE" sz="1600" dirty="0" smtClean="0"/>
              <a:t>manual work in excel to write sql statements in excel</a:t>
            </a:r>
          </a:p>
          <a:p>
            <a:pPr lvl="1"/>
            <a:r>
              <a:rPr lang="en-BE" sz="1600" dirty="0" smtClean="0"/>
              <a:t>write batch parsers from excel to db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34545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78" y="2330605"/>
            <a:ext cx="6690940" cy="3795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09" y="1594624"/>
            <a:ext cx="6690940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/>
              <a:t>how to run and use the app</a:t>
            </a:r>
            <a:endParaRPr lang="en-BE" sz="1600" dirty="0" smtClean="0"/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</a:t>
            </a:r>
            <a:r>
              <a:rPr lang="nl-BE" sz="2400"/>
              <a:t>op </a:t>
            </a:r>
            <a:r>
              <a:rPr lang="nl-BE" sz="2400" smtClean="0"/>
              <a:t>Saxo Investor</a:t>
            </a:r>
            <a:endParaRPr lang="nl-BE" sz="2400" dirty="0"/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rv$focus_stock</a:t>
            </a:r>
          </a:p>
          <a:p>
            <a:pPr lvl="1"/>
            <a:r>
              <a:rPr lang="nl-BE" sz="1600" dirty="0" smtClean="0"/>
              <a:t>guarantees continuity between pages when selecting 1 stock</a:t>
            </a:r>
          </a:p>
          <a:p>
            <a:pPr lvl="1"/>
            <a:r>
              <a:rPr lang="nl-BE" sz="1600" dirty="0" smtClean="0"/>
              <a:t>first lines sets the rv so that other selectinputs may update</a:t>
            </a:r>
          </a:p>
          <a:p>
            <a:pPr lvl="1"/>
            <a:r>
              <a:rPr lang="nl-BE" sz="1600" dirty="0" smtClean="0"/>
              <a:t>second line updates this selectinput if somewhere else the rv was modified</a:t>
            </a:r>
          </a:p>
          <a:p>
            <a:endParaRPr lang="en-BE" sz="1600" dirty="0" smtClean="0"/>
          </a:p>
          <a:p>
            <a:endParaRPr lang="nl-BE" sz="1600" dirty="0"/>
          </a:p>
          <a:p>
            <a:endParaRPr lang="nl-BE" sz="1600" dirty="0" smtClean="0"/>
          </a:p>
          <a:p>
            <a:r>
              <a:rPr lang="nl-BE" sz="1600" dirty="0" smtClean="0"/>
              <a:t>rv$msgs</a:t>
            </a:r>
          </a:p>
          <a:p>
            <a:pPr lvl="1"/>
            <a:r>
              <a:rPr lang="nl-BE" sz="16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2" y="2337451"/>
            <a:ext cx="93249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5" y="3978613"/>
            <a:ext cx="7892708" cy="2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9075" y="4678592"/>
            <a:ext cx="651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use reactive expressions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reactive</a:t>
            </a:r>
            <a:r>
              <a:rPr lang="nl-BE" sz="1600" dirty="0" smtClean="0"/>
              <a:t> </a:t>
            </a:r>
            <a:r>
              <a:rPr lang="nl-BE" sz="1600" dirty="0" smtClean="0"/>
              <a:t>expressions are recipes for how to calculate something, shiny will determine when it is required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can</a:t>
            </a:r>
            <a:r>
              <a:rPr lang="nl-BE" sz="1600" dirty="0" smtClean="0"/>
              <a:t> </a:t>
            </a:r>
            <a:r>
              <a:rPr lang="nl-BE" sz="1600" dirty="0" smtClean="0"/>
              <a:t>accept reactive input and deliver reactive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has </a:t>
            </a:r>
            <a:r>
              <a:rPr lang="nl-BE" sz="1600" dirty="0" smtClean="0"/>
              <a:t>a cached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make </a:t>
            </a:r>
            <a:r>
              <a:rPr lang="nl-BE" sz="1600" dirty="0" smtClean="0"/>
              <a:t>maximum use of this feature in shiny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83414" y="174675"/>
            <a:ext cx="43269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update input elements of the </a:t>
            </a:r>
            <a:r>
              <a:rPr lang="nl-BE" sz="1600" dirty="0" err="1" smtClean="0"/>
              <a:t>shiny</a:t>
            </a:r>
            <a:r>
              <a:rPr lang="nl-BE" sz="1600" dirty="0" smtClean="0"/>
              <a:t> </a:t>
            </a:r>
            <a:r>
              <a:rPr lang="nl-BE" sz="1600" dirty="0" smtClean="0"/>
              <a:t>app</a:t>
            </a:r>
            <a:endParaRPr lang="en-BE" sz="1600" dirty="0" smtClean="0"/>
          </a:p>
          <a:p>
            <a:pPr marL="285750" indent="-285750">
              <a:buFontTx/>
              <a:buChar char="-"/>
            </a:pPr>
            <a:r>
              <a:rPr lang="en-BE" sz="1600" dirty="0" smtClean="0"/>
              <a:t>are always executed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6154" y="787302"/>
            <a:ext cx="253819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dirty="0" smtClean="0"/>
              <a:t>read entire table into memory and do some type conversions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5363394" y="4502663"/>
            <a:ext cx="25381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dirty="0" smtClean="0"/>
              <a:t>same format as ohlc but all values are in euro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14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</a:t>
            </a:r>
            <a:r>
              <a:rPr lang="en-BE" sz="1600" dirty="0" smtClean="0"/>
              <a:t>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</a:t>
            </a:r>
            <a:r>
              <a:rPr lang="en-BE" sz="1600" dirty="0"/>
              <a:t>are stored in </a:t>
            </a:r>
            <a:r>
              <a:rPr lang="en-BE" sz="1600" dirty="0" smtClean="0"/>
              <a:t>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1278</Words>
  <Application>Microsoft Office PowerPoint</Application>
  <PresentationFormat>Widescreen</PresentationFormat>
  <Paragraphs>268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how to run and use the app</vt:lpstr>
      <vt:lpstr>Initial setup</vt:lpstr>
      <vt:lpstr>Shinymanager: authentication &amp; site monitoring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transactions: import</vt:lpstr>
      <vt:lpstr>PowerPoint Presentation</vt:lpstr>
      <vt:lpstr>BOLERO import xlsx</vt:lpstr>
      <vt:lpstr>SAXO import xlsx</vt:lpstr>
      <vt:lpstr>reactivity</vt:lpstr>
      <vt:lpstr>reactive values</vt:lpstr>
      <vt:lpstr>reactives</vt:lpstr>
      <vt:lpstr>reactives</vt:lpstr>
      <vt:lpstr>performance</vt:lpstr>
      <vt:lpstr>performance per stock</vt:lpstr>
      <vt:lpstr>performance per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49</cp:revision>
  <dcterms:created xsi:type="dcterms:W3CDTF">2022-03-29T17:15:45Z</dcterms:created>
  <dcterms:modified xsi:type="dcterms:W3CDTF">2023-09-24T20:14:04Z</dcterms:modified>
</cp:coreProperties>
</file>