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3" r:id="rId6"/>
    <p:sldId id="264" r:id="rId7"/>
    <p:sldId id="257" r:id="rId8"/>
    <p:sldId id="272" r:id="rId9"/>
    <p:sldId id="265" r:id="rId10"/>
    <p:sldId id="266" r:id="rId11"/>
    <p:sldId id="268" r:id="rId12"/>
    <p:sldId id="271" r:id="rId13"/>
    <p:sldId id="274" r:id="rId14"/>
    <p:sldId id="269" r:id="rId15"/>
    <p:sldId id="275" r:id="rId16"/>
    <p:sldId id="276" r:id="rId17"/>
    <p:sldId id="261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storm-open.github.io/shinymanag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reactive values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nl-BE" sz="2400" dirty="0" smtClean="0"/>
              <a:t>rv$focus_stock</a:t>
            </a:r>
          </a:p>
          <a:p>
            <a:pPr lvl="1"/>
            <a:r>
              <a:rPr lang="nl-BE" sz="2000" dirty="0" smtClean="0"/>
              <a:t>guarantees continuity between pages when selecting 1 stock</a:t>
            </a:r>
          </a:p>
          <a:p>
            <a:pPr lvl="1"/>
            <a:r>
              <a:rPr lang="nl-BE" sz="2000" dirty="0" smtClean="0"/>
              <a:t>first lines sets the rv so that other selectinputs may update</a:t>
            </a:r>
          </a:p>
          <a:p>
            <a:pPr lvl="1"/>
            <a:r>
              <a:rPr lang="nl-BE" sz="2000" dirty="0" smtClean="0"/>
              <a:t>second line updates this selectinput if somewhere else the rv was modified</a:t>
            </a:r>
          </a:p>
          <a:p>
            <a:endParaRPr lang="nl-BE" sz="2400" dirty="0"/>
          </a:p>
          <a:p>
            <a:endParaRPr lang="nl-BE" sz="2400" dirty="0" smtClean="0"/>
          </a:p>
          <a:p>
            <a:r>
              <a:rPr lang="nl-BE" sz="2400" dirty="0" smtClean="0"/>
              <a:t>rv$msgs</a:t>
            </a:r>
          </a:p>
          <a:p>
            <a:pPr lvl="1"/>
            <a:r>
              <a:rPr lang="nl-BE" sz="1800" dirty="0" smtClean="0"/>
              <a:t>contains messages shown in notification corner as well as notification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83" y="2560887"/>
            <a:ext cx="93249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stock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everything is shown in euro unless otherwise specified</a:t>
            </a:r>
          </a:p>
          <a:p>
            <a:r>
              <a:rPr lang="nl-BE" sz="2400" dirty="0" smtClean="0"/>
              <a:t>for a stock we keep track of the mean </a:t>
            </a:r>
            <a:r>
              <a:rPr lang="nl-BE" sz="2400" dirty="0"/>
              <a:t>acquire price, irrespective of time </a:t>
            </a:r>
            <a:r>
              <a:rPr lang="nl-BE" sz="2400" dirty="0" smtClean="0"/>
              <a:t>held, and compare that to the latest close price, </a:t>
            </a:r>
            <a:endParaRPr lang="nl-BE" sz="2400" dirty="0"/>
          </a:p>
          <a:p>
            <a:r>
              <a:rPr lang="nl-BE" sz="2400" dirty="0" smtClean="0"/>
              <a:t>example:</a:t>
            </a:r>
          </a:p>
          <a:p>
            <a:pPr lvl="1"/>
            <a:endParaRPr lang="nl-BE" sz="1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1488" y="2710302"/>
            <a:ext cx="9966302" cy="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39350" y="261162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8948" y="2591892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73234" y="2591895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3473" y="259188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51" y="2848451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10 EUR (1000EUR)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49" y="2874764"/>
            <a:ext cx="14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14 EUR (1400 EUR)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6810" y="2848451"/>
            <a:ext cx="1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16 EUR (1600 EUR)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1509" y="284186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current evaluation 18 EUR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6908" y="3807671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price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39801" y="4616408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evaluation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-79272" y="5326465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absolute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79272" y="6112750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relative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9080" y="3925000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080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9079" y="5396738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657" y="620508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215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(100x10 + 100x14) / 200 = 12</a:t>
            </a:r>
          </a:p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215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 x 200 = 2400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8214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14x200 – 2400 = 400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4792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400 / 2400 = 16,66%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23962"/>
            <a:ext cx="94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holding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30" y="332613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503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200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2267" y="2576094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21268" y="2858966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sell 50 stocks at 15 EUR (750 EUR)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1534" y="390920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</a:t>
            </a:r>
          </a:p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1822" y="475726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smtClean="0"/>
              <a:t>12 x 150 = 1800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33" y="5380940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15x150 – 1800 = 450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8111" y="6189284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450 / 1800 = </a:t>
            </a:r>
          </a:p>
          <a:p>
            <a:pPr algn="ctr"/>
            <a:r>
              <a:rPr lang="nl-BE" sz="1200" dirty="0" smtClean="0"/>
              <a:t>25%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1822" y="332573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32186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(150x12 + 100x16) / 250 = 13,6</a:t>
            </a:r>
          </a:p>
          <a:p>
            <a:pPr algn="ctr"/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32186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 x 250 = 3400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2185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16x250 – 3400 = 600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763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600 / 13,6 = 17,64%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22474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011947" y="3909607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</a:t>
            </a:r>
          </a:p>
          <a:p>
            <a:pPr algn="ctr"/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1947" y="4761574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3400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011946" y="5381345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18x250 – 3400 = 1100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018524" y="6189689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1100 / 3400 = 32,4%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002235" y="332614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31447" y="3545767"/>
            <a:ext cx="1203851" cy="4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16846" y="3037590"/>
            <a:ext cx="363881" cy="9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12354" y="3070141"/>
            <a:ext cx="154435" cy="9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83890" y="3548869"/>
            <a:ext cx="84967" cy="6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940553" y="4322020"/>
            <a:ext cx="526273" cy="5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29502" y="4063499"/>
            <a:ext cx="14293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64444" y="4999350"/>
            <a:ext cx="0" cy="4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026073" y="5788130"/>
            <a:ext cx="165239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564444" y="4986137"/>
            <a:ext cx="74798" cy="1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portfolio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/>
          </a:bodyPr>
          <a:lstStyle/>
          <a:p>
            <a:r>
              <a:rPr lang="nl-BE" sz="2400" dirty="0" smtClean="0"/>
              <a:t>1234569</a:t>
            </a:r>
          </a:p>
          <a:p>
            <a:pPr lvl="1"/>
            <a:endParaRPr lang="nl-BE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1" y="2986601"/>
            <a:ext cx="5250355" cy="286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5" y="3274201"/>
            <a:ext cx="4846797" cy="2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Shinymanager: authentication &amp; site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 dirty="0" smtClean="0"/>
              <a:t>Auth is</a:t>
            </a:r>
            <a:r>
              <a:rPr lang="en-BE" dirty="0" smtClean="0"/>
              <a:t> done using shinymanager</a:t>
            </a:r>
          </a:p>
          <a:p>
            <a:pPr lvl="1"/>
            <a:r>
              <a:rPr lang="en-US" dirty="0">
                <a:hlinkClick r:id="rId2"/>
              </a:rPr>
              <a:t>https://datastorm-open.github.io/shinymanager</a:t>
            </a:r>
            <a:r>
              <a:rPr lang="en-US" dirty="0" smtClean="0">
                <a:hlinkClick r:id="rId2"/>
              </a:rPr>
              <a:t>/</a:t>
            </a:r>
            <a:endParaRPr lang="en-BE" dirty="0" smtClean="0"/>
          </a:p>
          <a:p>
            <a:r>
              <a:rPr lang="en-BE" dirty="0" smtClean="0"/>
              <a:t>Shinymanager can store credentials </a:t>
            </a:r>
            <a:r>
              <a:rPr lang="en-BE" dirty="0"/>
              <a:t>are stored in </a:t>
            </a:r>
            <a:r>
              <a:rPr lang="en-BE" dirty="0" smtClean="0"/>
              <a:t>sqlite</a:t>
            </a:r>
            <a:r>
              <a:rPr lang="en-US" dirty="0" smtClean="0"/>
              <a:t> database</a:t>
            </a:r>
            <a:endParaRPr lang="en-BE" dirty="0"/>
          </a:p>
          <a:p>
            <a:r>
              <a:rPr lang="en-BE" dirty="0" smtClean="0"/>
              <a:t>Shinymanager </a:t>
            </a:r>
            <a:r>
              <a:rPr lang="en-BE" dirty="0"/>
              <a:t>provides an admin console with an overview of the site </a:t>
            </a:r>
            <a:r>
              <a:rPr lang="en-BE" dirty="0" smtClean="0"/>
              <a:t>usage, but only if you use the sqlite backend option.</a:t>
            </a:r>
          </a:p>
          <a:p>
            <a:endParaRPr lang="en-BE" dirty="0" smtClean="0"/>
          </a:p>
          <a:p>
            <a:r>
              <a:rPr lang="en-BE" dirty="0" smtClean="0"/>
              <a:t>The sqlite DB is </a:t>
            </a:r>
            <a:r>
              <a:rPr lang="en-US" dirty="0" smtClean="0"/>
              <a:t>protected </a:t>
            </a:r>
            <a:r>
              <a:rPr lang="en-US" dirty="0"/>
              <a:t>with a symmetric AES encryption</a:t>
            </a:r>
            <a:r>
              <a:rPr lang="en-BE" dirty="0"/>
              <a:t>. To store the keys for this encryption it uses </a:t>
            </a:r>
            <a:r>
              <a:rPr lang="en-BE" dirty="0" smtClean="0"/>
              <a:t>the keyring package. This makes use of the OS credential store: w</a:t>
            </a:r>
            <a:r>
              <a:rPr lang="en-US" dirty="0" smtClean="0"/>
              <a:t>hen </a:t>
            </a:r>
            <a:r>
              <a:rPr lang="en-US" dirty="0"/>
              <a:t>you set a key using </a:t>
            </a:r>
            <a:r>
              <a:rPr lang="en-US" dirty="0" err="1"/>
              <a:t>key_set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is stored securely on the </a:t>
            </a:r>
            <a:r>
              <a:rPr lang="en-BE" dirty="0" smtClean="0"/>
              <a:t>local </a:t>
            </a:r>
            <a:r>
              <a:rPr lang="en-US" dirty="0" smtClean="0"/>
              <a:t>machine </a:t>
            </a:r>
            <a:endParaRPr lang="en-BE" dirty="0" smtClean="0"/>
          </a:p>
          <a:p>
            <a:pPr lvl="1"/>
            <a:r>
              <a:rPr lang="en-US" b="1" dirty="0" smtClean="0"/>
              <a:t>Windows</a:t>
            </a:r>
            <a:r>
              <a:rPr lang="en-US" dirty="0"/>
              <a:t>: It </a:t>
            </a:r>
            <a:r>
              <a:rPr lang="en-US" dirty="0" smtClean="0"/>
              <a:t>use</a:t>
            </a:r>
            <a:r>
              <a:rPr lang="en-BE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Windows Credential Manager</a:t>
            </a:r>
            <a:r>
              <a:rPr lang="en-US" dirty="0" smtClean="0"/>
              <a:t>.</a:t>
            </a:r>
            <a:endParaRPr lang="en-BE" dirty="0" smtClean="0"/>
          </a:p>
          <a:p>
            <a:pPr lvl="1"/>
            <a:r>
              <a:rPr lang="en-US" b="1" dirty="0"/>
              <a:t>Linux</a:t>
            </a:r>
            <a:r>
              <a:rPr lang="en-US" dirty="0"/>
              <a:t>: It may use the Linux keyring or other secure storage mechanisms</a:t>
            </a:r>
            <a:r>
              <a:rPr lang="en-US" dirty="0" smtClean="0"/>
              <a:t>.</a:t>
            </a:r>
            <a:endParaRPr lang="en-B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44" y="1383618"/>
            <a:ext cx="118120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Shinymanager: authentication &amp; site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How to set it up locally: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dirty="0" smtClean="0"/>
              <a:t>Copy scripts/credentials_template.env to scripts/credentials.env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dirty="0" smtClean="0"/>
              <a:t>Modify credentials.env: configure shiny app username and password as well as sqlite encryption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dirty="0" smtClean="0"/>
              <a:t>Run setup_credentials.R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dirty="0" smtClean="0"/>
              <a:t>Verify that db/credentials.db has been created</a:t>
            </a:r>
          </a:p>
          <a:p>
            <a:pPr marL="914400" lvl="1" indent="-457200">
              <a:buFont typeface="+mj-lt"/>
              <a:buAutoNum type="arabicPeriod"/>
            </a:pPr>
            <a:endParaRPr lang="en-BE" dirty="0"/>
          </a:p>
          <a:p>
            <a:r>
              <a:rPr lang="en-BE" dirty="0" smtClean="0"/>
              <a:t>How to set it up in a docker image</a:t>
            </a:r>
          </a:p>
          <a:p>
            <a:pPr lvl="1"/>
            <a:r>
              <a:rPr lang="en-BE" dirty="0" smtClean="0"/>
              <a:t>Replace steps 1 &amp; 2 above by setting up the environment variables through docker</a:t>
            </a:r>
          </a:p>
          <a:p>
            <a:pPr lvl="1"/>
            <a:r>
              <a:rPr lang="en-BE" smtClean="0"/>
              <a:t>Perform 3 &amp; 4.</a:t>
            </a:r>
            <a:endParaRPr lang="en-B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144" y="1383618"/>
            <a:ext cx="118120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2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85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 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import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portefeuille</a:t>
            </a:r>
          </a:p>
          <a:p>
            <a:r>
              <a:rPr lang="nl-BE" sz="2400" dirty="0"/>
              <a:t>dan naar historiek</a:t>
            </a:r>
          </a:p>
          <a:p>
            <a:r>
              <a:rPr lang="nl-BE" sz="2400" dirty="0"/>
              <a:t>selecteer data en plak het in </a:t>
            </a:r>
            <a:r>
              <a:rPr lang="nl-BE" sz="2400" dirty="0" smtClean="0"/>
              <a:t>excel (via notepad tussenstap wordt html formatting verwijderd)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/>
              <a:t>SAXO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</a:t>
            </a:r>
            <a:r>
              <a:rPr lang="nl-BE" sz="2400"/>
              <a:t>op </a:t>
            </a:r>
            <a:r>
              <a:rPr lang="nl-BE" sz="2400" smtClean="0"/>
              <a:t>Saxo Investor</a:t>
            </a:r>
            <a:endParaRPr lang="nl-BE" sz="2400" dirty="0"/>
          </a:p>
          <a:p>
            <a:r>
              <a:rPr lang="nl-BE" sz="2400" dirty="0"/>
              <a:t>gaar naar </a:t>
            </a:r>
            <a:r>
              <a:rPr lang="nl-BE" sz="2400" dirty="0" smtClean="0"/>
              <a:t>transacties</a:t>
            </a:r>
            <a:endParaRPr lang="nl-BE" sz="2400" dirty="0"/>
          </a:p>
          <a:p>
            <a:r>
              <a:rPr lang="nl-BE" sz="2400" dirty="0" smtClean="0"/>
              <a:t>plaats aangepaste periode</a:t>
            </a:r>
            <a:endParaRPr lang="nl-BE" sz="2400" dirty="0"/>
          </a:p>
          <a:p>
            <a:r>
              <a:rPr lang="nl-BE" sz="2400" dirty="0" smtClean="0"/>
              <a:t>exporteer als excel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781" y="21292"/>
            <a:ext cx="2400629" cy="446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3" y="5742751"/>
            <a:ext cx="11473718" cy="8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DB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" y="928979"/>
            <a:ext cx="12051846" cy="9351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3931" y="2150075"/>
            <a:ext cx="11368171" cy="4402027"/>
          </a:xfrm>
        </p:spPr>
        <p:txBody>
          <a:bodyPr>
            <a:normAutofit/>
          </a:bodyPr>
          <a:lstStyle/>
          <a:p>
            <a:r>
              <a:rPr lang="nl-BE" sz="2400" dirty="0" smtClean="0"/>
              <a:t>the 2 _map tables are related to imports where RIC codes are missing</a:t>
            </a:r>
          </a:p>
          <a:p>
            <a:r>
              <a:rPr lang="nl-BE" sz="2400" dirty="0" smtClean="0"/>
              <a:t>the other 4 tables are core data tables</a:t>
            </a:r>
            <a:endParaRPr lang="nl-BE" sz="1800" dirty="0" smtClean="0"/>
          </a:p>
        </p:txBody>
      </p:sp>
    </p:spTree>
    <p:extLst>
      <p:ext uri="{BB962C8B-B14F-4D97-AF65-F5344CB8AC3E}">
        <p14:creationId xmlns:p14="http://schemas.microsoft.com/office/powerpoint/2010/main" val="1119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nl-BE" sz="2000" dirty="0" smtClean="0"/>
              <a:t>possible types of transactions:</a:t>
            </a:r>
          </a:p>
          <a:p>
            <a:pPr lvl="1"/>
            <a:r>
              <a:rPr lang="nl-BE" sz="1800" dirty="0" smtClean="0"/>
              <a:t>buy: buy N amount of shares at price P</a:t>
            </a:r>
          </a:p>
          <a:p>
            <a:pPr lvl="1"/>
            <a:r>
              <a:rPr lang="nl-BE" sz="1800" dirty="0" smtClean="0"/>
              <a:t>sell: sell N amount of shares at price P</a:t>
            </a:r>
          </a:p>
          <a:p>
            <a:pPr lvl="1"/>
            <a:r>
              <a:rPr lang="nl-BE" sz="1800" dirty="0" smtClean="0"/>
              <a:t>transfer_in: bring in N shares from another broker</a:t>
            </a:r>
          </a:p>
          <a:p>
            <a:pPr lvl="1"/>
            <a:r>
              <a:rPr lang="nl-BE" sz="1800" dirty="0" smtClean="0"/>
              <a:t>transfer_out: transfer out N shares to another broker</a:t>
            </a:r>
          </a:p>
          <a:p>
            <a:pPr lvl="1"/>
            <a:r>
              <a:rPr lang="nl-BE" sz="1800" dirty="0" smtClean="0"/>
              <a:t>cash_in: bring in M money in your broker’s cash account</a:t>
            </a:r>
          </a:p>
          <a:p>
            <a:pPr lvl="1"/>
            <a:r>
              <a:rPr lang="nl-BE" sz="1800" dirty="0" smtClean="0"/>
              <a:t>cash_out: take out M money from your broker’s cash account</a:t>
            </a:r>
          </a:p>
          <a:p>
            <a:pPr lvl="1"/>
            <a:r>
              <a:rPr lang="nl-BE" sz="1800" dirty="0" smtClean="0"/>
              <a:t>div: receive dividend</a:t>
            </a:r>
          </a:p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reactivity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65078" y="183845"/>
            <a:ext cx="4326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use reactive expressions for calculations</a:t>
            </a:r>
          </a:p>
          <a:p>
            <a:r>
              <a:rPr lang="nl-BE" dirty="0" smtClean="0"/>
              <a:t>- reactive expressions are recipes for how to calculate something, shiny will determine when it is required to execute</a:t>
            </a:r>
          </a:p>
          <a:p>
            <a:r>
              <a:rPr lang="nl-BE" dirty="0" smtClean="0"/>
              <a:t>- can accept reactive input and deliver reactive output</a:t>
            </a:r>
          </a:p>
          <a:p>
            <a:r>
              <a:rPr lang="nl-BE" dirty="0" smtClean="0"/>
              <a:t>- has a cached result</a:t>
            </a:r>
          </a:p>
          <a:p>
            <a:r>
              <a:rPr lang="nl-BE" dirty="0" smtClean="0"/>
              <a:t>- make maximum use of this feature in shiny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93574" y="4613525"/>
            <a:ext cx="432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use observers for side effects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dealing with I/O (files / DB)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setting reactive values!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update input elements of the shiny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0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768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stock dashboard</vt:lpstr>
      <vt:lpstr>import</vt:lpstr>
      <vt:lpstr>BOLERO import xlsx</vt:lpstr>
      <vt:lpstr>SAXO import xlsx</vt:lpstr>
      <vt:lpstr>db</vt:lpstr>
      <vt:lpstr>DB schema</vt:lpstr>
      <vt:lpstr>transactions description</vt:lpstr>
      <vt:lpstr>reactivity</vt:lpstr>
      <vt:lpstr>reactives</vt:lpstr>
      <vt:lpstr>reactive values</vt:lpstr>
      <vt:lpstr>performance</vt:lpstr>
      <vt:lpstr>performance per stock</vt:lpstr>
      <vt:lpstr>performance per portfolio</vt:lpstr>
      <vt:lpstr>app</vt:lpstr>
      <vt:lpstr>Shinymanager: authentication &amp; site monitoring</vt:lpstr>
      <vt:lpstr>Shinymanager: authentication &amp; site monitoring</vt:lpstr>
      <vt:lpstr>theory</vt:lpstr>
      <vt:lpstr>transactions visualised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Jorrit Vander Mynsbrugge</cp:lastModifiedBy>
  <cp:revision>28</cp:revision>
  <dcterms:created xsi:type="dcterms:W3CDTF">2022-03-29T17:15:45Z</dcterms:created>
  <dcterms:modified xsi:type="dcterms:W3CDTF">2023-09-23T09:47:38Z</dcterms:modified>
</cp:coreProperties>
</file>