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5" r:id="rId4"/>
    <p:sldId id="269" r:id="rId5"/>
    <p:sldId id="286" r:id="rId6"/>
    <p:sldId id="275" r:id="rId7"/>
    <p:sldId id="263" r:id="rId8"/>
    <p:sldId id="264" r:id="rId9"/>
    <p:sldId id="257" r:id="rId10"/>
    <p:sldId id="281" r:id="rId11"/>
    <p:sldId id="283" r:id="rId12"/>
    <p:sldId id="280" r:id="rId13"/>
    <p:sldId id="258" r:id="rId14"/>
    <p:sldId id="287" r:id="rId15"/>
    <p:sldId id="262" r:id="rId16"/>
    <p:sldId id="284" r:id="rId17"/>
    <p:sldId id="290" r:id="rId18"/>
    <p:sldId id="260" r:id="rId19"/>
    <p:sldId id="259" r:id="rId20"/>
    <p:sldId id="272" r:id="rId21"/>
    <p:sldId id="266" r:id="rId22"/>
    <p:sldId id="265" r:id="rId23"/>
    <p:sldId id="288" r:id="rId24"/>
    <p:sldId id="292" r:id="rId25"/>
    <p:sldId id="293" r:id="rId26"/>
    <p:sldId id="294" r:id="rId27"/>
    <p:sldId id="295" r:id="rId28"/>
    <p:sldId id="296" r:id="rId29"/>
    <p:sldId id="268" r:id="rId30"/>
    <p:sldId id="271" r:id="rId31"/>
    <p:sldId id="274" r:id="rId32"/>
    <p:sldId id="29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38" y="10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73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2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57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1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6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4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1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5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9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1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4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550C2-E7D9-4260-A406-70CCA9D8798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yahoo.com/quote/MT/history?period1=1493596800&amp;period2=1496275200&amp;interval=1d&amp;filter=history&amp;frequency=1d&amp;includeAdjustedClose=true" TargetMode="External"/><Relationship Id="rId2" Type="http://schemas.openxmlformats.org/officeDocument/2006/relationships/hyperlink" Target="https://eodhd.com/financial-academy/financial-faq/adjusted-close-and-close-whats-the-differenc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finitiv_Identification_Cod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dified_Dietz_method#cite_note-2" TargetMode="External"/><Relationship Id="rId7" Type="http://schemas.openxmlformats.org/officeDocument/2006/relationships/image" Target="../media/image29.png"/><Relationship Id="rId2" Type="http://schemas.openxmlformats.org/officeDocument/2006/relationships/hyperlink" Target="https://en.wikipedia.org/wiki/Modified_Dietz_method#cite_note-Dietz1966-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hyperlink" Target="https://en.wikipedia.org/wiki/Investment_portfolio" TargetMode="External"/><Relationship Id="rId4" Type="http://schemas.openxmlformats.org/officeDocument/2006/relationships/hyperlink" Target="https://en.wikipedia.org/wiki/Modified_Dietz_method#cite_note-CIPMCFA2009-3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hyperlink" Target="https://github.com/jorritvm/stocks_dashboard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atastorm-open.github.io/shinymanage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stock dashboard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main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6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en-BE" dirty="0" smtClean="0"/>
              <a:t>stock_ohlc:</a:t>
            </a:r>
            <a:r>
              <a:rPr lang="nl-BE" dirty="0" smtClean="0"/>
              <a:t> </a:t>
            </a:r>
            <a:r>
              <a:rPr lang="en-BE" dirty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2" y="1052547"/>
            <a:ext cx="5629310" cy="5499556"/>
          </a:xfrm>
        </p:spPr>
        <p:txBody>
          <a:bodyPr>
            <a:normAutofit/>
          </a:bodyPr>
          <a:lstStyle/>
          <a:p>
            <a:r>
              <a:rPr lang="en-BE" sz="1600" dirty="0" smtClean="0"/>
              <a:t>quantmod </a:t>
            </a:r>
            <a:r>
              <a:rPr lang="nl-BE" sz="1600" dirty="0" err="1" smtClean="0"/>
              <a:t>getSymbols</a:t>
            </a:r>
            <a:r>
              <a:rPr lang="nl-BE" sz="1600" dirty="0"/>
              <a:t> </a:t>
            </a:r>
            <a:r>
              <a:rPr lang="en-BE" sz="1600" dirty="0" smtClean="0"/>
              <a:t>uses the yahoo API. This dataset already corrects for splits in the close price:</a:t>
            </a:r>
          </a:p>
          <a:p>
            <a:endParaRPr lang="en-BE" sz="1600" dirty="0"/>
          </a:p>
          <a:p>
            <a:r>
              <a:rPr lang="en-US" sz="1600" dirty="0"/>
              <a:t>*Close </a:t>
            </a:r>
            <a:r>
              <a:rPr lang="en-US" sz="1600" dirty="0" smtClean="0"/>
              <a:t>price</a:t>
            </a:r>
            <a:r>
              <a:rPr lang="en-BE" sz="1600" dirty="0" smtClean="0"/>
              <a:t>:</a:t>
            </a:r>
            <a:r>
              <a:rPr lang="en-US" sz="1600" dirty="0" smtClean="0"/>
              <a:t> </a:t>
            </a:r>
            <a:r>
              <a:rPr lang="en-US" sz="1600" dirty="0"/>
              <a:t>adjusted for splits</a:t>
            </a:r>
            <a:r>
              <a:rPr lang="en-US" sz="1600" dirty="0" smtClean="0"/>
              <a:t>.</a:t>
            </a:r>
            <a:endParaRPr lang="en-BE" sz="1600" dirty="0" smtClean="0"/>
          </a:p>
          <a:p>
            <a:endParaRPr lang="en-BE" sz="1600" dirty="0"/>
          </a:p>
          <a:p>
            <a:r>
              <a:rPr lang="en-US" sz="1600" dirty="0" smtClean="0"/>
              <a:t>**</a:t>
            </a:r>
            <a:r>
              <a:rPr lang="en-US" sz="1600" dirty="0"/>
              <a:t>Adjusted close </a:t>
            </a:r>
            <a:r>
              <a:rPr lang="en-US" sz="1600" dirty="0" smtClean="0"/>
              <a:t>price</a:t>
            </a:r>
            <a:r>
              <a:rPr lang="en-BE" sz="1600" dirty="0" smtClean="0"/>
              <a:t>:</a:t>
            </a:r>
            <a:r>
              <a:rPr lang="en-US" sz="1600" dirty="0" smtClean="0"/>
              <a:t> </a:t>
            </a:r>
            <a:r>
              <a:rPr lang="en-US" sz="1600" dirty="0"/>
              <a:t>adjusted for splits and dividend and/or capital gain distributions</a:t>
            </a:r>
            <a:endParaRPr lang="en-BE" sz="1600" dirty="0" smtClean="0"/>
          </a:p>
          <a:p>
            <a:endParaRPr lang="en-BE" sz="1600" dirty="0"/>
          </a:p>
          <a:p>
            <a:r>
              <a:rPr lang="en-US" sz="1600" dirty="0">
                <a:hlinkClick r:id="rId2"/>
              </a:rPr>
              <a:t>https://eodhd.com/financial-academy/financial-faq/adjusted-close-and-close-whats-the-difference</a:t>
            </a:r>
            <a:r>
              <a:rPr lang="en-US" sz="1600" dirty="0" smtClean="0">
                <a:hlinkClick r:id="rId2"/>
              </a:rPr>
              <a:t>/</a:t>
            </a:r>
            <a:endParaRPr lang="en-BE" sz="1600" dirty="0" smtClean="0"/>
          </a:p>
          <a:p>
            <a:endParaRPr lang="en-BE" sz="1600" dirty="0"/>
          </a:p>
          <a:p>
            <a:r>
              <a:rPr lang="nl-BE" sz="1600" dirty="0">
                <a:hlinkClick r:id="rId3"/>
              </a:rPr>
              <a:t>https://</a:t>
            </a:r>
            <a:r>
              <a:rPr lang="nl-BE" sz="1600" dirty="0" smtClean="0">
                <a:hlinkClick r:id="rId3"/>
              </a:rPr>
              <a:t>finance.yahoo.com/quote/MT/history?period1=1493596800&amp;period2=1496275200&amp;interval=1d&amp;filter=history&amp;frequency=1d&amp;includeAdjustedClose=true</a:t>
            </a:r>
            <a:endParaRPr lang="en-BE" sz="1600" dirty="0" smtClean="0"/>
          </a:p>
          <a:p>
            <a:endParaRPr lang="en-BE" sz="1600" dirty="0" smtClean="0"/>
          </a:p>
          <a:p>
            <a:r>
              <a:rPr lang="en-BE" sz="1600" b="1" dirty="0" smtClean="0">
                <a:solidFill>
                  <a:srgbClr val="FF0000"/>
                </a:solidFill>
              </a:rPr>
              <a:t>our transactions do have historical volumes based on historical prices, so once in a while we must manually modify the prices for stock splits!!!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543" y="2179124"/>
            <a:ext cx="5258256" cy="16232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5526" y="206653"/>
            <a:ext cx="4976291" cy="16917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45549" y="4035170"/>
            <a:ext cx="43762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 smtClean="0"/>
              <a:t>e.g. arcelor mittal reverse stock split 1:3</a:t>
            </a:r>
          </a:p>
          <a:p>
            <a:r>
              <a:rPr lang="en-US" sz="1600" dirty="0"/>
              <a:t>UPDATE </a:t>
            </a:r>
            <a:r>
              <a:rPr lang="en-US" sz="1600" dirty="0" err="1"/>
              <a:t>stock_ohlc</a:t>
            </a:r>
            <a:endParaRPr lang="en-US" sz="1600" dirty="0"/>
          </a:p>
          <a:p>
            <a:r>
              <a:rPr lang="en-US" sz="1600" dirty="0"/>
              <a:t>SET</a:t>
            </a:r>
          </a:p>
          <a:p>
            <a:r>
              <a:rPr lang="en-US" sz="1600" dirty="0"/>
              <a:t>    open = open / 3,</a:t>
            </a:r>
          </a:p>
          <a:p>
            <a:r>
              <a:rPr lang="en-US" sz="1600" dirty="0"/>
              <a:t>    high = high / 3,</a:t>
            </a:r>
          </a:p>
          <a:p>
            <a:r>
              <a:rPr lang="en-US" sz="1600" dirty="0"/>
              <a:t>    low = low / 3,</a:t>
            </a:r>
          </a:p>
          <a:p>
            <a:r>
              <a:rPr lang="en-US" sz="1600" dirty="0"/>
              <a:t>    close = close / 3,</a:t>
            </a:r>
          </a:p>
          <a:p>
            <a:r>
              <a:rPr lang="en-US" sz="1600" dirty="0"/>
              <a:t>    volume = volume * 3</a:t>
            </a:r>
          </a:p>
          <a:p>
            <a:r>
              <a:rPr lang="en-US" sz="1600" dirty="0"/>
              <a:t>WHERE</a:t>
            </a:r>
          </a:p>
          <a:p>
            <a:r>
              <a:rPr lang="en-US" sz="1600" dirty="0"/>
              <a:t>    symbol = 'MT.AS'</a:t>
            </a:r>
          </a:p>
          <a:p>
            <a:r>
              <a:rPr lang="en-US" sz="1600" dirty="0"/>
              <a:t>    AND date &lt; '2017-05-22';</a:t>
            </a:r>
            <a:endParaRPr lang="nl-BE" sz="1600" dirty="0"/>
          </a:p>
        </p:txBody>
      </p:sp>
      <p:sp>
        <p:nvSpPr>
          <p:cNvPr id="8" name="Right Arrow 7"/>
          <p:cNvSpPr/>
          <p:nvPr/>
        </p:nvSpPr>
        <p:spPr>
          <a:xfrm>
            <a:off x="5933872" y="5435553"/>
            <a:ext cx="1011677" cy="955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4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en-BE" dirty="0" smtClean="0"/>
              <a:t>fx_rates:</a:t>
            </a:r>
            <a:r>
              <a:rPr lang="nl-BE" dirty="0" smtClean="0"/>
              <a:t> </a:t>
            </a:r>
            <a:r>
              <a:rPr lang="en-BE" dirty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174" y="965836"/>
            <a:ext cx="5629310" cy="5499556"/>
          </a:xfrm>
        </p:spPr>
        <p:txBody>
          <a:bodyPr>
            <a:normAutofit/>
          </a:bodyPr>
          <a:lstStyle/>
          <a:p>
            <a:r>
              <a:rPr lang="en-BE" sz="1600" dirty="0" smtClean="0"/>
              <a:t>fx_rates are stored with a daily interval</a:t>
            </a:r>
          </a:p>
          <a:p>
            <a:endParaRPr lang="en-BE" sz="1600" dirty="0" smtClean="0"/>
          </a:p>
          <a:p>
            <a:r>
              <a:rPr lang="en-BE" sz="1600" dirty="0" smtClean="0"/>
              <a:t>how to interpret EUR/USD = 1,1</a:t>
            </a:r>
          </a:p>
          <a:p>
            <a:pPr lvl="1"/>
            <a:r>
              <a:rPr lang="en-BE" sz="1600" dirty="0" smtClean="0"/>
              <a:t>wrong: </a:t>
            </a:r>
          </a:p>
          <a:p>
            <a:pPr lvl="2"/>
            <a:r>
              <a:rPr lang="en-BE" sz="1600" dirty="0" smtClean="0"/>
              <a:t>do not interpret / as a division, e.g. DO NOT read “euro PER usd”</a:t>
            </a:r>
          </a:p>
          <a:p>
            <a:pPr lvl="1"/>
            <a:r>
              <a:rPr lang="en-BE" sz="1600" dirty="0" smtClean="0"/>
              <a:t>correct: </a:t>
            </a:r>
          </a:p>
          <a:p>
            <a:pPr lvl="2"/>
            <a:r>
              <a:rPr lang="en-BE" sz="1600" dirty="0" smtClean="0"/>
              <a:t>interpret / as ‘to’, e.g. read from EUR to USD you multiply with 1,1</a:t>
            </a:r>
            <a:endParaRPr lang="en-BE" sz="1600" dirty="0"/>
          </a:p>
          <a:p>
            <a:pPr lvl="2"/>
            <a:r>
              <a:rPr lang="en-BE" sz="1600" dirty="0" smtClean="0"/>
              <a:t>1 euro = 1,1 USD</a:t>
            </a:r>
          </a:p>
          <a:p>
            <a:pPr lvl="2"/>
            <a:r>
              <a:rPr lang="en-US" sz="1600" dirty="0"/>
              <a:t>You can think of it not as an exchange rate between currencies but as a comparison of the "strength" of one currency to the other</a:t>
            </a:r>
            <a:r>
              <a:rPr lang="en-US" sz="1600" dirty="0" smtClean="0"/>
              <a:t>.</a:t>
            </a:r>
            <a:endParaRPr lang="en-BE" sz="1600" dirty="0" smtClean="0"/>
          </a:p>
          <a:p>
            <a:pPr lvl="2"/>
            <a:r>
              <a:rPr lang="en-US" sz="1600" dirty="0"/>
              <a:t>So EUR/USD = 1.2 says with one EUR you can buy 1.2 times the consumer goods basket than you can buy with 1 USD.</a:t>
            </a:r>
            <a:endParaRPr lang="en-BE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507" y="900832"/>
            <a:ext cx="3787468" cy="8154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603" y="2439887"/>
            <a:ext cx="3635055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2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nl-BE" dirty="0" smtClean="0"/>
              <a:t>transactions</a:t>
            </a:r>
            <a:r>
              <a:rPr lang="en-BE" dirty="0" smtClean="0"/>
              <a:t>:</a:t>
            </a:r>
            <a:r>
              <a:rPr lang="nl-BE" dirty="0" smtClean="0"/>
              <a:t> </a:t>
            </a:r>
            <a:r>
              <a:rPr lang="en-BE" dirty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1" y="814039"/>
            <a:ext cx="11742475" cy="5738064"/>
          </a:xfrm>
        </p:spPr>
        <p:txBody>
          <a:bodyPr>
            <a:noAutofit/>
          </a:bodyPr>
          <a:lstStyle/>
          <a:p>
            <a:r>
              <a:rPr lang="nl-BE" sz="1600" dirty="0" smtClean="0"/>
              <a:t>possible types of transactions:</a:t>
            </a:r>
          </a:p>
          <a:p>
            <a:pPr lvl="1"/>
            <a:r>
              <a:rPr lang="nl-BE" sz="1600" dirty="0" smtClean="0"/>
              <a:t>buy: buy N amount of shares at price P</a:t>
            </a:r>
          </a:p>
          <a:p>
            <a:pPr lvl="1"/>
            <a:r>
              <a:rPr lang="nl-BE" sz="1600" dirty="0" smtClean="0"/>
              <a:t>sell: sell N amount of shares at price P</a:t>
            </a:r>
          </a:p>
          <a:p>
            <a:pPr lvl="1"/>
            <a:r>
              <a:rPr lang="nl-BE" sz="1600" dirty="0" smtClean="0"/>
              <a:t>transfer_in: bring in N shares from another broker</a:t>
            </a:r>
          </a:p>
          <a:p>
            <a:pPr lvl="1"/>
            <a:r>
              <a:rPr lang="nl-BE" sz="1600" dirty="0" smtClean="0"/>
              <a:t>transfer_out: transfer out N shares to another broker</a:t>
            </a:r>
          </a:p>
          <a:p>
            <a:pPr lvl="1"/>
            <a:r>
              <a:rPr lang="nl-BE" sz="1600" dirty="0" smtClean="0"/>
              <a:t>cash_in: bring in M money in your broker’s cash account</a:t>
            </a:r>
          </a:p>
          <a:p>
            <a:pPr lvl="1"/>
            <a:r>
              <a:rPr lang="nl-BE" sz="1600" dirty="0" smtClean="0"/>
              <a:t>cash_out: take out M money from your broker’s cash account</a:t>
            </a:r>
          </a:p>
          <a:p>
            <a:pPr lvl="1"/>
            <a:r>
              <a:rPr lang="nl-BE" sz="1600" dirty="0" smtClean="0"/>
              <a:t>div: </a:t>
            </a:r>
            <a:r>
              <a:rPr lang="nl-BE" sz="1600" dirty="0" err="1" smtClean="0"/>
              <a:t>receive</a:t>
            </a:r>
            <a:r>
              <a:rPr lang="nl-BE" sz="1600" dirty="0" smtClean="0"/>
              <a:t> dividend</a:t>
            </a:r>
            <a:endParaRPr lang="en-BE" sz="1600" dirty="0" smtClean="0"/>
          </a:p>
          <a:p>
            <a:pPr lvl="1"/>
            <a:endParaRPr lang="en-BE" sz="1600" dirty="0"/>
          </a:p>
          <a:p>
            <a:r>
              <a:rPr lang="en-BE" sz="1600" dirty="0" smtClean="0"/>
              <a:t>NULL values in records</a:t>
            </a:r>
          </a:p>
          <a:p>
            <a:pPr lvl="1"/>
            <a:r>
              <a:rPr lang="en-BE" sz="1600" dirty="0" smtClean="0"/>
              <a:t>for buy &amp; sell: all fields mandatory</a:t>
            </a:r>
          </a:p>
          <a:p>
            <a:pPr lvl="1"/>
            <a:r>
              <a:rPr lang="en-BE" sz="1600" dirty="0" smtClean="0"/>
              <a:t>for cash_in and cash_out: symbol &amp; amount = NULL</a:t>
            </a:r>
          </a:p>
          <a:p>
            <a:pPr lvl="1"/>
            <a:r>
              <a:rPr lang="en-BE" sz="1600" dirty="0" smtClean="0"/>
              <a:t>for transfer_in and transfer_out: money=NULL</a:t>
            </a:r>
          </a:p>
          <a:p>
            <a:pPr lvl="1"/>
            <a:r>
              <a:rPr lang="en-BE" sz="1600" dirty="0" smtClean="0"/>
              <a:t>for div: amount could be NULL</a:t>
            </a:r>
          </a:p>
          <a:p>
            <a:pPr lvl="1"/>
            <a:endParaRPr lang="en-BE" sz="1600" dirty="0" smtClean="0"/>
          </a:p>
          <a:p>
            <a:r>
              <a:rPr lang="en-BE" sz="1600" dirty="0" smtClean="0"/>
              <a:t>sign convention</a:t>
            </a:r>
          </a:p>
          <a:p>
            <a:pPr lvl="1"/>
            <a:r>
              <a:rPr lang="en-BE" sz="1600" dirty="0" smtClean="0"/>
              <a:t>all values are positive (so both cash_in and cash_out are positive)</a:t>
            </a:r>
          </a:p>
          <a:p>
            <a:pPr lvl="1"/>
            <a:endParaRPr lang="en-BE" sz="1600" dirty="0"/>
          </a:p>
          <a:p>
            <a:r>
              <a:rPr lang="en-BE" sz="1600" dirty="0" smtClean="0"/>
              <a:t>currency convention</a:t>
            </a:r>
          </a:p>
          <a:p>
            <a:pPr lvl="1"/>
            <a:r>
              <a:rPr lang="en-BE" sz="1600" dirty="0" smtClean="0"/>
              <a:t>all ‘money’ amounts are in the stock’s native currency as listed in stock_profiles</a:t>
            </a:r>
            <a:endParaRPr lang="en-BE" sz="1600" dirty="0"/>
          </a:p>
          <a:p>
            <a:pPr marL="457200" lvl="1" indent="0">
              <a:buNone/>
            </a:pPr>
            <a:r>
              <a:rPr lang="en-BE" sz="1600" dirty="0" smtClean="0"/>
              <a:t>	</a:t>
            </a:r>
            <a:endParaRPr lang="nl-BE" sz="1600" dirty="0" smtClean="0"/>
          </a:p>
          <a:p>
            <a:pPr lvl="1"/>
            <a:endParaRPr lang="nl-BE" sz="1600" dirty="0" smtClean="0"/>
          </a:p>
          <a:p>
            <a:pPr lvl="1"/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239" y="3129455"/>
            <a:ext cx="4328095" cy="2521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060" y="1118365"/>
            <a:ext cx="4610500" cy="1333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61610" y="455583"/>
            <a:ext cx="316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 smtClean="0"/>
              <a:t>all records are unique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4672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401042" y="4471454"/>
            <a:ext cx="6624465" cy="2034601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BROKER B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3401042" y="1194646"/>
            <a:ext cx="6624465" cy="325337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BROKER A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61" y="-218393"/>
            <a:ext cx="10515600" cy="1325563"/>
          </a:xfrm>
        </p:spPr>
        <p:txBody>
          <a:bodyPr/>
          <a:lstStyle/>
          <a:p>
            <a:r>
              <a:rPr lang="nl-BE" dirty="0" smtClean="0"/>
              <a:t>transactions</a:t>
            </a:r>
            <a:r>
              <a:rPr lang="en-BE" dirty="0" smtClean="0"/>
              <a:t>: flows</a:t>
            </a:r>
            <a:r>
              <a:rPr lang="nl-BE" dirty="0" smtClean="0"/>
              <a:t> visualised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48344" y="1501167"/>
            <a:ext cx="1371600" cy="139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CASH ACCOUNT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8419140" y="1501167"/>
            <a:ext cx="1371600" cy="139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STOCKS ACCOUNT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893351" y="1194647"/>
            <a:ext cx="1371600" cy="53114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EXTERNAL WORLD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248344" y="4795665"/>
            <a:ext cx="1371600" cy="14438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CASH ACCOUNT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8419140" y="4795665"/>
            <a:ext cx="1371600" cy="14438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STOCKS ACCOUNT</a:t>
            </a:r>
            <a:endParaRPr lang="en-US" sz="1400" dirty="0"/>
          </a:p>
        </p:txBody>
      </p:sp>
      <p:sp>
        <p:nvSpPr>
          <p:cNvPr id="11" name="Right Arrow 10"/>
          <p:cNvSpPr/>
          <p:nvPr/>
        </p:nvSpPr>
        <p:spPr>
          <a:xfrm>
            <a:off x="3512875" y="1501165"/>
            <a:ext cx="1572241" cy="623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cash_in</a:t>
            </a:r>
            <a:endParaRPr lang="en-US" sz="1400" dirty="0"/>
          </a:p>
        </p:txBody>
      </p:sp>
      <p:sp>
        <p:nvSpPr>
          <p:cNvPr id="12" name="Left Arrow 11"/>
          <p:cNvSpPr/>
          <p:nvPr/>
        </p:nvSpPr>
        <p:spPr>
          <a:xfrm>
            <a:off x="3473404" y="2131413"/>
            <a:ext cx="1480144" cy="57232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cash_out</a:t>
            </a:r>
            <a:endParaRPr lang="en-US" sz="1400" dirty="0"/>
          </a:p>
        </p:txBody>
      </p:sp>
      <p:sp>
        <p:nvSpPr>
          <p:cNvPr id="13" name="Right Arrow 12"/>
          <p:cNvSpPr/>
          <p:nvPr/>
        </p:nvSpPr>
        <p:spPr>
          <a:xfrm>
            <a:off x="6792215" y="1580110"/>
            <a:ext cx="1572241" cy="623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buy</a:t>
            </a:r>
            <a:endParaRPr lang="en-US" sz="1400" dirty="0"/>
          </a:p>
        </p:txBody>
      </p:sp>
      <p:sp>
        <p:nvSpPr>
          <p:cNvPr id="14" name="Left Arrow 13"/>
          <p:cNvSpPr/>
          <p:nvPr/>
        </p:nvSpPr>
        <p:spPr>
          <a:xfrm>
            <a:off x="6752744" y="2210358"/>
            <a:ext cx="1480144" cy="5723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sell</a:t>
            </a:r>
            <a:endParaRPr lang="en-US" sz="1400" dirty="0"/>
          </a:p>
        </p:txBody>
      </p:sp>
      <p:sp>
        <p:nvSpPr>
          <p:cNvPr id="15" name="Right Arrow 14"/>
          <p:cNvSpPr/>
          <p:nvPr/>
        </p:nvSpPr>
        <p:spPr>
          <a:xfrm>
            <a:off x="3488619" y="4825155"/>
            <a:ext cx="1572241" cy="623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cash_in</a:t>
            </a:r>
            <a:endParaRPr lang="en-US" sz="1400" dirty="0"/>
          </a:p>
        </p:txBody>
      </p:sp>
      <p:sp>
        <p:nvSpPr>
          <p:cNvPr id="16" name="Left Arrow 15"/>
          <p:cNvSpPr/>
          <p:nvPr/>
        </p:nvSpPr>
        <p:spPr>
          <a:xfrm>
            <a:off x="3449148" y="5679063"/>
            <a:ext cx="1480144" cy="57232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cash_out</a:t>
            </a:r>
            <a:endParaRPr lang="en-US" sz="1400" dirty="0"/>
          </a:p>
        </p:txBody>
      </p:sp>
      <p:sp>
        <p:nvSpPr>
          <p:cNvPr id="17" name="Right Arrow 16"/>
          <p:cNvSpPr/>
          <p:nvPr/>
        </p:nvSpPr>
        <p:spPr>
          <a:xfrm>
            <a:off x="6767959" y="4825155"/>
            <a:ext cx="1572241" cy="62366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buy</a:t>
            </a:r>
            <a:endParaRPr lang="en-US" sz="1400" dirty="0"/>
          </a:p>
        </p:txBody>
      </p:sp>
      <p:sp>
        <p:nvSpPr>
          <p:cNvPr id="18" name="Left Arrow 17"/>
          <p:cNvSpPr/>
          <p:nvPr/>
        </p:nvSpPr>
        <p:spPr>
          <a:xfrm>
            <a:off x="6728488" y="5679063"/>
            <a:ext cx="1480144" cy="57232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sell</a:t>
            </a:r>
            <a:endParaRPr lang="en-US" sz="1400" dirty="0"/>
          </a:p>
        </p:txBody>
      </p:sp>
      <p:sp>
        <p:nvSpPr>
          <p:cNvPr id="19" name="Right Arrow 18"/>
          <p:cNvSpPr/>
          <p:nvPr/>
        </p:nvSpPr>
        <p:spPr>
          <a:xfrm rot="5400000">
            <a:off x="8707645" y="3374437"/>
            <a:ext cx="1384641" cy="623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transfer_out</a:t>
            </a:r>
            <a:endParaRPr lang="en-US" sz="1400" dirty="0"/>
          </a:p>
        </p:txBody>
      </p:sp>
      <p:sp>
        <p:nvSpPr>
          <p:cNvPr id="20" name="Left Arrow 19"/>
          <p:cNvSpPr/>
          <p:nvPr/>
        </p:nvSpPr>
        <p:spPr>
          <a:xfrm rot="5400000">
            <a:off x="8202781" y="3347795"/>
            <a:ext cx="1303533" cy="5723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transfer_in</a:t>
            </a:r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7249416" y="3519453"/>
            <a:ext cx="197352" cy="190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453347" y="2901083"/>
            <a:ext cx="965793" cy="61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1"/>
          </p:cNvCxnSpPr>
          <p:nvPr/>
        </p:nvCxnSpPr>
        <p:spPr>
          <a:xfrm flipH="1" flipV="1">
            <a:off x="6619944" y="2907668"/>
            <a:ext cx="658374" cy="63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06234" y="3153683"/>
            <a:ext cx="794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>
                <a:solidFill>
                  <a:schemeClr val="bg1"/>
                </a:solidFill>
              </a:rPr>
              <a:t>div_dist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777658" y="3153683"/>
            <a:ext cx="889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>
                <a:solidFill>
                  <a:schemeClr val="bg1"/>
                </a:solidFill>
              </a:rPr>
              <a:t>div_acc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56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en-BE" dirty="0" smtClean="0"/>
              <a:t>setup DB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5499556"/>
          </a:xfrm>
        </p:spPr>
        <p:txBody>
          <a:bodyPr>
            <a:normAutofit/>
          </a:bodyPr>
          <a:lstStyle/>
          <a:p>
            <a:r>
              <a:rPr lang="en-BE" sz="1600" dirty="0" smtClean="0"/>
              <a:t>Script to build an empty db file available at</a:t>
            </a:r>
          </a:p>
          <a:p>
            <a:pPr marL="0" indent="0">
              <a:buNone/>
            </a:pPr>
            <a:r>
              <a:rPr lang="en-BE" sz="1600" dirty="0" smtClean="0"/>
              <a:t>	</a:t>
            </a:r>
            <a:r>
              <a:rPr lang="nl-BE" sz="1600" dirty="0" smtClean="0"/>
              <a:t>scripts\</a:t>
            </a:r>
            <a:r>
              <a:rPr lang="nl-BE" sz="1600" dirty="0" err="1" smtClean="0"/>
              <a:t>setup_db.R</a:t>
            </a:r>
            <a:endParaRPr lang="en-BE" sz="1600" dirty="0"/>
          </a:p>
          <a:p>
            <a:pPr marL="0" indent="0">
              <a:buNone/>
            </a:pPr>
            <a:endParaRPr lang="en-BE" sz="1600" dirty="0"/>
          </a:p>
          <a:p>
            <a:r>
              <a:rPr lang="en-BE" sz="1600" dirty="0" smtClean="0"/>
              <a:t>Make sure to uncomment the desired schema build calls before executing:</a:t>
            </a:r>
          </a:p>
          <a:p>
            <a:endParaRPr lang="en-BE" sz="1600" dirty="0" smtClean="0"/>
          </a:p>
          <a:p>
            <a:pPr marL="0" indent="0">
              <a:buNone/>
            </a:pPr>
            <a:endParaRPr lang="en-BE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662" y="3081374"/>
            <a:ext cx="3482642" cy="24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4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import</a:t>
            </a:r>
            <a:r>
              <a:rPr lang="en-BE" dirty="0" smtClean="0"/>
              <a:t>ing new data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26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en-BE" dirty="0" smtClean="0"/>
              <a:t>FX: 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742475" cy="5499556"/>
          </a:xfrm>
        </p:spPr>
        <p:txBody>
          <a:bodyPr>
            <a:normAutofit/>
          </a:bodyPr>
          <a:lstStyle/>
          <a:p>
            <a:r>
              <a:rPr lang="en-BE" sz="1600" dirty="0" smtClean="0"/>
              <a:t>manual update in the webapp</a:t>
            </a:r>
          </a:p>
          <a:p>
            <a:pPr lvl="1"/>
            <a:r>
              <a:rPr lang="en-BE" sz="1600" dirty="0" smtClean="0"/>
              <a:t>uses </a:t>
            </a:r>
            <a:r>
              <a:rPr lang="nl-BE" sz="1600" dirty="0" err="1" smtClean="0"/>
              <a:t>oanda</a:t>
            </a:r>
            <a:r>
              <a:rPr lang="en-BE" sz="1600" dirty="0"/>
              <a:t> </a:t>
            </a:r>
            <a:r>
              <a:rPr lang="en-BE" sz="1600" dirty="0" smtClean="0"/>
              <a:t>API through the wrapper in the quantmod package</a:t>
            </a:r>
          </a:p>
          <a:p>
            <a:pPr lvl="1"/>
            <a:r>
              <a:rPr lang="en-BE" sz="1600" dirty="0" smtClean="0"/>
              <a:t>only 6 months history</a:t>
            </a:r>
          </a:p>
          <a:p>
            <a:pPr marL="457200" lvl="1" indent="0">
              <a:buNone/>
            </a:pPr>
            <a:endParaRPr lang="en-BE" sz="1600" dirty="0" smtClean="0"/>
          </a:p>
          <a:p>
            <a:r>
              <a:rPr lang="en-BE" sz="1600" dirty="0" smtClean="0"/>
              <a:t>manual data ingest via scripts: excelrates</a:t>
            </a:r>
          </a:p>
          <a:p>
            <a:pPr lvl="1"/>
            <a:r>
              <a:rPr lang="nl-BE" sz="1200" dirty="0"/>
              <a:t>scripts\</a:t>
            </a:r>
            <a:r>
              <a:rPr lang="nl-BE" sz="1200" dirty="0" err="1"/>
              <a:t>forex_data_import</a:t>
            </a:r>
            <a:r>
              <a:rPr lang="nl-BE" sz="1200" dirty="0"/>
              <a:t>\</a:t>
            </a:r>
            <a:r>
              <a:rPr lang="nl-BE" sz="1200" dirty="0" err="1"/>
              <a:t>excelrates</a:t>
            </a:r>
            <a:endParaRPr lang="en-BE" sz="1200" dirty="0" smtClean="0"/>
          </a:p>
          <a:p>
            <a:pPr lvl="1"/>
            <a:r>
              <a:rPr lang="en-BE" sz="1600" dirty="0" smtClean="0"/>
              <a:t>website seems to be no longer working</a:t>
            </a:r>
          </a:p>
          <a:p>
            <a:pPr marL="457200" lvl="1" indent="0">
              <a:buNone/>
            </a:pPr>
            <a:endParaRPr lang="en-BE" sz="1600" dirty="0" smtClean="0"/>
          </a:p>
          <a:p>
            <a:r>
              <a:rPr lang="en-BE" sz="1600" dirty="0" smtClean="0"/>
              <a:t>manual </a:t>
            </a:r>
            <a:r>
              <a:rPr lang="en-BE" sz="1600" dirty="0"/>
              <a:t>data ingest via scripts: forexsb</a:t>
            </a:r>
            <a:endParaRPr lang="en-BE" sz="1600" dirty="0" smtClean="0"/>
          </a:p>
          <a:p>
            <a:pPr lvl="1"/>
            <a:r>
              <a:rPr lang="nl-BE" sz="1600" dirty="0"/>
              <a:t>scripts\</a:t>
            </a:r>
            <a:r>
              <a:rPr lang="nl-BE" sz="1600" dirty="0" err="1"/>
              <a:t>forex_data_import</a:t>
            </a:r>
            <a:r>
              <a:rPr lang="nl-BE" sz="1600" dirty="0"/>
              <a:t>\</a:t>
            </a:r>
            <a:r>
              <a:rPr lang="nl-BE" sz="1600" dirty="0" err="1"/>
              <a:t>forexsb</a:t>
            </a:r>
            <a:endParaRPr lang="en-BE" sz="1600" dirty="0" smtClean="0"/>
          </a:p>
          <a:p>
            <a:pPr lvl="1"/>
            <a:r>
              <a:rPr lang="en-BE" sz="1600" dirty="0" smtClean="0"/>
              <a:t>parser for </a:t>
            </a:r>
            <a:r>
              <a:rPr lang="nl-BE" sz="1200" dirty="0" smtClean="0"/>
              <a:t>https</a:t>
            </a:r>
            <a:r>
              <a:rPr lang="nl-BE" sz="1200" dirty="0"/>
              <a:t>://forexsb.com/historical-forex-data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670" y="252999"/>
            <a:ext cx="4233844" cy="263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9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en-BE" dirty="0" smtClean="0"/>
              <a:t>transactions: 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742475" cy="5499556"/>
          </a:xfrm>
        </p:spPr>
        <p:txBody>
          <a:bodyPr>
            <a:normAutofit/>
          </a:bodyPr>
          <a:lstStyle/>
          <a:p>
            <a:r>
              <a:rPr lang="en-BE" sz="1600" dirty="0" smtClean="0"/>
              <a:t>multiple ways</a:t>
            </a:r>
          </a:p>
          <a:p>
            <a:pPr lvl="1"/>
            <a:r>
              <a:rPr lang="en-BE" sz="1600" dirty="0" smtClean="0"/>
              <a:t>manual upload in the webapp</a:t>
            </a:r>
          </a:p>
          <a:p>
            <a:pPr lvl="2"/>
            <a:r>
              <a:rPr lang="en-BE" sz="1600" dirty="0" smtClean="0"/>
              <a:t>parsers are available for saxo &amp; bolero output (see next slides)</a:t>
            </a:r>
          </a:p>
          <a:p>
            <a:pPr lvl="1"/>
            <a:r>
              <a:rPr lang="en-BE" sz="1600" dirty="0" smtClean="0"/>
              <a:t>manual work in excel to write sql statements in excel</a:t>
            </a:r>
          </a:p>
          <a:p>
            <a:pPr lvl="1"/>
            <a:r>
              <a:rPr lang="en-BE" sz="1600" dirty="0" smtClean="0"/>
              <a:t>write batch parsers from excel to db</a:t>
            </a:r>
          </a:p>
          <a:p>
            <a:pPr marL="457200" lvl="1" indent="0">
              <a:buNone/>
            </a:pPr>
            <a:endParaRPr lang="en-BE" sz="1600" dirty="0"/>
          </a:p>
          <a:p>
            <a:r>
              <a:rPr lang="en-BE" sz="2000" dirty="0" smtClean="0"/>
              <a:t>stock splits: very annoying</a:t>
            </a:r>
          </a:p>
          <a:p>
            <a:pPr lvl="1"/>
            <a:r>
              <a:rPr lang="en-BE" sz="1600" dirty="0" smtClean="0"/>
              <a:t>often no data in the downloads</a:t>
            </a:r>
          </a:p>
          <a:p>
            <a:pPr lvl="1"/>
            <a:endParaRPr lang="en-BE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645" y="2576668"/>
            <a:ext cx="6248942" cy="14936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385" y="4554977"/>
            <a:ext cx="10181202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7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en-BE" dirty="0"/>
              <a:t>transactions</a:t>
            </a:r>
            <a:r>
              <a:rPr lang="en-BE" dirty="0" smtClean="0"/>
              <a:t>: saxo </a:t>
            </a:r>
            <a:r>
              <a:rPr lang="en-BE" dirty="0"/>
              <a:t>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2" y="1052547"/>
            <a:ext cx="4837626" cy="5499556"/>
          </a:xfrm>
        </p:spPr>
        <p:txBody>
          <a:bodyPr>
            <a:normAutofit/>
          </a:bodyPr>
          <a:lstStyle/>
          <a:p>
            <a:r>
              <a:rPr lang="nl-BE" sz="1600" dirty="0"/>
              <a:t>log in op </a:t>
            </a:r>
            <a:r>
              <a:rPr lang="nl-BE" sz="1600" dirty="0" smtClean="0"/>
              <a:t>Saxo Investor</a:t>
            </a:r>
            <a:endParaRPr lang="nl-BE" sz="1600" dirty="0"/>
          </a:p>
          <a:p>
            <a:r>
              <a:rPr lang="nl-BE" sz="1600" dirty="0"/>
              <a:t>gaar naar </a:t>
            </a:r>
            <a:r>
              <a:rPr lang="nl-BE" sz="1600" dirty="0" smtClean="0"/>
              <a:t>transacties</a:t>
            </a:r>
            <a:endParaRPr lang="nl-BE" sz="1600" dirty="0"/>
          </a:p>
          <a:p>
            <a:r>
              <a:rPr lang="nl-BE" sz="1600" dirty="0" smtClean="0"/>
              <a:t>plaats aangepaste periode</a:t>
            </a:r>
            <a:endParaRPr lang="nl-BE" sz="1600" dirty="0"/>
          </a:p>
          <a:p>
            <a:r>
              <a:rPr lang="nl-BE" sz="1600" dirty="0" smtClean="0"/>
              <a:t>exporteer als excel</a:t>
            </a:r>
            <a:endParaRPr lang="nl-BE" sz="1600" dirty="0"/>
          </a:p>
          <a:p>
            <a:endParaRPr lang="nl-BE" sz="1600" dirty="0" smtClean="0"/>
          </a:p>
          <a:p>
            <a:r>
              <a:rPr lang="nl-BE" sz="1600" dirty="0"/>
              <a:t>voeg een </a:t>
            </a:r>
            <a:r>
              <a:rPr lang="nl-BE" sz="1600" i="1" dirty="0"/>
              <a:t>symbol</a:t>
            </a:r>
            <a:r>
              <a:rPr lang="nl-BE" sz="1600" dirty="0"/>
              <a:t> kolom toe</a:t>
            </a:r>
          </a:p>
          <a:p>
            <a:r>
              <a:rPr lang="nl-BE" sz="1600" dirty="0"/>
              <a:t>vul het </a:t>
            </a:r>
            <a:r>
              <a:rPr lang="nl-BE" sz="1600" dirty="0" smtClean="0"/>
              <a:t>RIC als symbol in (minstens </a:t>
            </a:r>
            <a:r>
              <a:rPr lang="nl-BE" sz="1600" dirty="0"/>
              <a:t>1x per nieuwe </a:t>
            </a:r>
            <a:r>
              <a:rPr lang="nl-BE" sz="1600" dirty="0" smtClean="0"/>
              <a:t>stock)</a:t>
            </a:r>
            <a:endParaRPr lang="nl-BE" sz="1600" dirty="0"/>
          </a:p>
          <a:p>
            <a:r>
              <a:rPr lang="nl-BE" sz="1600" dirty="0"/>
              <a:t>als er geen ‘nieuwe’ stocks zijn gekocht dan hoef je geen symbol in te vullen</a:t>
            </a:r>
            <a:endParaRPr lang="en-US" sz="1600" dirty="0"/>
          </a:p>
          <a:p>
            <a:endParaRPr lang="en-US" sz="1600" dirty="0"/>
          </a:p>
          <a:p>
            <a:endParaRPr lang="nl-BE" sz="16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82" y="4347503"/>
            <a:ext cx="11473718" cy="8298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769" y="273923"/>
            <a:ext cx="6001782" cy="15864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41558" y="3917732"/>
            <a:ext cx="183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 smtClean="0"/>
              <a:t>oude template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5041558" y="5237784"/>
            <a:ext cx="183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 smtClean="0"/>
              <a:t>nieuwe template</a:t>
            </a:r>
            <a:endParaRPr lang="nl-B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4828" y="2161258"/>
            <a:ext cx="3429297" cy="14555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2014" y="5584340"/>
            <a:ext cx="8303955" cy="118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8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nl-BE" dirty="0" smtClean="0"/>
              <a:t>BOLERO import xlsx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2" y="1052547"/>
            <a:ext cx="4837626" cy="5499556"/>
          </a:xfrm>
        </p:spPr>
        <p:txBody>
          <a:bodyPr>
            <a:normAutofit/>
          </a:bodyPr>
          <a:lstStyle/>
          <a:p>
            <a:r>
              <a:rPr lang="nl-BE" sz="1600" dirty="0"/>
              <a:t>log in op bolero</a:t>
            </a:r>
          </a:p>
          <a:p>
            <a:r>
              <a:rPr lang="nl-BE" sz="1600" dirty="0"/>
              <a:t>gaar naar portefeuille</a:t>
            </a:r>
          </a:p>
          <a:p>
            <a:r>
              <a:rPr lang="nl-BE" sz="1600" dirty="0"/>
              <a:t>dan naar historiek</a:t>
            </a:r>
          </a:p>
          <a:p>
            <a:r>
              <a:rPr lang="nl-BE" sz="1600" dirty="0"/>
              <a:t>selecteer data en plak het in </a:t>
            </a:r>
            <a:r>
              <a:rPr lang="nl-BE" sz="1600" dirty="0" smtClean="0"/>
              <a:t>excel (via notepad tussenstap wordt html formatting verwijderd)</a:t>
            </a:r>
            <a:endParaRPr lang="nl-BE" sz="1600" dirty="0"/>
          </a:p>
          <a:p>
            <a:endParaRPr lang="nl-BE" sz="1600" dirty="0" smtClean="0"/>
          </a:p>
          <a:p>
            <a:r>
              <a:rPr lang="nl-BE" sz="1600" dirty="0"/>
              <a:t>voeg een </a:t>
            </a:r>
            <a:r>
              <a:rPr lang="nl-BE" sz="1600" i="1" dirty="0"/>
              <a:t>symbol</a:t>
            </a:r>
            <a:r>
              <a:rPr lang="nl-BE" sz="1600" dirty="0"/>
              <a:t> kolom toe</a:t>
            </a:r>
          </a:p>
          <a:p>
            <a:r>
              <a:rPr lang="nl-BE" sz="1600" dirty="0"/>
              <a:t>vul het </a:t>
            </a:r>
            <a:r>
              <a:rPr lang="nl-BE" sz="1600" dirty="0" smtClean="0"/>
              <a:t>RIC als symbol in (minstens </a:t>
            </a:r>
            <a:r>
              <a:rPr lang="nl-BE" sz="1600" dirty="0"/>
              <a:t>1x per nieuwe </a:t>
            </a:r>
            <a:r>
              <a:rPr lang="nl-BE" sz="1600" dirty="0" smtClean="0"/>
              <a:t>stock)</a:t>
            </a:r>
            <a:endParaRPr lang="nl-BE" sz="1600" dirty="0"/>
          </a:p>
          <a:p>
            <a:r>
              <a:rPr lang="nl-BE" sz="1600" dirty="0"/>
              <a:t>als er geen ‘nieuwe’ stocks zijn gekocht dan hoef je geen symbol in te vullen</a:t>
            </a:r>
            <a:endParaRPr lang="en-US" sz="1600" dirty="0"/>
          </a:p>
          <a:p>
            <a:endParaRPr lang="en-US" sz="1600" dirty="0"/>
          </a:p>
          <a:p>
            <a:r>
              <a:rPr lang="en-BE" sz="1600" b="1" dirty="0" smtClean="0">
                <a:solidFill>
                  <a:srgbClr val="FF0000"/>
                </a:solidFill>
              </a:rPr>
              <a:t>gegokt aantal is soms verkeerd, best af en toe kijken in dashboard-orders-historiek en in dbbrowser de waarden juist zetten (todo ontwikkeling: excel van dit dashboard parsen)</a:t>
            </a:r>
          </a:p>
          <a:p>
            <a:endParaRPr lang="nl-BE" sz="1600" dirty="0" smtClean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555" y="213069"/>
            <a:ext cx="6650373" cy="2956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034" y="4063365"/>
            <a:ext cx="6555414" cy="172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content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sz="1600" dirty="0" smtClean="0"/>
              <a:t>terminology</a:t>
            </a:r>
          </a:p>
          <a:p>
            <a:r>
              <a:rPr lang="en-BE" sz="1600" dirty="0"/>
              <a:t>how to run and use the app</a:t>
            </a:r>
            <a:endParaRPr lang="en-BE" sz="1600" dirty="0" smtClean="0"/>
          </a:p>
          <a:p>
            <a:r>
              <a:rPr lang="en-BE" sz="1600" dirty="0" smtClean="0"/>
              <a:t>data model</a:t>
            </a:r>
          </a:p>
          <a:p>
            <a:r>
              <a:rPr lang="en-BE" sz="1600" dirty="0" smtClean="0"/>
              <a:t>importing new data</a:t>
            </a:r>
          </a:p>
          <a:p>
            <a:r>
              <a:rPr lang="en-BE" sz="1600" dirty="0"/>
              <a:t>internal data structures &amp; </a:t>
            </a:r>
            <a:br>
              <a:rPr lang="en-BE" sz="1600" dirty="0"/>
            </a:br>
            <a:r>
              <a:rPr lang="nl-BE" sz="1600" dirty="0" err="1" smtClean="0"/>
              <a:t>reactivity</a:t>
            </a:r>
            <a:endParaRPr lang="en-BE" sz="1600" dirty="0" smtClean="0"/>
          </a:p>
          <a:p>
            <a:r>
              <a:rPr lang="en-BE" sz="1600" dirty="0" smtClean="0"/>
              <a:t>performance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235995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 smtClean="0"/>
              <a:t>internal data structures &amp; </a:t>
            </a:r>
            <a:br>
              <a:rPr lang="en-BE" dirty="0" smtClean="0"/>
            </a:br>
            <a:r>
              <a:rPr lang="nl-BE" dirty="0" err="1" smtClean="0"/>
              <a:t>reactivity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9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nl-BE" dirty="0" smtClean="0"/>
              <a:t>reactive values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5499556"/>
          </a:xfrm>
        </p:spPr>
        <p:txBody>
          <a:bodyPr>
            <a:normAutofit/>
          </a:bodyPr>
          <a:lstStyle/>
          <a:p>
            <a:r>
              <a:rPr lang="nl-BE" sz="1600" dirty="0" smtClean="0"/>
              <a:t>rv$focus_stock</a:t>
            </a:r>
          </a:p>
          <a:p>
            <a:pPr lvl="1"/>
            <a:r>
              <a:rPr lang="nl-BE" sz="1600" dirty="0" smtClean="0"/>
              <a:t>guarantees continuity between pages when selecting 1 stock</a:t>
            </a:r>
          </a:p>
          <a:p>
            <a:pPr lvl="1"/>
            <a:r>
              <a:rPr lang="nl-BE" sz="1600" dirty="0" smtClean="0"/>
              <a:t>first lines sets the rv so that other selectinputs may update</a:t>
            </a:r>
          </a:p>
          <a:p>
            <a:pPr lvl="1"/>
            <a:r>
              <a:rPr lang="nl-BE" sz="1600" dirty="0" smtClean="0"/>
              <a:t>second line updates this selectinput if somewhere else the rv was modified</a:t>
            </a:r>
          </a:p>
          <a:p>
            <a:endParaRPr lang="en-BE" sz="1600" dirty="0" smtClean="0"/>
          </a:p>
          <a:p>
            <a:endParaRPr lang="nl-BE" sz="1600" dirty="0"/>
          </a:p>
          <a:p>
            <a:endParaRPr lang="nl-BE" sz="1600" dirty="0" smtClean="0"/>
          </a:p>
          <a:p>
            <a:r>
              <a:rPr lang="nl-BE" sz="1600" dirty="0" smtClean="0"/>
              <a:t>rv$msgs</a:t>
            </a:r>
          </a:p>
          <a:p>
            <a:pPr lvl="1"/>
            <a:r>
              <a:rPr lang="nl-BE" sz="1600" dirty="0" smtClean="0"/>
              <a:t>contains messages shown in notification corner as well as notification menu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62" y="2337451"/>
            <a:ext cx="9324975" cy="323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5" y="3978613"/>
            <a:ext cx="7892708" cy="278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1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7730"/>
            <a:ext cx="10515600" cy="1325563"/>
          </a:xfrm>
        </p:spPr>
        <p:txBody>
          <a:bodyPr/>
          <a:lstStyle/>
          <a:p>
            <a:r>
              <a:rPr lang="nl-BE" dirty="0" smtClean="0"/>
              <a:t>reactives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988539" y="1890584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transactions</a:t>
            </a:r>
            <a:endParaRPr lang="en-US" sz="900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988540" y="3095369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stock_ohlc</a:t>
            </a:r>
            <a:endParaRPr lang="en-US" sz="900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988539" y="4436077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fx_rates</a:t>
            </a:r>
            <a:endParaRPr lang="en-US" sz="900" dirty="0"/>
          </a:p>
        </p:txBody>
      </p:sp>
      <p:sp>
        <p:nvSpPr>
          <p:cNvPr id="7" name="Chevron 6"/>
          <p:cNvSpPr/>
          <p:nvPr/>
        </p:nvSpPr>
        <p:spPr>
          <a:xfrm>
            <a:off x="2940910" y="1927654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tr()</a:t>
            </a:r>
            <a:endParaRPr lang="en-US" sz="900" dirty="0"/>
          </a:p>
        </p:txBody>
      </p:sp>
      <p:sp>
        <p:nvSpPr>
          <p:cNvPr id="8" name="Chevron 7"/>
          <p:cNvSpPr/>
          <p:nvPr/>
        </p:nvSpPr>
        <p:spPr>
          <a:xfrm>
            <a:off x="2940910" y="3132438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ohlc()</a:t>
            </a:r>
            <a:endParaRPr lang="en-US" sz="900" dirty="0"/>
          </a:p>
        </p:txBody>
      </p:sp>
      <p:sp>
        <p:nvSpPr>
          <p:cNvPr id="9" name="Chevron 8"/>
          <p:cNvSpPr/>
          <p:nvPr/>
        </p:nvSpPr>
        <p:spPr>
          <a:xfrm>
            <a:off x="2940910" y="4473146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fx()</a:t>
            </a:r>
            <a:endParaRPr lang="en-US" sz="900" dirty="0"/>
          </a:p>
        </p:txBody>
      </p:sp>
      <p:sp>
        <p:nvSpPr>
          <p:cNvPr id="10" name="Chevron 9"/>
          <p:cNvSpPr/>
          <p:nvPr/>
        </p:nvSpPr>
        <p:spPr>
          <a:xfrm>
            <a:off x="4744997" y="1927654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tr_ext()</a:t>
            </a:r>
            <a:endParaRPr lang="en-US" sz="900" dirty="0"/>
          </a:p>
        </p:txBody>
      </p:sp>
      <p:sp>
        <p:nvSpPr>
          <p:cNvPr id="11" name="Chevron 10"/>
          <p:cNvSpPr/>
          <p:nvPr/>
        </p:nvSpPr>
        <p:spPr>
          <a:xfrm>
            <a:off x="6305038" y="774840"/>
            <a:ext cx="1560040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cash_b_evol()</a:t>
            </a:r>
            <a:endParaRPr lang="en-US" sz="900" dirty="0"/>
          </a:p>
        </p:txBody>
      </p:sp>
      <p:sp>
        <p:nvSpPr>
          <p:cNvPr id="12" name="Chevron 11"/>
          <p:cNvSpPr/>
          <p:nvPr/>
        </p:nvSpPr>
        <p:spPr>
          <a:xfrm>
            <a:off x="6462585" y="2686500"/>
            <a:ext cx="1520829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pos_sb_evol()</a:t>
            </a:r>
            <a:endParaRPr lang="en-US" sz="900" dirty="0"/>
          </a:p>
        </p:txBody>
      </p:sp>
      <p:sp>
        <p:nvSpPr>
          <p:cNvPr id="13" name="Chevron 12"/>
          <p:cNvSpPr/>
          <p:nvPr/>
        </p:nvSpPr>
        <p:spPr>
          <a:xfrm>
            <a:off x="8841262" y="2686499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pos_sb()</a:t>
            </a:r>
            <a:endParaRPr lang="en-US" sz="900" dirty="0"/>
          </a:p>
        </p:txBody>
      </p:sp>
      <p:cxnSp>
        <p:nvCxnSpPr>
          <p:cNvPr id="15" name="Straight Arrow Connector 14"/>
          <p:cNvCxnSpPr>
            <a:stCxn id="4" idx="4"/>
            <a:endCxn id="7" idx="1"/>
          </p:cNvCxnSpPr>
          <p:nvPr/>
        </p:nvCxnSpPr>
        <p:spPr>
          <a:xfrm>
            <a:off x="1828798" y="2255108"/>
            <a:ext cx="14395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31893" y="2021673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988539" y="5776785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stock_profiles</a:t>
            </a:r>
            <a:endParaRPr lang="en-US" sz="900" dirty="0"/>
          </a:p>
        </p:txBody>
      </p:sp>
      <p:sp>
        <p:nvSpPr>
          <p:cNvPr id="19" name="Chevron 18"/>
          <p:cNvSpPr/>
          <p:nvPr/>
        </p:nvSpPr>
        <p:spPr>
          <a:xfrm>
            <a:off x="2940910" y="5813854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profiles()</a:t>
            </a:r>
            <a:endParaRPr lang="en-US" sz="900" dirty="0"/>
          </a:p>
        </p:txBody>
      </p:sp>
      <p:cxnSp>
        <p:nvCxnSpPr>
          <p:cNvPr id="21" name="Straight Arrow Connector 20"/>
          <p:cNvCxnSpPr>
            <a:stCxn id="5" idx="4"/>
            <a:endCxn id="8" idx="1"/>
          </p:cNvCxnSpPr>
          <p:nvPr/>
        </p:nvCxnSpPr>
        <p:spPr>
          <a:xfrm>
            <a:off x="1828799" y="3459893"/>
            <a:ext cx="1439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4"/>
            <a:endCxn id="9" idx="1"/>
          </p:cNvCxnSpPr>
          <p:nvPr/>
        </p:nvCxnSpPr>
        <p:spPr>
          <a:xfrm>
            <a:off x="1828798" y="4800601"/>
            <a:ext cx="1439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4"/>
            <a:endCxn id="19" idx="1"/>
          </p:cNvCxnSpPr>
          <p:nvPr/>
        </p:nvCxnSpPr>
        <p:spPr>
          <a:xfrm>
            <a:off x="1828798" y="6141309"/>
            <a:ext cx="1439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31893" y="3235282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1831893" y="4563176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1831893" y="5903884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30" name="Chevron 29"/>
          <p:cNvSpPr/>
          <p:nvPr/>
        </p:nvSpPr>
        <p:spPr>
          <a:xfrm>
            <a:off x="4877829" y="3787347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ohlc_euro()</a:t>
            </a:r>
            <a:endParaRPr lang="en-US" sz="900" dirty="0"/>
          </a:p>
        </p:txBody>
      </p:sp>
      <p:cxnSp>
        <p:nvCxnSpPr>
          <p:cNvPr id="32" name="Straight Arrow Connector 31"/>
          <p:cNvCxnSpPr>
            <a:stCxn id="8" idx="3"/>
            <a:endCxn id="30" idx="1"/>
          </p:cNvCxnSpPr>
          <p:nvPr/>
        </p:nvCxnSpPr>
        <p:spPr>
          <a:xfrm>
            <a:off x="4343402" y="3459893"/>
            <a:ext cx="861882" cy="65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3"/>
            <a:endCxn id="30" idx="1"/>
          </p:cNvCxnSpPr>
          <p:nvPr/>
        </p:nvCxnSpPr>
        <p:spPr>
          <a:xfrm flipV="1">
            <a:off x="4343402" y="4114802"/>
            <a:ext cx="861882" cy="68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3"/>
            <a:endCxn id="30" idx="1"/>
          </p:cNvCxnSpPr>
          <p:nvPr/>
        </p:nvCxnSpPr>
        <p:spPr>
          <a:xfrm flipV="1">
            <a:off x="4343402" y="4114802"/>
            <a:ext cx="861882" cy="202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3"/>
            <a:endCxn id="10" idx="1"/>
          </p:cNvCxnSpPr>
          <p:nvPr/>
        </p:nvCxnSpPr>
        <p:spPr>
          <a:xfrm>
            <a:off x="4343402" y="2255109"/>
            <a:ext cx="729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3"/>
            <a:endCxn id="11" idx="1"/>
          </p:cNvCxnSpPr>
          <p:nvPr/>
        </p:nvCxnSpPr>
        <p:spPr>
          <a:xfrm flipV="1">
            <a:off x="6147489" y="1102295"/>
            <a:ext cx="485004" cy="115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3"/>
            <a:endCxn id="12" idx="1"/>
          </p:cNvCxnSpPr>
          <p:nvPr/>
        </p:nvCxnSpPr>
        <p:spPr>
          <a:xfrm>
            <a:off x="6147489" y="2255109"/>
            <a:ext cx="642551" cy="75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0" idx="3"/>
            <a:endCxn id="12" idx="1"/>
          </p:cNvCxnSpPr>
          <p:nvPr/>
        </p:nvCxnSpPr>
        <p:spPr>
          <a:xfrm flipV="1">
            <a:off x="6280321" y="3013955"/>
            <a:ext cx="509719" cy="1100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2" idx="3"/>
            <a:endCxn id="13" idx="1"/>
          </p:cNvCxnSpPr>
          <p:nvPr/>
        </p:nvCxnSpPr>
        <p:spPr>
          <a:xfrm flipV="1">
            <a:off x="7983414" y="3013954"/>
            <a:ext cx="11853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579075" y="4678592"/>
            <a:ext cx="65110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dirty="0"/>
              <a:t>use reactive expressions for calculations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err="1" smtClean="0"/>
              <a:t>reactive</a:t>
            </a:r>
            <a:r>
              <a:rPr lang="nl-BE" sz="1600" dirty="0" smtClean="0"/>
              <a:t> expressions are recipes for how to calculate something, shiny will determine when it is required to execute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err="1" smtClean="0"/>
              <a:t>can</a:t>
            </a:r>
            <a:r>
              <a:rPr lang="nl-BE" sz="1600" dirty="0" smtClean="0"/>
              <a:t> accept reactive input and deliver reactive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smtClean="0"/>
              <a:t>has a cached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smtClean="0"/>
              <a:t>make maximum use of this feature in shiny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7983414" y="174675"/>
            <a:ext cx="432692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dirty="0" smtClean="0"/>
              <a:t>use observers for side effects</a:t>
            </a:r>
          </a:p>
          <a:p>
            <a:pPr marL="285750" indent="-285750">
              <a:buFontTx/>
              <a:buChar char="-"/>
            </a:pPr>
            <a:r>
              <a:rPr lang="nl-BE" sz="1600" dirty="0" smtClean="0"/>
              <a:t>dealing with I/O (files / DB)</a:t>
            </a:r>
          </a:p>
          <a:p>
            <a:pPr marL="285750" indent="-285750">
              <a:buFontTx/>
              <a:buChar char="-"/>
            </a:pPr>
            <a:r>
              <a:rPr lang="nl-BE" sz="1600" dirty="0" smtClean="0"/>
              <a:t>setting reactive values!</a:t>
            </a:r>
          </a:p>
          <a:p>
            <a:pPr marL="285750" indent="-285750">
              <a:buFontTx/>
              <a:buChar char="-"/>
            </a:pPr>
            <a:r>
              <a:rPr lang="nl-BE" sz="1600" dirty="0" smtClean="0"/>
              <a:t>update input elements of the </a:t>
            </a:r>
            <a:r>
              <a:rPr lang="nl-BE" sz="1600" dirty="0" err="1" smtClean="0"/>
              <a:t>shiny</a:t>
            </a:r>
            <a:r>
              <a:rPr lang="nl-BE" sz="1600" dirty="0" smtClean="0"/>
              <a:t> app</a:t>
            </a:r>
            <a:endParaRPr lang="en-BE" sz="1600" dirty="0" smtClean="0"/>
          </a:p>
          <a:p>
            <a:pPr marL="285750" indent="-285750">
              <a:buFontTx/>
              <a:buChar char="-"/>
            </a:pPr>
            <a:r>
              <a:rPr lang="en-BE" sz="1600" dirty="0" smtClean="0"/>
              <a:t>are always executed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1400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7730"/>
            <a:ext cx="10515600" cy="1325563"/>
          </a:xfrm>
        </p:spPr>
        <p:txBody>
          <a:bodyPr/>
          <a:lstStyle/>
          <a:p>
            <a:r>
              <a:rPr lang="nl-BE" dirty="0" smtClean="0"/>
              <a:t>reactives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988539" y="1890584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transactions</a:t>
            </a:r>
            <a:endParaRPr lang="en-US" sz="900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988540" y="3095369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stock_ohlc</a:t>
            </a:r>
            <a:endParaRPr lang="en-US" sz="900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988539" y="4436077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fx_rates</a:t>
            </a:r>
            <a:endParaRPr lang="en-US" sz="900" dirty="0"/>
          </a:p>
        </p:txBody>
      </p:sp>
      <p:sp>
        <p:nvSpPr>
          <p:cNvPr id="7" name="Chevron 6"/>
          <p:cNvSpPr/>
          <p:nvPr/>
        </p:nvSpPr>
        <p:spPr>
          <a:xfrm>
            <a:off x="2940910" y="1927654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tr()</a:t>
            </a:r>
            <a:endParaRPr lang="en-US" sz="900" dirty="0"/>
          </a:p>
        </p:txBody>
      </p:sp>
      <p:sp>
        <p:nvSpPr>
          <p:cNvPr id="8" name="Chevron 7"/>
          <p:cNvSpPr/>
          <p:nvPr/>
        </p:nvSpPr>
        <p:spPr>
          <a:xfrm>
            <a:off x="2940910" y="3132438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ohlc()</a:t>
            </a:r>
            <a:endParaRPr lang="en-US" sz="900" dirty="0"/>
          </a:p>
        </p:txBody>
      </p:sp>
      <p:sp>
        <p:nvSpPr>
          <p:cNvPr id="9" name="Chevron 8"/>
          <p:cNvSpPr/>
          <p:nvPr/>
        </p:nvSpPr>
        <p:spPr>
          <a:xfrm>
            <a:off x="2940910" y="4473146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fx()</a:t>
            </a:r>
            <a:endParaRPr lang="en-US" sz="900" dirty="0"/>
          </a:p>
        </p:txBody>
      </p:sp>
      <p:sp>
        <p:nvSpPr>
          <p:cNvPr id="10" name="Chevron 9"/>
          <p:cNvSpPr/>
          <p:nvPr/>
        </p:nvSpPr>
        <p:spPr>
          <a:xfrm>
            <a:off x="4744997" y="1927654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tr_ext()</a:t>
            </a:r>
            <a:endParaRPr lang="en-US" sz="900" dirty="0"/>
          </a:p>
        </p:txBody>
      </p:sp>
      <p:sp>
        <p:nvSpPr>
          <p:cNvPr id="11" name="Chevron 10"/>
          <p:cNvSpPr/>
          <p:nvPr/>
        </p:nvSpPr>
        <p:spPr>
          <a:xfrm>
            <a:off x="6305038" y="774840"/>
            <a:ext cx="1560040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cash_b_evol()</a:t>
            </a:r>
            <a:endParaRPr lang="en-US" sz="900" dirty="0"/>
          </a:p>
        </p:txBody>
      </p:sp>
      <p:sp>
        <p:nvSpPr>
          <p:cNvPr id="12" name="Chevron 11"/>
          <p:cNvSpPr/>
          <p:nvPr/>
        </p:nvSpPr>
        <p:spPr>
          <a:xfrm>
            <a:off x="6462585" y="2686500"/>
            <a:ext cx="1520829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pos_sb_evol()</a:t>
            </a:r>
            <a:endParaRPr lang="en-US" sz="900" dirty="0"/>
          </a:p>
        </p:txBody>
      </p:sp>
      <p:sp>
        <p:nvSpPr>
          <p:cNvPr id="13" name="Chevron 12"/>
          <p:cNvSpPr/>
          <p:nvPr/>
        </p:nvSpPr>
        <p:spPr>
          <a:xfrm>
            <a:off x="8841262" y="2686499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pos_sb()</a:t>
            </a:r>
            <a:endParaRPr lang="en-US" sz="900" dirty="0"/>
          </a:p>
        </p:txBody>
      </p:sp>
      <p:cxnSp>
        <p:nvCxnSpPr>
          <p:cNvPr id="15" name="Straight Arrow Connector 14"/>
          <p:cNvCxnSpPr>
            <a:stCxn id="4" idx="4"/>
            <a:endCxn id="7" idx="1"/>
          </p:cNvCxnSpPr>
          <p:nvPr/>
        </p:nvCxnSpPr>
        <p:spPr>
          <a:xfrm>
            <a:off x="1828798" y="2255108"/>
            <a:ext cx="14395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31893" y="2021673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988539" y="5776785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stock_profiles</a:t>
            </a:r>
            <a:endParaRPr lang="en-US" sz="900" dirty="0"/>
          </a:p>
        </p:txBody>
      </p:sp>
      <p:sp>
        <p:nvSpPr>
          <p:cNvPr id="19" name="Chevron 18"/>
          <p:cNvSpPr/>
          <p:nvPr/>
        </p:nvSpPr>
        <p:spPr>
          <a:xfrm>
            <a:off x="2940910" y="5813854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profiles()</a:t>
            </a:r>
            <a:endParaRPr lang="en-US" sz="900" dirty="0"/>
          </a:p>
        </p:txBody>
      </p:sp>
      <p:cxnSp>
        <p:nvCxnSpPr>
          <p:cNvPr id="21" name="Straight Arrow Connector 20"/>
          <p:cNvCxnSpPr>
            <a:stCxn id="5" idx="4"/>
            <a:endCxn id="8" idx="1"/>
          </p:cNvCxnSpPr>
          <p:nvPr/>
        </p:nvCxnSpPr>
        <p:spPr>
          <a:xfrm>
            <a:off x="1828799" y="3459893"/>
            <a:ext cx="1439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4"/>
            <a:endCxn id="9" idx="1"/>
          </p:cNvCxnSpPr>
          <p:nvPr/>
        </p:nvCxnSpPr>
        <p:spPr>
          <a:xfrm>
            <a:off x="1828798" y="4800601"/>
            <a:ext cx="1439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4"/>
            <a:endCxn id="19" idx="1"/>
          </p:cNvCxnSpPr>
          <p:nvPr/>
        </p:nvCxnSpPr>
        <p:spPr>
          <a:xfrm>
            <a:off x="1828798" y="6141309"/>
            <a:ext cx="1439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31893" y="3235282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1831893" y="4563176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1831893" y="5903884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30" name="Chevron 29"/>
          <p:cNvSpPr/>
          <p:nvPr/>
        </p:nvSpPr>
        <p:spPr>
          <a:xfrm>
            <a:off x="4877829" y="3787347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ohlc_euro()</a:t>
            </a:r>
            <a:endParaRPr lang="en-US" sz="900" dirty="0"/>
          </a:p>
        </p:txBody>
      </p:sp>
      <p:cxnSp>
        <p:nvCxnSpPr>
          <p:cNvPr id="32" name="Straight Arrow Connector 31"/>
          <p:cNvCxnSpPr>
            <a:stCxn id="8" idx="3"/>
            <a:endCxn id="30" idx="1"/>
          </p:cNvCxnSpPr>
          <p:nvPr/>
        </p:nvCxnSpPr>
        <p:spPr>
          <a:xfrm>
            <a:off x="4343402" y="3459893"/>
            <a:ext cx="861882" cy="65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3"/>
            <a:endCxn id="30" idx="1"/>
          </p:cNvCxnSpPr>
          <p:nvPr/>
        </p:nvCxnSpPr>
        <p:spPr>
          <a:xfrm flipV="1">
            <a:off x="4343402" y="4114802"/>
            <a:ext cx="861882" cy="68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3"/>
            <a:endCxn id="30" idx="1"/>
          </p:cNvCxnSpPr>
          <p:nvPr/>
        </p:nvCxnSpPr>
        <p:spPr>
          <a:xfrm flipV="1">
            <a:off x="4343402" y="4114802"/>
            <a:ext cx="861882" cy="202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3"/>
            <a:endCxn id="10" idx="1"/>
          </p:cNvCxnSpPr>
          <p:nvPr/>
        </p:nvCxnSpPr>
        <p:spPr>
          <a:xfrm>
            <a:off x="4343402" y="2255109"/>
            <a:ext cx="729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3"/>
            <a:endCxn id="11" idx="1"/>
          </p:cNvCxnSpPr>
          <p:nvPr/>
        </p:nvCxnSpPr>
        <p:spPr>
          <a:xfrm flipV="1">
            <a:off x="6147489" y="1102295"/>
            <a:ext cx="485004" cy="115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3"/>
            <a:endCxn id="12" idx="1"/>
          </p:cNvCxnSpPr>
          <p:nvPr/>
        </p:nvCxnSpPr>
        <p:spPr>
          <a:xfrm>
            <a:off x="6147489" y="2255109"/>
            <a:ext cx="642551" cy="75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0" idx="3"/>
            <a:endCxn id="12" idx="1"/>
          </p:cNvCxnSpPr>
          <p:nvPr/>
        </p:nvCxnSpPr>
        <p:spPr>
          <a:xfrm flipV="1">
            <a:off x="6280321" y="3013955"/>
            <a:ext cx="509719" cy="1100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2" idx="3"/>
            <a:endCxn id="13" idx="1"/>
          </p:cNvCxnSpPr>
          <p:nvPr/>
        </p:nvCxnSpPr>
        <p:spPr>
          <a:xfrm flipV="1">
            <a:off x="7983414" y="3013954"/>
            <a:ext cx="11853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38948" y="896830"/>
            <a:ext cx="2538197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BE" sz="1600" dirty="0" smtClean="0"/>
              <a:t>read entire table into memory and do some type conversions</a:t>
            </a:r>
            <a:endParaRPr lang="nl-BE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6283903" y="5354652"/>
            <a:ext cx="2538197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BE" sz="1600" dirty="0" smtClean="0"/>
              <a:t>see next slides</a:t>
            </a:r>
            <a:endParaRPr lang="nl-BE" sz="1600" dirty="0"/>
          </a:p>
        </p:txBody>
      </p:sp>
      <p:sp>
        <p:nvSpPr>
          <p:cNvPr id="3" name="Rectangle 2"/>
          <p:cNvSpPr/>
          <p:nvPr/>
        </p:nvSpPr>
        <p:spPr>
          <a:xfrm>
            <a:off x="835269" y="722870"/>
            <a:ext cx="3701562" cy="59100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0" name="Rectangle 39"/>
          <p:cNvSpPr/>
          <p:nvPr/>
        </p:nvSpPr>
        <p:spPr>
          <a:xfrm>
            <a:off x="4651952" y="722870"/>
            <a:ext cx="5802101" cy="59100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143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en-BE" dirty="0" smtClean="0"/>
              <a:t>reactives: tr_ext()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5499556"/>
          </a:xfrm>
        </p:spPr>
        <p:txBody>
          <a:bodyPr>
            <a:normAutofit/>
          </a:bodyPr>
          <a:lstStyle/>
          <a:p>
            <a:r>
              <a:rPr lang="en-BE" sz="1600" dirty="0"/>
              <a:t>extended tr() with </a:t>
            </a:r>
          </a:p>
          <a:p>
            <a:pPr lvl="1"/>
            <a:r>
              <a:rPr lang="en-BE" sz="1200" dirty="0"/>
              <a:t>cash </a:t>
            </a:r>
            <a:r>
              <a:rPr lang="en-BE" sz="1200" dirty="0" smtClean="0"/>
              <a:t>delta</a:t>
            </a:r>
          </a:p>
          <a:p>
            <a:pPr lvl="1"/>
            <a:r>
              <a:rPr lang="en-BE" sz="1200" dirty="0" smtClean="0"/>
              <a:t>cash_position</a:t>
            </a:r>
          </a:p>
          <a:p>
            <a:pPr lvl="1"/>
            <a:r>
              <a:rPr lang="en-BE" sz="1200" dirty="0" smtClean="0"/>
              <a:t>amount_holding</a:t>
            </a:r>
          </a:p>
          <a:p>
            <a:pPr lvl="1"/>
            <a:r>
              <a:rPr lang="en-BE" sz="1200" dirty="0" smtClean="0"/>
              <a:t>transaction_price</a:t>
            </a:r>
          </a:p>
          <a:p>
            <a:pPr lvl="1"/>
            <a:r>
              <a:rPr lang="en-BE" sz="1200" dirty="0" smtClean="0"/>
              <a:t>mean_acquire_price</a:t>
            </a:r>
            <a:endParaRPr lang="en-BE" sz="1200" dirty="0"/>
          </a:p>
          <a:p>
            <a:pPr lvl="1"/>
            <a:r>
              <a:rPr lang="en-BE" sz="1200" dirty="0"/>
              <a:t>mean_acquire_value</a:t>
            </a:r>
            <a:endParaRPr lang="nl-BE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61" y="3214478"/>
            <a:ext cx="11524617" cy="117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19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en-BE" dirty="0" smtClean="0"/>
              <a:t>reactives: ohlc_euro()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5499556"/>
          </a:xfrm>
        </p:spPr>
        <p:txBody>
          <a:bodyPr>
            <a:normAutofit/>
          </a:bodyPr>
          <a:lstStyle/>
          <a:p>
            <a:r>
              <a:rPr lang="en-BE" sz="1600" dirty="0" smtClean="0"/>
              <a:t>same as ohlc() but all values are converted to EUR if they were in another currency to begin with:</a:t>
            </a:r>
            <a:endParaRPr lang="nl-BE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47" y="3546470"/>
            <a:ext cx="5730737" cy="12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8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en-BE" dirty="0" smtClean="0"/>
              <a:t>reactives: cash_b_evol()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5499556"/>
          </a:xfrm>
        </p:spPr>
        <p:txBody>
          <a:bodyPr>
            <a:normAutofit/>
          </a:bodyPr>
          <a:lstStyle/>
          <a:p>
            <a:r>
              <a:rPr lang="en-BE" sz="1600" dirty="0" smtClean="0"/>
              <a:t>cash per broker (=account) evolution over time</a:t>
            </a:r>
            <a:endParaRPr lang="nl-BE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033" y="2290341"/>
            <a:ext cx="2751058" cy="12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3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en-BE" dirty="0" smtClean="0"/>
              <a:t>reactives: pos_sb_evol()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5499556"/>
          </a:xfrm>
        </p:spPr>
        <p:txBody>
          <a:bodyPr>
            <a:normAutofit/>
          </a:bodyPr>
          <a:lstStyle/>
          <a:p>
            <a:r>
              <a:rPr lang="en-BE" sz="1600" dirty="0" smtClean="0"/>
              <a:t>position of stock per broker (=account) evolution over time</a:t>
            </a:r>
            <a:endParaRPr lang="nl-BE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97" y="2948898"/>
            <a:ext cx="11141405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7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en-BE" dirty="0" smtClean="0"/>
              <a:t>reactives: pos_sb()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5499556"/>
          </a:xfrm>
        </p:spPr>
        <p:txBody>
          <a:bodyPr>
            <a:normAutofit/>
          </a:bodyPr>
          <a:lstStyle/>
          <a:p>
            <a:r>
              <a:rPr lang="en-BE" sz="1600" dirty="0" smtClean="0"/>
              <a:t>shows the last known position per stock per broker (=account)</a:t>
            </a:r>
            <a:endParaRPr lang="nl-BE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52" y="3029975"/>
            <a:ext cx="10456521" cy="105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8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performance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2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terminology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sz="1600" dirty="0"/>
              <a:t>foreign exchange rates = forex = fx</a:t>
            </a:r>
            <a:endParaRPr lang="en-US" sz="1600" dirty="0"/>
          </a:p>
          <a:p>
            <a:r>
              <a:rPr lang="en-BE" sz="1600" dirty="0" smtClean="0"/>
              <a:t>ohlc: open – high – low – close = daily values for stocks</a:t>
            </a:r>
          </a:p>
          <a:p>
            <a:r>
              <a:rPr lang="en-BE" sz="1600" dirty="0" smtClean="0"/>
              <a:t>ric: reuters instrument code (</a:t>
            </a:r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en.wikipedia.org/wiki/Refinitiv_Identification_Code</a:t>
            </a:r>
            <a:r>
              <a:rPr lang="en-BE" sz="1600" dirty="0" smtClean="0"/>
              <a:t>)</a:t>
            </a:r>
          </a:p>
          <a:p>
            <a:endParaRPr lang="en-BE" sz="1600" dirty="0" smtClean="0"/>
          </a:p>
          <a:p>
            <a:pPr marL="0" indent="0">
              <a:buNone/>
            </a:pPr>
            <a:endParaRPr lang="en-BE" sz="1600" dirty="0" smtClean="0"/>
          </a:p>
          <a:p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222452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nl-BE" dirty="0" smtClean="0"/>
              <a:t>performance per stock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1630748"/>
          </a:xfrm>
        </p:spPr>
        <p:txBody>
          <a:bodyPr>
            <a:normAutofit lnSpcReduction="10000"/>
          </a:bodyPr>
          <a:lstStyle/>
          <a:p>
            <a:r>
              <a:rPr lang="nl-BE" sz="2400" dirty="0" smtClean="0"/>
              <a:t>everything is shown in euro unless otherwise specified</a:t>
            </a:r>
          </a:p>
          <a:p>
            <a:r>
              <a:rPr lang="nl-BE" sz="2400" dirty="0" smtClean="0"/>
              <a:t>for a stock we keep track of the mean </a:t>
            </a:r>
            <a:r>
              <a:rPr lang="nl-BE" sz="2400" dirty="0"/>
              <a:t>acquire price, irrespective of time </a:t>
            </a:r>
            <a:r>
              <a:rPr lang="nl-BE" sz="2400" dirty="0" smtClean="0"/>
              <a:t>held, and compare that to the latest close price, </a:t>
            </a:r>
            <a:endParaRPr lang="nl-BE" sz="2400" dirty="0"/>
          </a:p>
          <a:p>
            <a:r>
              <a:rPr lang="nl-BE" sz="2400" dirty="0" smtClean="0"/>
              <a:t>example:</a:t>
            </a:r>
          </a:p>
          <a:p>
            <a:pPr lvl="1"/>
            <a:endParaRPr lang="nl-BE" sz="14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131488" y="2710302"/>
            <a:ext cx="9966302" cy="13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39350" y="2611628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08948" y="2591892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673234" y="2591895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693473" y="2591888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8351" y="2848451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buy 100 stocks at 10 EUR (1000EUR)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637949" y="2874764"/>
            <a:ext cx="144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buy 100 stocks at 14 EUR (1400 EUR)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946810" y="2848451"/>
            <a:ext cx="1417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buy 100 stocks at 16 EUR (1600 EUR)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9081509" y="2841868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current evaluation 18 EUR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-6908" y="3807671"/>
            <a:ext cx="947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mean acquire price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-39801" y="4616408"/>
            <a:ext cx="947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mean acquire evaluation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-79272" y="5326465"/>
            <a:ext cx="101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performance absolute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-79272" y="6112750"/>
            <a:ext cx="101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performance relative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89080" y="3925000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10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89080" y="4776967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1000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89079" y="5396738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0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95657" y="6205082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/>
              <a:t>0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618215" y="3925000"/>
            <a:ext cx="1341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(100x10 + 100x14) / 200 = 12</a:t>
            </a:r>
          </a:p>
          <a:p>
            <a:pPr algn="ctr"/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618215" y="4776967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12 x 200 = 2400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618214" y="5396738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14x200 – 2400 = 400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624792" y="6205082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400 / 2400 = 16,66%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3323962"/>
            <a:ext cx="947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holding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808030" y="3326132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100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608503" y="3341535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200</a:t>
            </a:r>
            <a:endParaRPr lang="en-US" sz="12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5192267" y="2576094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21268" y="2858966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sell 50 stocks at 15 EUR (750 EUR)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501534" y="3909202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12</a:t>
            </a:r>
          </a:p>
          <a:p>
            <a:pPr algn="ctr"/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491822" y="4757262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 smtClean="0"/>
              <a:t>12 x 150 = 1800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501533" y="5380940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15x150 – 1800 = 450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508111" y="6189284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450 / 1800 = </a:t>
            </a:r>
          </a:p>
          <a:p>
            <a:pPr algn="ctr"/>
            <a:r>
              <a:rPr lang="nl-BE" sz="1200" dirty="0" smtClean="0"/>
              <a:t>25%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491822" y="3325737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150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7032186" y="3925000"/>
            <a:ext cx="1341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(150x12 + 100x16) / 250 = 13,6</a:t>
            </a:r>
          </a:p>
          <a:p>
            <a:pPr algn="ctr"/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7032186" y="4776967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13,6 x 250 = 3400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7032185" y="5396738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16x250 – 3400 = 600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7038763" y="6205082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600 / 13,6 = 17,64%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7022474" y="3341535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250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9011947" y="3909607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13,6</a:t>
            </a:r>
          </a:p>
          <a:p>
            <a:pPr algn="ctr"/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9011947" y="4761574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3400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9011946" y="5381345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18x250 – 3400 = 1100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9018524" y="6189689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1100 / 3400 = 32,4%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9002235" y="3326142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250</a:t>
            </a:r>
            <a:endParaRPr lang="en-US" sz="12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631447" y="3545767"/>
            <a:ext cx="1203851" cy="44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216846" y="3037590"/>
            <a:ext cx="363881" cy="97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812354" y="3070141"/>
            <a:ext cx="154435" cy="908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183890" y="3548869"/>
            <a:ext cx="84967" cy="65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2940553" y="4322020"/>
            <a:ext cx="526273" cy="519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3629502" y="4063499"/>
            <a:ext cx="142930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564444" y="4999350"/>
            <a:ext cx="0" cy="437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026073" y="5788130"/>
            <a:ext cx="165239" cy="47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3564444" y="4986137"/>
            <a:ext cx="74798" cy="125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4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en-BE" dirty="0" smtClean="0"/>
              <a:t>p</a:t>
            </a:r>
            <a:r>
              <a:rPr lang="nl-BE" dirty="0" err="1" smtClean="0"/>
              <a:t>ortfolio</a:t>
            </a:r>
            <a:r>
              <a:rPr lang="en-BE" dirty="0" smtClean="0"/>
              <a:t> </a:t>
            </a:r>
            <a:r>
              <a:rPr lang="nl-BE" dirty="0" smtClean="0"/>
              <a:t>performance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1630748"/>
          </a:xfrm>
        </p:spPr>
        <p:txBody>
          <a:bodyPr>
            <a:normAutofit/>
          </a:bodyPr>
          <a:lstStyle/>
          <a:p>
            <a:r>
              <a:rPr lang="en-BE" sz="1600" dirty="0" smtClean="0"/>
              <a:t>Modified Dietz: theory</a:t>
            </a:r>
          </a:p>
          <a:p>
            <a:pPr lvl="1"/>
            <a:r>
              <a:rPr lang="en-BE" sz="1600" dirty="0" smtClean="0"/>
              <a:t>t</a:t>
            </a:r>
            <a:r>
              <a:rPr lang="en-US" sz="1600" dirty="0" smtClean="0"/>
              <a:t>he</a:t>
            </a:r>
            <a:r>
              <a:rPr lang="en-US" sz="1600" dirty="0"/>
              <a:t> </a:t>
            </a:r>
            <a:r>
              <a:rPr lang="en-US" sz="1600" b="1" dirty="0"/>
              <a:t>modified Dietz method</a:t>
            </a:r>
            <a:r>
              <a:rPr lang="en-US" sz="1600" baseline="30000" dirty="0">
                <a:hlinkClick r:id="rId2"/>
              </a:rPr>
              <a:t>[1]</a:t>
            </a:r>
            <a:r>
              <a:rPr lang="en-US" sz="1600" baseline="30000" dirty="0">
                <a:hlinkClick r:id="rId3"/>
              </a:rPr>
              <a:t>[2]</a:t>
            </a:r>
            <a:r>
              <a:rPr lang="en-US" sz="1600" baseline="30000" dirty="0">
                <a:hlinkClick r:id="rId4"/>
              </a:rPr>
              <a:t>[3]</a:t>
            </a:r>
            <a:r>
              <a:rPr lang="en-US" sz="1600" dirty="0"/>
              <a:t> is a measure of the </a:t>
            </a:r>
            <a:r>
              <a:rPr lang="en-US" sz="1600" i="1" dirty="0"/>
              <a:t>ex post</a:t>
            </a:r>
            <a:r>
              <a:rPr lang="en-US" sz="1600" dirty="0"/>
              <a:t> (i.e. historical) performance of an </a:t>
            </a:r>
            <a:r>
              <a:rPr lang="en-US" sz="1600" dirty="0">
                <a:hlinkClick r:id="rId5" tooltip="Investment portfolio"/>
              </a:rPr>
              <a:t>investment portfolio</a:t>
            </a:r>
            <a:r>
              <a:rPr lang="en-US" sz="1600" dirty="0"/>
              <a:t> in the presence of external flows.</a:t>
            </a:r>
            <a:endParaRPr lang="en-BE" sz="1600" dirty="0" smtClean="0"/>
          </a:p>
          <a:p>
            <a:pPr lvl="1"/>
            <a:r>
              <a:rPr lang="nl-BE" sz="1600" dirty="0"/>
              <a:t>https://en.wikipedia.org/wiki/Modified_Dietz_method</a:t>
            </a:r>
            <a:endParaRPr lang="nl-BE" sz="1600" dirty="0" smtClean="0"/>
          </a:p>
          <a:p>
            <a:pPr lvl="1"/>
            <a:endParaRPr lang="nl-BE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141" y="2956121"/>
            <a:ext cx="5250355" cy="28627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0255" y="3243721"/>
            <a:ext cx="4846797" cy="228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1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en-BE" dirty="0"/>
              <a:t>p</a:t>
            </a:r>
            <a:r>
              <a:rPr lang="nl-BE" dirty="0" err="1"/>
              <a:t>ortfolio</a:t>
            </a:r>
            <a:r>
              <a:rPr lang="en-BE" dirty="0"/>
              <a:t> </a:t>
            </a:r>
            <a:r>
              <a:rPr lang="nl-BE" dirty="0" smtClean="0"/>
              <a:t>performance</a:t>
            </a:r>
            <a:r>
              <a:rPr lang="en-BE" dirty="0" smtClean="0"/>
              <a:t>: example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8"/>
            <a:ext cx="11368171" cy="2524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BE" sz="1600" b="1" u="sng" dirty="0" smtClean="0"/>
              <a:t>return per stock</a:t>
            </a:r>
          </a:p>
          <a:p>
            <a:r>
              <a:rPr lang="en-BE" sz="1600" dirty="0" smtClean="0"/>
              <a:t>return_rood = 150/100 = +50%</a:t>
            </a:r>
          </a:p>
          <a:p>
            <a:r>
              <a:rPr lang="en-BE" sz="1600" dirty="0" smtClean="0"/>
              <a:t>return_blauw = 100/50 = +100%</a:t>
            </a:r>
          </a:p>
          <a:p>
            <a:r>
              <a:rPr lang="en-BE" sz="1600" dirty="0" smtClean="0"/>
              <a:t>return_year_rood = +25%</a:t>
            </a:r>
          </a:p>
          <a:p>
            <a:r>
              <a:rPr lang="en-BE" sz="1600" dirty="0" smtClean="0"/>
              <a:t>return_year_blauw = +100%</a:t>
            </a:r>
          </a:p>
          <a:p>
            <a:endParaRPr lang="en-BE" sz="1600" dirty="0"/>
          </a:p>
          <a:p>
            <a:pPr marL="0" indent="0">
              <a:buNone/>
            </a:pPr>
            <a:r>
              <a:rPr lang="en-BE" sz="1600" b="1" u="sng" dirty="0" smtClean="0"/>
              <a:t>wat is nu return portfolio?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691" y="763182"/>
            <a:ext cx="3318744" cy="20181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6770" y="4051139"/>
            <a:ext cx="2731625" cy="248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7" name="Rectangle 6"/>
          <p:cNvSpPr/>
          <p:nvPr/>
        </p:nvSpPr>
        <p:spPr>
          <a:xfrm>
            <a:off x="203931" y="3564984"/>
            <a:ext cx="2819244" cy="297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BE" b="1" dirty="0"/>
              <a:t>simpele </a:t>
            </a:r>
            <a:r>
              <a:rPr lang="en-BE" b="1" dirty="0" smtClean="0"/>
              <a:t>benadering:</a:t>
            </a:r>
          </a:p>
          <a:p>
            <a:r>
              <a:rPr lang="en-BE" dirty="0" smtClean="0"/>
              <a:t>(150+100) / (100+50) = </a:t>
            </a:r>
          </a:p>
          <a:p>
            <a:r>
              <a:rPr lang="en-BE" dirty="0" smtClean="0"/>
              <a:t>1,666 = </a:t>
            </a:r>
            <a:r>
              <a:rPr lang="en-BE" b="1" dirty="0" smtClean="0">
                <a:solidFill>
                  <a:srgbClr val="FF0000"/>
                </a:solidFill>
              </a:rPr>
              <a:t>+ 66%</a:t>
            </a:r>
          </a:p>
          <a:p>
            <a:endParaRPr lang="en-BE" b="1" dirty="0" smtClean="0">
              <a:solidFill>
                <a:srgbClr val="FF0000"/>
              </a:solidFill>
            </a:endParaRPr>
          </a:p>
          <a:p>
            <a:r>
              <a:rPr lang="en-BE" dirty="0" smtClean="0"/>
              <a:t>geen impact van tijd voor blauwe stock</a:t>
            </a:r>
          </a:p>
          <a:p>
            <a:endParaRPr lang="nl-BE" dirty="0"/>
          </a:p>
        </p:txBody>
      </p:sp>
      <p:sp>
        <p:nvSpPr>
          <p:cNvPr id="9" name="Rectangle 8"/>
          <p:cNvSpPr/>
          <p:nvPr/>
        </p:nvSpPr>
        <p:spPr>
          <a:xfrm>
            <a:off x="3282796" y="3564984"/>
            <a:ext cx="3650439" cy="297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BE" b="1" dirty="0" smtClean="0"/>
              <a:t>money-weighted average:</a:t>
            </a:r>
          </a:p>
          <a:p>
            <a:r>
              <a:rPr lang="en-BE" dirty="0" smtClean="0"/>
              <a:t>50% x 150/250 + 100% x 100/250 = </a:t>
            </a:r>
          </a:p>
          <a:p>
            <a:r>
              <a:rPr lang="en-BE" dirty="0" smtClean="0"/>
              <a:t>0,7 = </a:t>
            </a:r>
            <a:r>
              <a:rPr lang="en-BE" b="1" dirty="0" smtClean="0">
                <a:solidFill>
                  <a:srgbClr val="FF0000"/>
                </a:solidFill>
              </a:rPr>
              <a:t>+ 70%</a:t>
            </a:r>
          </a:p>
          <a:p>
            <a:endParaRPr lang="en-BE" dirty="0" smtClean="0"/>
          </a:p>
          <a:p>
            <a:r>
              <a:rPr lang="en-BE" dirty="0" smtClean="0"/>
              <a:t>duurdere assets wegen meer door op finaal return</a:t>
            </a:r>
            <a:endParaRPr lang="nl-BE" dirty="0"/>
          </a:p>
        </p:txBody>
      </p:sp>
      <p:cxnSp>
        <p:nvCxnSpPr>
          <p:cNvPr id="11" name="Elbow Connector 10"/>
          <p:cNvCxnSpPr/>
          <p:nvPr/>
        </p:nvCxnSpPr>
        <p:spPr>
          <a:xfrm rot="16200000" flipH="1">
            <a:off x="2178223" y="2490739"/>
            <a:ext cx="2314936" cy="435473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6200000" flipH="1">
            <a:off x="3221343" y="1936552"/>
            <a:ext cx="2013995" cy="1891088"/>
          </a:xfrm>
          <a:prstGeom prst="bentConnector3">
            <a:avLst>
              <a:gd name="adj1" fmla="val 5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106241" y="3564984"/>
            <a:ext cx="4939455" cy="297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BE" b="1" dirty="0" smtClean="0"/>
              <a:t>modified dietz:</a:t>
            </a:r>
          </a:p>
          <a:p>
            <a:r>
              <a:rPr lang="en-BE" dirty="0" smtClean="0"/>
              <a:t>B = 250 (at t2)</a:t>
            </a:r>
          </a:p>
          <a:p>
            <a:r>
              <a:rPr lang="en-BE" dirty="0" smtClean="0"/>
              <a:t>A = 0 (at time before t0)</a:t>
            </a:r>
          </a:p>
          <a:p>
            <a:r>
              <a:rPr lang="en-BE" dirty="0" smtClean="0"/>
              <a:t>F = adding 100 and 50 cash to the account at t0, t1</a:t>
            </a:r>
          </a:p>
          <a:p>
            <a:r>
              <a:rPr lang="en-BE" dirty="0" smtClean="0"/>
              <a:t>Wi = time weight: wi_rood = 2 ; wi_blauw = 1</a:t>
            </a:r>
          </a:p>
          <a:p>
            <a:endParaRPr lang="en-BE" dirty="0" smtClean="0"/>
          </a:p>
          <a:p>
            <a:r>
              <a:rPr lang="en-BE" dirty="0" smtClean="0"/>
              <a:t>MD = </a:t>
            </a:r>
            <a:r>
              <a:rPr lang="en-BE" u="sng" dirty="0" smtClean="0"/>
              <a:t>250 – 0 - (100 + 50)</a:t>
            </a:r>
            <a:r>
              <a:rPr lang="en-BE" dirty="0" smtClean="0"/>
              <a:t>   = </a:t>
            </a:r>
            <a:r>
              <a:rPr lang="en-BE" u="sng" dirty="0" smtClean="0"/>
              <a:t>100</a:t>
            </a:r>
            <a:r>
              <a:rPr lang="en-BE" dirty="0" smtClean="0"/>
              <a:t>  = 0,4 = </a:t>
            </a:r>
            <a:r>
              <a:rPr lang="en-BE" b="1" dirty="0" smtClean="0">
                <a:solidFill>
                  <a:srgbClr val="FF0000"/>
                </a:solidFill>
              </a:rPr>
              <a:t>+40%</a:t>
            </a:r>
          </a:p>
          <a:p>
            <a:r>
              <a:rPr lang="en-BE" dirty="0" smtClean="0"/>
              <a:t>           0 + (2 x 100 + 1 x 50)    250</a:t>
            </a:r>
          </a:p>
          <a:p>
            <a:endParaRPr lang="en-BE" dirty="0" smtClean="0"/>
          </a:p>
          <a:p>
            <a:r>
              <a:rPr lang="en-BE" dirty="0" smtClean="0"/>
              <a:t>takes into account cashflows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116" y="601866"/>
            <a:ext cx="4203101" cy="229170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9143" y="2986397"/>
            <a:ext cx="3652580" cy="28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9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 smtClean="0"/>
              <a:t>how to run and use the app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14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en-BE" dirty="0" smtClean="0"/>
              <a:t>Initial setup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549955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BE" sz="1600" dirty="0" smtClean="0"/>
              <a:t>Clone the repo: </a:t>
            </a:r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github.com/jorritvm/stocks_dashboard</a:t>
            </a:r>
            <a:endParaRPr lang="en-BE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BE" sz="1600" dirty="0" smtClean="0"/>
              <a:t>Restore the RENV: renv::restore()</a:t>
            </a:r>
          </a:p>
          <a:p>
            <a:pPr marL="457200" indent="-457200">
              <a:buFont typeface="+mj-lt"/>
              <a:buAutoNum type="arabicPeriod"/>
            </a:pPr>
            <a:r>
              <a:rPr lang="en-BE" sz="1600" dirty="0" smtClean="0"/>
              <a:t>Build an empty db file: </a:t>
            </a:r>
            <a:r>
              <a:rPr lang="nl-BE" sz="1600" dirty="0" smtClean="0"/>
              <a:t>scripts\</a:t>
            </a:r>
            <a:r>
              <a:rPr lang="nl-BE" sz="1600" dirty="0" err="1" smtClean="0"/>
              <a:t>setup_db.R</a:t>
            </a:r>
            <a:r>
              <a:rPr lang="en-BE" sz="1600" dirty="0" smtClean="0"/>
              <a:t> (</a:t>
            </a:r>
            <a:r>
              <a:rPr lang="en-BE" sz="1600" dirty="0" smtClean="0">
                <a:hlinkClick r:id="rId3" action="ppaction://hlinksldjump"/>
              </a:rPr>
              <a:t>link</a:t>
            </a:r>
            <a:r>
              <a:rPr lang="en-BE" sz="16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BE" sz="1600" dirty="0" smtClean="0"/>
              <a:t>Setup authentication: scripts\setup_credentials.R (</a:t>
            </a:r>
            <a:r>
              <a:rPr lang="en-BE" sz="1600" dirty="0" smtClean="0">
                <a:hlinkClick r:id="rId4" action="ppaction://hlinksldjump"/>
              </a:rPr>
              <a:t>link</a:t>
            </a:r>
            <a:r>
              <a:rPr lang="en-BE" sz="16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BE" sz="1600" dirty="0" smtClean="0"/>
              <a:t>Create config.env (using config_template.env) and set up desired host &amp; port</a:t>
            </a:r>
          </a:p>
          <a:p>
            <a:pPr marL="457200" indent="-457200">
              <a:buFont typeface="+mj-lt"/>
              <a:buAutoNum type="arabicPeriod"/>
            </a:pPr>
            <a:r>
              <a:rPr lang="en-BE" sz="1600" dirty="0" smtClean="0"/>
              <a:t>Run app.R</a:t>
            </a:r>
          </a:p>
        </p:txBody>
      </p:sp>
    </p:spTree>
    <p:extLst>
      <p:ext uri="{BB962C8B-B14F-4D97-AF65-F5344CB8AC3E}">
        <p14:creationId xmlns:p14="http://schemas.microsoft.com/office/powerpoint/2010/main" val="5338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2949"/>
            <a:ext cx="12294141" cy="1325563"/>
          </a:xfrm>
        </p:spPr>
        <p:txBody>
          <a:bodyPr/>
          <a:lstStyle/>
          <a:p>
            <a:r>
              <a:rPr lang="en-BE" dirty="0" smtClean="0"/>
              <a:t>Shinymanager: authentication &amp; site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188" y="933855"/>
            <a:ext cx="11653736" cy="5778230"/>
          </a:xfrm>
        </p:spPr>
        <p:txBody>
          <a:bodyPr>
            <a:normAutofit/>
          </a:bodyPr>
          <a:lstStyle/>
          <a:p>
            <a:r>
              <a:rPr lang="en-BE" sz="1600" dirty="0" smtClean="0"/>
              <a:t>Auth is done using shinymanager</a:t>
            </a:r>
          </a:p>
          <a:p>
            <a:pPr lvl="1"/>
            <a:r>
              <a:rPr lang="en-US" sz="1600" dirty="0">
                <a:hlinkClick r:id="rId2"/>
              </a:rPr>
              <a:t>https://datastorm-open.github.io/shinymanager</a:t>
            </a:r>
            <a:r>
              <a:rPr lang="en-US" sz="1600" dirty="0" smtClean="0">
                <a:hlinkClick r:id="rId2"/>
              </a:rPr>
              <a:t>/</a:t>
            </a:r>
            <a:endParaRPr lang="en-BE" sz="1600" dirty="0" smtClean="0"/>
          </a:p>
          <a:p>
            <a:r>
              <a:rPr lang="en-BE" sz="1600" dirty="0" smtClean="0"/>
              <a:t>Shinymanager can store credentials in sqlite</a:t>
            </a:r>
            <a:r>
              <a:rPr lang="en-US" sz="1600" dirty="0" smtClean="0"/>
              <a:t> database</a:t>
            </a:r>
            <a:endParaRPr lang="en-BE" sz="1600" dirty="0"/>
          </a:p>
          <a:p>
            <a:r>
              <a:rPr lang="en-BE" sz="1600" dirty="0" smtClean="0"/>
              <a:t>Shinymanager </a:t>
            </a:r>
            <a:r>
              <a:rPr lang="en-BE" sz="1600" dirty="0"/>
              <a:t>provides an admin console with an overview of the site </a:t>
            </a:r>
            <a:r>
              <a:rPr lang="en-BE" sz="1600" dirty="0" smtClean="0"/>
              <a:t>usage, but only if you use the sqlite backend option.</a:t>
            </a:r>
          </a:p>
          <a:p>
            <a:endParaRPr lang="en-BE" sz="1600" dirty="0" smtClean="0"/>
          </a:p>
          <a:p>
            <a:r>
              <a:rPr lang="en-BE" sz="1600" dirty="0" smtClean="0"/>
              <a:t>The sqlite DB is </a:t>
            </a:r>
            <a:r>
              <a:rPr lang="en-US" sz="1600" dirty="0" smtClean="0"/>
              <a:t>protected </a:t>
            </a:r>
            <a:r>
              <a:rPr lang="en-US" sz="1600" dirty="0"/>
              <a:t>with a symmetric AES encryption</a:t>
            </a:r>
            <a:r>
              <a:rPr lang="en-BE" sz="1600" dirty="0"/>
              <a:t>. To store the keys for this encryption it uses </a:t>
            </a:r>
            <a:r>
              <a:rPr lang="en-BE" sz="1600" dirty="0" smtClean="0"/>
              <a:t>the keyring package. This makes use of the OS credential store: w</a:t>
            </a:r>
            <a:r>
              <a:rPr lang="en-US" sz="1600" dirty="0" smtClean="0"/>
              <a:t>hen </a:t>
            </a:r>
            <a:r>
              <a:rPr lang="en-US" sz="1600" dirty="0"/>
              <a:t>you set a key using </a:t>
            </a:r>
            <a:r>
              <a:rPr lang="en-US" sz="1600" dirty="0" err="1"/>
              <a:t>key_set</a:t>
            </a:r>
            <a:r>
              <a:rPr lang="en-US" sz="1600" dirty="0"/>
              <a:t> </a:t>
            </a:r>
            <a:r>
              <a:rPr lang="en-US" sz="1600" dirty="0" smtClean="0"/>
              <a:t>it </a:t>
            </a:r>
            <a:r>
              <a:rPr lang="en-US" sz="1600" dirty="0"/>
              <a:t>is stored securely on the </a:t>
            </a:r>
            <a:r>
              <a:rPr lang="en-BE" sz="1600" dirty="0" smtClean="0"/>
              <a:t>local </a:t>
            </a:r>
            <a:r>
              <a:rPr lang="en-US" sz="1600" dirty="0" smtClean="0"/>
              <a:t>machine </a:t>
            </a:r>
            <a:endParaRPr lang="en-BE" sz="1600" dirty="0" smtClean="0"/>
          </a:p>
          <a:p>
            <a:pPr lvl="1"/>
            <a:r>
              <a:rPr lang="en-US" sz="1600" b="1" dirty="0" smtClean="0"/>
              <a:t>Windows</a:t>
            </a:r>
            <a:r>
              <a:rPr lang="en-US" sz="1600" dirty="0"/>
              <a:t>: It </a:t>
            </a:r>
            <a:r>
              <a:rPr lang="en-US" sz="1600" dirty="0" smtClean="0"/>
              <a:t>use</a:t>
            </a:r>
            <a:r>
              <a:rPr lang="en-BE" sz="1600" dirty="0" smtClean="0"/>
              <a:t>s</a:t>
            </a:r>
            <a:r>
              <a:rPr lang="en-US" sz="1600" dirty="0" smtClean="0"/>
              <a:t> </a:t>
            </a:r>
            <a:r>
              <a:rPr lang="en-US" sz="1600" dirty="0"/>
              <a:t>the Windows Credential Manager</a:t>
            </a:r>
            <a:r>
              <a:rPr lang="en-US" sz="1600" dirty="0" smtClean="0"/>
              <a:t>.</a:t>
            </a:r>
            <a:endParaRPr lang="en-BE" sz="1600" dirty="0" smtClean="0"/>
          </a:p>
          <a:p>
            <a:pPr lvl="1"/>
            <a:r>
              <a:rPr lang="en-US" sz="1600" b="1" dirty="0"/>
              <a:t>Linux</a:t>
            </a:r>
            <a:r>
              <a:rPr lang="en-US" sz="1600" dirty="0"/>
              <a:t>: It may use the Linux keyring or other secure storage mechanisms</a:t>
            </a:r>
            <a:r>
              <a:rPr lang="en-US" sz="1600" dirty="0" smtClean="0"/>
              <a:t>.</a:t>
            </a:r>
            <a:endParaRPr lang="en-BE" sz="1600" dirty="0" smtClean="0"/>
          </a:p>
          <a:p>
            <a:pPr lvl="1"/>
            <a:endParaRPr lang="en-BE" sz="1600" dirty="0"/>
          </a:p>
          <a:p>
            <a:r>
              <a:rPr lang="en-BE" sz="1600" dirty="0"/>
              <a:t>How to set it up locally: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BE" sz="1600" dirty="0"/>
              <a:t>Copy scripts/credentials_template.env to scripts/credentials.env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BE" sz="1600" dirty="0"/>
              <a:t>Modify credentials.env: configure shiny app username and password as well as sqlite encryption password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BE" sz="1600" dirty="0"/>
              <a:t>Run setup_credentials.R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BE" sz="1600" dirty="0"/>
              <a:t>Verify that db/credentials.db has been created</a:t>
            </a:r>
          </a:p>
          <a:p>
            <a:pPr marL="914400" lvl="1" indent="-457200">
              <a:buFont typeface="+mj-lt"/>
              <a:buAutoNum type="arabicPeriod"/>
            </a:pPr>
            <a:endParaRPr lang="en-BE" sz="1600" dirty="0"/>
          </a:p>
          <a:p>
            <a:r>
              <a:rPr lang="en-BE" sz="1600" dirty="0"/>
              <a:t>How to set it up in a docker image</a:t>
            </a:r>
          </a:p>
          <a:p>
            <a:pPr lvl="1"/>
            <a:r>
              <a:rPr lang="en-BE" sz="1600" dirty="0"/>
              <a:t>Replace steps 1 &amp; 2 above by setting up the environment variables through docker</a:t>
            </a:r>
          </a:p>
          <a:p>
            <a:pPr lvl="1"/>
            <a:r>
              <a:rPr lang="en-BE" sz="1600" dirty="0"/>
              <a:t>Perform 3 &amp; 4.</a:t>
            </a:r>
          </a:p>
          <a:p>
            <a:pPr marL="457200" lvl="1" indent="0">
              <a:buNone/>
            </a:pPr>
            <a:endParaRPr lang="en-BE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4144" y="933855"/>
            <a:ext cx="1181202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4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 smtClean="0"/>
              <a:t>data model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97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nl-BE" dirty="0" smtClean="0"/>
              <a:t>DB schema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5" y="928979"/>
            <a:ext cx="12051846" cy="935187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03931" y="2150075"/>
            <a:ext cx="11368171" cy="4402027"/>
          </a:xfrm>
        </p:spPr>
        <p:txBody>
          <a:bodyPr>
            <a:normAutofit/>
          </a:bodyPr>
          <a:lstStyle/>
          <a:p>
            <a:r>
              <a:rPr lang="en-BE" sz="1600" dirty="0" smtClean="0"/>
              <a:t>stock_profiles: contains profile information on each stock</a:t>
            </a:r>
          </a:p>
          <a:p>
            <a:r>
              <a:rPr lang="en-BE" sz="1600" dirty="0" smtClean="0"/>
              <a:t>stock_ohlc: contains OHLC data on each stock</a:t>
            </a:r>
          </a:p>
          <a:p>
            <a:r>
              <a:rPr lang="en-BE" sz="1600" dirty="0" smtClean="0"/>
              <a:t>fx_rates: contains foreign exchange rates</a:t>
            </a:r>
          </a:p>
          <a:p>
            <a:endParaRPr lang="en-BE" sz="1600" dirty="0" smtClean="0"/>
          </a:p>
          <a:p>
            <a:r>
              <a:rPr lang="en-BE" sz="1600" dirty="0"/>
              <a:t>bolero_map = create a mapping between bolero identifier and yahoo RIC</a:t>
            </a:r>
          </a:p>
          <a:p>
            <a:r>
              <a:rPr lang="en-BE" sz="1600" dirty="0"/>
              <a:t>saxo_map = create a mapping between saxo identifier and yahoo RIC</a:t>
            </a:r>
          </a:p>
          <a:p>
            <a:endParaRPr lang="en-BE" sz="1600" dirty="0" smtClean="0"/>
          </a:p>
          <a:p>
            <a:r>
              <a:rPr lang="en-BE" sz="1600" dirty="0" smtClean="0"/>
              <a:t>transactions: contains user transactions</a:t>
            </a:r>
          </a:p>
        </p:txBody>
      </p:sp>
    </p:spTree>
    <p:extLst>
      <p:ext uri="{BB962C8B-B14F-4D97-AF65-F5344CB8AC3E}">
        <p14:creationId xmlns:p14="http://schemas.microsoft.com/office/powerpoint/2010/main" val="111930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en-BE" dirty="0" smtClean="0"/>
              <a:t>stock_profiles:</a:t>
            </a:r>
            <a:r>
              <a:rPr lang="nl-BE" dirty="0" smtClean="0"/>
              <a:t> </a:t>
            </a:r>
            <a:r>
              <a:rPr lang="en-BE" dirty="0" smtClean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742475" cy="5499556"/>
          </a:xfrm>
        </p:spPr>
        <p:txBody>
          <a:bodyPr>
            <a:normAutofit/>
          </a:bodyPr>
          <a:lstStyle/>
          <a:p>
            <a:pPr lvl="1"/>
            <a:endParaRPr lang="nl-BE" sz="1800" dirty="0" smtClean="0"/>
          </a:p>
          <a:p>
            <a:pPr lvl="1"/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931" y="1283903"/>
            <a:ext cx="4692332" cy="2427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12" y="4143611"/>
            <a:ext cx="9579170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0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3636</TotalTime>
  <Words>1593</Words>
  <Application>Microsoft Office PowerPoint</Application>
  <PresentationFormat>Widescreen</PresentationFormat>
  <Paragraphs>326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stock dashboard</vt:lpstr>
      <vt:lpstr>content</vt:lpstr>
      <vt:lpstr>terminology</vt:lpstr>
      <vt:lpstr>how to run and use the app</vt:lpstr>
      <vt:lpstr>Initial setup</vt:lpstr>
      <vt:lpstr>Shinymanager: authentication &amp; site monitoring</vt:lpstr>
      <vt:lpstr>data model</vt:lpstr>
      <vt:lpstr>DB schema</vt:lpstr>
      <vt:lpstr>stock_profiles: schema</vt:lpstr>
      <vt:lpstr>stock_ohlc: schema</vt:lpstr>
      <vt:lpstr>fx_rates: schema</vt:lpstr>
      <vt:lpstr>transactions: schema</vt:lpstr>
      <vt:lpstr>transactions: flows visualised</vt:lpstr>
      <vt:lpstr>setup DB</vt:lpstr>
      <vt:lpstr>importing new data</vt:lpstr>
      <vt:lpstr>FX: import</vt:lpstr>
      <vt:lpstr>transactions: import</vt:lpstr>
      <vt:lpstr>transactions: saxo import</vt:lpstr>
      <vt:lpstr>BOLERO import xlsx</vt:lpstr>
      <vt:lpstr>internal data structures &amp;  reactivity</vt:lpstr>
      <vt:lpstr>reactive values</vt:lpstr>
      <vt:lpstr>reactives</vt:lpstr>
      <vt:lpstr>reactives</vt:lpstr>
      <vt:lpstr>reactives: tr_ext()</vt:lpstr>
      <vt:lpstr>reactives: ohlc_euro()</vt:lpstr>
      <vt:lpstr>reactives: cash_b_evol()</vt:lpstr>
      <vt:lpstr>reactives: pos_sb_evol()</vt:lpstr>
      <vt:lpstr>reactives: pos_sb()</vt:lpstr>
      <vt:lpstr>performance</vt:lpstr>
      <vt:lpstr>performance per stock</vt:lpstr>
      <vt:lpstr>portfolio performance</vt:lpstr>
      <vt:lpstr>portfolio performance: example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dashboard</dc:title>
  <dc:creator>JVM</dc:creator>
  <cp:lastModifiedBy>Jorrit Vander Mynsbrugge</cp:lastModifiedBy>
  <cp:revision>70</cp:revision>
  <dcterms:created xsi:type="dcterms:W3CDTF">2022-03-29T17:15:45Z</dcterms:created>
  <dcterms:modified xsi:type="dcterms:W3CDTF">2023-09-25T18:47:13Z</dcterms:modified>
</cp:coreProperties>
</file>