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90" r:id="rId18"/>
    <p:sldId id="260" r:id="rId19"/>
    <p:sldId id="259" r:id="rId20"/>
    <p:sldId id="272" r:id="rId21"/>
    <p:sldId id="266" r:id="rId22"/>
    <p:sldId id="265" r:id="rId23"/>
    <p:sldId id="288" r:id="rId24"/>
    <p:sldId id="292" r:id="rId25"/>
    <p:sldId id="293" r:id="rId26"/>
    <p:sldId id="294" r:id="rId27"/>
    <p:sldId id="295" r:id="rId28"/>
    <p:sldId id="296" r:id="rId29"/>
    <p:sldId id="268" r:id="rId30"/>
    <p:sldId id="271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93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MT/history?period1=1493596800&amp;period2=1496275200&amp;interval=1d&amp;filter=history&amp;frequency=1d&amp;includeAdjustedClose=true" TargetMode="External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initiv_Identification_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quantmod </a:t>
            </a:r>
            <a:r>
              <a:rPr lang="nl-BE" sz="1600" dirty="0" err="1" smtClean="0"/>
              <a:t>getSymbols</a:t>
            </a:r>
            <a:r>
              <a:rPr lang="nl-BE" sz="1600" dirty="0"/>
              <a:t> </a:t>
            </a:r>
            <a:r>
              <a:rPr lang="en-BE" sz="1600" dirty="0" smtClean="0"/>
              <a:t>uses the yahoo API. This dataset already corrects for splits in the close price:</a:t>
            </a:r>
          </a:p>
          <a:p>
            <a:endParaRPr lang="en-BE" sz="1600" dirty="0"/>
          </a:p>
          <a:p>
            <a:r>
              <a:rPr lang="en-US" sz="1600" dirty="0"/>
              <a:t>*Close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 smtClean="0"/>
              <a:t>**</a:t>
            </a:r>
            <a:r>
              <a:rPr lang="en-US" sz="1600" dirty="0"/>
              <a:t>Adjusted 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 and dividend and/or capital gain distributions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BE" sz="1600" dirty="0"/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finance.yahoo.com/quote/MT/history?period1=1493596800&amp;period2=1496275200&amp;interval=1d&amp;filter=history&amp;frequency=1d&amp;includeAdjustedClose=true</a:t>
            </a:r>
            <a:endParaRPr lang="en-BE" sz="1600" dirty="0" smtClean="0"/>
          </a:p>
          <a:p>
            <a:endParaRPr lang="en-BE" sz="1600" dirty="0" smtClean="0"/>
          </a:p>
          <a:p>
            <a:r>
              <a:rPr lang="en-BE" sz="1600" b="1" dirty="0" smtClean="0">
                <a:solidFill>
                  <a:srgbClr val="FF0000"/>
                </a:solidFill>
              </a:rPr>
              <a:t>our transactions do have historical volumes based on historical prices, so once in a while we must manually modify the prices for stock splits!!!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3" y="2179124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26" y="206653"/>
            <a:ext cx="4976291" cy="1691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5549" y="4035170"/>
            <a:ext cx="4376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 smtClean="0"/>
              <a:t>e.g. arcelor mittal reverse stock split 1:3</a:t>
            </a:r>
          </a:p>
          <a:p>
            <a:r>
              <a:rPr lang="en-US" sz="1600" dirty="0"/>
              <a:t>UPDATE </a:t>
            </a:r>
            <a:r>
              <a:rPr lang="en-US" sz="1600" dirty="0" err="1"/>
              <a:t>stock_ohlc</a:t>
            </a:r>
            <a:endParaRPr lang="en-US" sz="1600" dirty="0"/>
          </a:p>
          <a:p>
            <a:r>
              <a:rPr lang="en-US" sz="1600" dirty="0"/>
              <a:t>SET</a:t>
            </a:r>
          </a:p>
          <a:p>
            <a:r>
              <a:rPr lang="en-US" sz="1600" dirty="0"/>
              <a:t>    open = open / 3,</a:t>
            </a:r>
          </a:p>
          <a:p>
            <a:r>
              <a:rPr lang="en-US" sz="1600" dirty="0"/>
              <a:t>    high = high / 3,</a:t>
            </a:r>
          </a:p>
          <a:p>
            <a:r>
              <a:rPr lang="en-US" sz="1600" dirty="0"/>
              <a:t>    low = low / 3,</a:t>
            </a:r>
          </a:p>
          <a:p>
            <a:r>
              <a:rPr lang="en-US" sz="1600" dirty="0"/>
              <a:t>    close = close / 3,</a:t>
            </a:r>
          </a:p>
          <a:p>
            <a:r>
              <a:rPr lang="en-US" sz="1600" dirty="0"/>
              <a:t>    volume = volume * 3</a:t>
            </a:r>
          </a:p>
          <a:p>
            <a:r>
              <a:rPr lang="en-US" sz="1600" dirty="0"/>
              <a:t>WHERE</a:t>
            </a:r>
          </a:p>
          <a:p>
            <a:r>
              <a:rPr lang="en-US" sz="1600" dirty="0"/>
              <a:t>    symbol = 'MT.AS'</a:t>
            </a:r>
          </a:p>
          <a:p>
            <a:r>
              <a:rPr lang="en-US" sz="1600" dirty="0"/>
              <a:t>    AND date &lt; '2017-05-22';</a:t>
            </a:r>
            <a:endParaRPr lang="nl-BE" sz="1600" dirty="0"/>
          </a:p>
        </p:txBody>
      </p:sp>
      <p:sp>
        <p:nvSpPr>
          <p:cNvPr id="8" name="Right Arrow 7"/>
          <p:cNvSpPr/>
          <p:nvPr/>
        </p:nvSpPr>
        <p:spPr>
          <a:xfrm>
            <a:off x="5933872" y="5435553"/>
            <a:ext cx="1011677" cy="955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814039"/>
            <a:ext cx="11742475" cy="5738064"/>
          </a:xfrm>
        </p:spPr>
        <p:txBody>
          <a:bodyPr>
            <a:no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</a:t>
            </a:r>
            <a:r>
              <a:rPr lang="nl-BE" sz="1600" dirty="0" err="1" smtClean="0"/>
              <a:t>receive</a:t>
            </a:r>
            <a:r>
              <a:rPr lang="nl-BE" sz="1600" dirty="0" smtClean="0"/>
              <a:t> dividend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 smtClean="0"/>
              <a:t>NULL values in records</a:t>
            </a:r>
          </a:p>
          <a:p>
            <a:pPr lvl="1"/>
            <a:r>
              <a:rPr lang="en-BE" sz="1600" dirty="0" smtClean="0"/>
              <a:t>for buy &amp; sell: all fields mandatory</a:t>
            </a:r>
          </a:p>
          <a:p>
            <a:pPr lvl="1"/>
            <a:r>
              <a:rPr lang="en-BE" sz="1600" dirty="0" smtClean="0"/>
              <a:t>for cash_in and cash_out: symbol &amp; amount = NULL</a:t>
            </a:r>
          </a:p>
          <a:p>
            <a:pPr lvl="1"/>
            <a:r>
              <a:rPr lang="en-BE" sz="1600" dirty="0" smtClean="0"/>
              <a:t>for transfer_in and transfer_out: money=NULL</a:t>
            </a:r>
          </a:p>
          <a:p>
            <a:pPr lvl="1"/>
            <a:r>
              <a:rPr lang="en-BE" sz="1600" dirty="0" smtClean="0"/>
              <a:t>for div: amount could be NULL</a:t>
            </a:r>
          </a:p>
          <a:p>
            <a:pPr lvl="1"/>
            <a:endParaRPr lang="en-BE" sz="1600" dirty="0" smtClean="0"/>
          </a:p>
          <a:p>
            <a:r>
              <a:rPr lang="en-BE" sz="1600" dirty="0" smtClean="0"/>
              <a:t>sign convention</a:t>
            </a:r>
          </a:p>
          <a:p>
            <a:pPr lvl="1"/>
            <a:r>
              <a:rPr lang="en-BE" sz="1600" dirty="0" smtClean="0"/>
              <a:t>all values are positive (so both cash_in and cash_out are positive)</a:t>
            </a:r>
          </a:p>
          <a:p>
            <a:pPr lvl="1"/>
            <a:endParaRPr lang="en-BE" sz="1600" dirty="0"/>
          </a:p>
          <a:p>
            <a:r>
              <a:rPr lang="en-BE" sz="1600" dirty="0" smtClean="0"/>
              <a:t>currency convention</a:t>
            </a:r>
          </a:p>
          <a:p>
            <a:pPr lvl="1"/>
            <a:r>
              <a:rPr lang="en-BE" sz="1600" dirty="0" smtClean="0"/>
              <a:t>all ‘money’ amounts are in the stock’s native currency as listed in stock_profiles</a:t>
            </a:r>
            <a:endParaRPr lang="en-BE" sz="1600" dirty="0"/>
          </a:p>
          <a:p>
            <a:pPr marL="457200" lvl="1" indent="0">
              <a:buNone/>
            </a:pPr>
            <a:r>
              <a:rPr lang="en-BE" sz="1600" dirty="0" smtClean="0"/>
              <a:t>	</a:t>
            </a:r>
            <a:endParaRPr lang="nl-BE" sz="1600" dirty="0" smtClean="0"/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1118365"/>
            <a:ext cx="4610500" cy="1333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610" y="455583"/>
            <a:ext cx="31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all records are unique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transactions: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multiple ways</a:t>
            </a:r>
          </a:p>
          <a:p>
            <a:pPr lvl="1"/>
            <a:r>
              <a:rPr lang="en-BE" sz="1600" dirty="0" smtClean="0"/>
              <a:t>manual upload in the webapp</a:t>
            </a:r>
          </a:p>
          <a:p>
            <a:pPr lvl="2"/>
            <a:r>
              <a:rPr lang="en-BE" sz="1600" dirty="0" smtClean="0"/>
              <a:t>parsers are available for saxo &amp; bolero output (see next slides)</a:t>
            </a:r>
          </a:p>
          <a:p>
            <a:pPr lvl="1"/>
            <a:r>
              <a:rPr lang="en-BE" sz="1600" dirty="0" smtClean="0"/>
              <a:t>manual work in excel to write sql statements in excel</a:t>
            </a:r>
          </a:p>
          <a:p>
            <a:pPr lvl="1"/>
            <a:r>
              <a:rPr lang="en-BE" sz="1600" dirty="0" smtClean="0"/>
              <a:t>write batch parsers from excel to db</a:t>
            </a:r>
          </a:p>
          <a:p>
            <a:pPr marL="457200" lvl="1" indent="0">
              <a:buNone/>
            </a:pPr>
            <a:endParaRPr lang="en-BE" sz="1600" dirty="0"/>
          </a:p>
          <a:p>
            <a:r>
              <a:rPr lang="en-BE" sz="2000" dirty="0" smtClean="0"/>
              <a:t>stock splits: very annoying</a:t>
            </a:r>
          </a:p>
          <a:p>
            <a:pPr lvl="1"/>
            <a:r>
              <a:rPr lang="en-BE" sz="1600" dirty="0" smtClean="0"/>
              <a:t>often no data in the downloads</a:t>
            </a:r>
          </a:p>
          <a:p>
            <a:pPr lvl="1"/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5" y="2576668"/>
            <a:ext cx="6248942" cy="1493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85" y="4554977"/>
            <a:ext cx="1018120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/>
              <a:t>transactions</a:t>
            </a:r>
            <a:r>
              <a:rPr lang="en-BE" dirty="0" smtClean="0"/>
              <a:t>: saxo </a:t>
            </a:r>
            <a:r>
              <a:rPr lang="en-BE" dirty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</a:t>
            </a:r>
            <a:r>
              <a:rPr lang="nl-BE" sz="1600" dirty="0" smtClean="0"/>
              <a:t>Saxo Investor</a:t>
            </a:r>
            <a:endParaRPr lang="nl-BE" sz="1600" dirty="0"/>
          </a:p>
          <a:p>
            <a:r>
              <a:rPr lang="nl-BE" sz="1600" dirty="0"/>
              <a:t>gaar naar </a:t>
            </a:r>
            <a:r>
              <a:rPr lang="nl-BE" sz="1600" dirty="0" smtClean="0"/>
              <a:t>transacties</a:t>
            </a:r>
            <a:endParaRPr lang="nl-BE" sz="1600" dirty="0"/>
          </a:p>
          <a:p>
            <a:r>
              <a:rPr lang="nl-BE" sz="1600" dirty="0" smtClean="0"/>
              <a:t>plaats aangepaste periode</a:t>
            </a:r>
            <a:endParaRPr lang="nl-BE" sz="1600" dirty="0"/>
          </a:p>
          <a:p>
            <a:r>
              <a:rPr lang="nl-BE" sz="1600" dirty="0" smtClean="0"/>
              <a:t>exporteer als excel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endParaRPr lang="nl-BE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2" y="4347503"/>
            <a:ext cx="11473718" cy="829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69" y="273923"/>
            <a:ext cx="6001782" cy="158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1558" y="3917732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oude template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41558" y="5237784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nieuwe template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28" y="2161258"/>
            <a:ext cx="3429297" cy="145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014" y="5584340"/>
            <a:ext cx="8303955" cy="1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bolero</a:t>
            </a:r>
          </a:p>
          <a:p>
            <a:r>
              <a:rPr lang="nl-BE" sz="1600" dirty="0"/>
              <a:t>gaar naar portefeuille</a:t>
            </a:r>
          </a:p>
          <a:p>
            <a:r>
              <a:rPr lang="nl-BE" sz="1600" dirty="0"/>
              <a:t>dan naar historiek</a:t>
            </a:r>
          </a:p>
          <a:p>
            <a:r>
              <a:rPr lang="nl-BE" sz="1600" dirty="0"/>
              <a:t>selecteer data en plak het in </a:t>
            </a:r>
            <a:r>
              <a:rPr lang="nl-BE" sz="1600" dirty="0" smtClean="0"/>
              <a:t>excel (via notepad tussenstap wordt html formatting verwijderd)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r>
              <a:rPr lang="en-BE" sz="1600" b="1" dirty="0" smtClean="0">
                <a:solidFill>
                  <a:srgbClr val="FF0000"/>
                </a:solidFill>
              </a:rPr>
              <a:t>gegokt aantal is soms verkeerd, best af en toe kijken in dashboard-orders-historiek en in dbbrowser de waarden juist zetten (todo ontwikkeling: excel van dit dashboard parsen)</a:t>
            </a:r>
          </a:p>
          <a:p>
            <a:endParaRPr lang="nl-BE" sz="16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r>
              <a:rPr lang="en-BE" sz="1600" dirty="0"/>
              <a:t>internal data structures &amp; </a:t>
            </a:r>
            <a:br>
              <a:rPr lang="en-BE" sz="1600" dirty="0"/>
            </a:br>
            <a:r>
              <a:rPr lang="nl-BE" sz="1600" dirty="0" err="1" smtClean="0"/>
              <a:t>reactivity</a:t>
            </a:r>
            <a:endParaRPr lang="en-BE" sz="1600" dirty="0" smtClean="0"/>
          </a:p>
          <a:p>
            <a:r>
              <a:rPr lang="en-BE" sz="1600" dirty="0" smtClean="0"/>
              <a:t>performance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internal data structures &amp; </a:t>
            </a:r>
            <a:br>
              <a:rPr lang="en-BE" dirty="0" smtClean="0"/>
            </a:br>
            <a:r>
              <a:rPr lang="nl-BE" dirty="0" err="1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rv$focus_stock</a:t>
            </a:r>
          </a:p>
          <a:p>
            <a:pPr lvl="1"/>
            <a:r>
              <a:rPr lang="nl-BE" sz="1600" dirty="0" smtClean="0"/>
              <a:t>guarantees continuity between pages when selecting 1 stock</a:t>
            </a:r>
          </a:p>
          <a:p>
            <a:pPr lvl="1"/>
            <a:r>
              <a:rPr lang="nl-BE" sz="1600" dirty="0" smtClean="0"/>
              <a:t>first lines sets the rv so that other selectinputs may update</a:t>
            </a:r>
          </a:p>
          <a:p>
            <a:pPr lvl="1"/>
            <a:r>
              <a:rPr lang="nl-BE" sz="1600" dirty="0" smtClean="0"/>
              <a:t>second line updates this selectinput if somewhere else the rv was modified</a:t>
            </a:r>
          </a:p>
          <a:p>
            <a:endParaRPr lang="en-BE" sz="1600" dirty="0" smtClean="0"/>
          </a:p>
          <a:p>
            <a:endParaRPr lang="nl-BE" sz="1600" dirty="0"/>
          </a:p>
          <a:p>
            <a:endParaRPr lang="nl-BE" sz="1600" dirty="0" smtClean="0"/>
          </a:p>
          <a:p>
            <a:r>
              <a:rPr lang="nl-BE" sz="1600" dirty="0" smtClean="0"/>
              <a:t>rv$msgs</a:t>
            </a:r>
          </a:p>
          <a:p>
            <a:pPr lvl="1"/>
            <a:r>
              <a:rPr lang="nl-BE" sz="16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2" y="2337451"/>
            <a:ext cx="932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5" y="3978613"/>
            <a:ext cx="7892708" cy="2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9075" y="4678592"/>
            <a:ext cx="651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use reactive expressions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reactive</a:t>
            </a:r>
            <a:r>
              <a:rPr lang="nl-BE" sz="1600" dirty="0" smtClean="0"/>
              <a:t> expressions are recipes for how to calculate something, shiny will determine when it is required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can</a:t>
            </a:r>
            <a:r>
              <a:rPr lang="nl-BE" sz="1600" dirty="0" smtClean="0"/>
              <a:t> accept reactive input and deliver reactive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has a cached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make maximum use of this feature in shiny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83414" y="174675"/>
            <a:ext cx="4326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update input elements of the </a:t>
            </a:r>
            <a:r>
              <a:rPr lang="nl-BE" sz="1600" dirty="0" err="1" smtClean="0"/>
              <a:t>shiny</a:t>
            </a:r>
            <a:r>
              <a:rPr lang="nl-BE" sz="1600" dirty="0" smtClean="0"/>
              <a:t> app</a:t>
            </a:r>
            <a:endParaRPr lang="en-BE" sz="1600" dirty="0" smtClean="0"/>
          </a:p>
          <a:p>
            <a:pPr marL="285750" indent="-285750">
              <a:buFontTx/>
              <a:buChar char="-"/>
            </a:pPr>
            <a:r>
              <a:rPr lang="en-BE" sz="1600" dirty="0" smtClean="0"/>
              <a:t>are always executed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8948" y="896830"/>
            <a:ext cx="253819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read entire table into memory and do some type conversions</a:t>
            </a:r>
            <a:endParaRPr lang="nl-B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283903" y="5354652"/>
            <a:ext cx="253819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see next slides</a:t>
            </a:r>
            <a:endParaRPr lang="nl-BE" sz="1600" dirty="0"/>
          </a:p>
        </p:txBody>
      </p:sp>
      <p:sp>
        <p:nvSpPr>
          <p:cNvPr id="3" name="Rectangle 2"/>
          <p:cNvSpPr/>
          <p:nvPr/>
        </p:nvSpPr>
        <p:spPr>
          <a:xfrm>
            <a:off x="835269" y="722870"/>
            <a:ext cx="3701562" cy="59100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4651952" y="722870"/>
            <a:ext cx="5802101" cy="59100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tr_ext()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/>
              <a:t>extended tr() with </a:t>
            </a:r>
          </a:p>
          <a:p>
            <a:pPr lvl="1"/>
            <a:r>
              <a:rPr lang="en-BE" sz="1200" dirty="0"/>
              <a:t>cash </a:t>
            </a:r>
            <a:r>
              <a:rPr lang="en-BE" sz="1200" dirty="0" smtClean="0"/>
              <a:t>delta</a:t>
            </a:r>
          </a:p>
          <a:p>
            <a:pPr lvl="1"/>
            <a:r>
              <a:rPr lang="en-BE" sz="1200" dirty="0" smtClean="0"/>
              <a:t>cash_position</a:t>
            </a:r>
          </a:p>
          <a:p>
            <a:pPr lvl="1"/>
            <a:r>
              <a:rPr lang="en-BE" sz="1200" dirty="0" smtClean="0"/>
              <a:t>amount_holding</a:t>
            </a:r>
          </a:p>
          <a:p>
            <a:pPr lvl="1"/>
            <a:r>
              <a:rPr lang="en-BE" sz="1200" dirty="0" smtClean="0"/>
              <a:t>transaction_price</a:t>
            </a:r>
          </a:p>
          <a:p>
            <a:pPr lvl="1"/>
            <a:r>
              <a:rPr lang="en-BE" sz="1200" dirty="0" smtClean="0"/>
              <a:t>mean_acquire_price</a:t>
            </a:r>
            <a:endParaRPr lang="en-BE" sz="1200" dirty="0"/>
          </a:p>
          <a:p>
            <a:pPr lvl="1"/>
            <a:r>
              <a:rPr lang="en-BE" sz="1200" dirty="0"/>
              <a:t>mean_acquire_value</a:t>
            </a:r>
            <a:endParaRPr lang="nl-B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1" y="3214478"/>
            <a:ext cx="11524617" cy="117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ohlc_euro()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same as ohlc() but all values are converted to EUR if they were in another currency to begin with:</a:t>
            </a:r>
            <a:endParaRPr lang="nl-B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47" y="3546470"/>
            <a:ext cx="573073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cash_b_evol()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cash per broker (=account) evolution over time</a:t>
            </a:r>
            <a:endParaRPr lang="nl-B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33" y="2290341"/>
            <a:ext cx="275105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pos_sb_evol()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position of stock per broker (=account) evolution over time</a:t>
            </a:r>
            <a:endParaRPr lang="nl-B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2948898"/>
            <a:ext cx="1114140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pos_sb()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shows the last known position per stock per broker (=account)</a:t>
            </a:r>
            <a:endParaRPr lang="nl-B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2" y="3029975"/>
            <a:ext cx="10456521" cy="10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r>
              <a:rPr lang="en-BE" sz="1600" dirty="0" smtClean="0"/>
              <a:t>ric: reuters instrument code (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en.wikipedia.org/wiki/Refinitiv_Identification_Code</a:t>
            </a:r>
            <a:r>
              <a:rPr lang="en-BE" sz="1600" dirty="0" smtClean="0"/>
              <a:t>)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in 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1420</Words>
  <Application>Microsoft Office PowerPoint</Application>
  <PresentationFormat>Widescreen</PresentationFormat>
  <Paragraphs>296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transactions: import</vt:lpstr>
      <vt:lpstr>transactions: saxo import</vt:lpstr>
      <vt:lpstr>BOLERO import xlsx</vt:lpstr>
      <vt:lpstr>internal data structures &amp;  reactivity</vt:lpstr>
      <vt:lpstr>reactive values</vt:lpstr>
      <vt:lpstr>reactives</vt:lpstr>
      <vt:lpstr>reactives</vt:lpstr>
      <vt:lpstr>reactives: tr_ext()</vt:lpstr>
      <vt:lpstr>reactives: ohlc_euro()</vt:lpstr>
      <vt:lpstr>reactives: cash_b_evol()</vt:lpstr>
      <vt:lpstr>reactives: pos_sb_evol()</vt:lpstr>
      <vt:lpstr>reactives: pos_sb()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65</cp:revision>
  <dcterms:created xsi:type="dcterms:W3CDTF">2022-03-29T17:15:45Z</dcterms:created>
  <dcterms:modified xsi:type="dcterms:W3CDTF">2023-09-25T14:53:30Z</dcterms:modified>
</cp:coreProperties>
</file>