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58" r:id="rId4"/>
    <p:sldId id="257" r:id="rId5"/>
    <p:sldId id="265" r:id="rId6"/>
    <p:sldId id="264" r:id="rId7"/>
    <p:sldId id="259"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lor, Jordan Ray" initials="TJR" lastIdx="1" clrIdx="0">
    <p:extLst>
      <p:ext uri="{19B8F6BF-5375-455C-9EA6-DF929625EA0E}">
        <p15:presenceInfo xmlns:p15="http://schemas.microsoft.com/office/powerpoint/2012/main" userId="Taylor, Jordan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0:43:41.266" idx="1">
    <p:pos x="10" y="10"/>
    <p:text>Provide this schedule template to the team members, ask them to fill it out.</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663A7-3779-44A8-A1AA-F0271077EB6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4D6A45-5F58-45F4-BCE0-3F454050232F}">
      <dgm:prSet/>
      <dgm:spPr/>
      <dgm:t>
        <a:bodyPr/>
        <a:lstStyle/>
        <a:p>
          <a:pPr>
            <a:lnSpc>
              <a:spcPct val="100000"/>
            </a:lnSpc>
          </a:pPr>
          <a:r>
            <a:rPr lang="en-US"/>
            <a:t>What is it that you expect to learn from this project?</a:t>
          </a:r>
        </a:p>
      </dgm:t>
    </dgm:pt>
    <dgm:pt modelId="{55ED5B7D-C207-44A2-929F-BB8665D613CE}" type="parTrans" cxnId="{431ECCBF-3D8D-4FED-AEC8-2AB294F7C151}">
      <dgm:prSet/>
      <dgm:spPr/>
      <dgm:t>
        <a:bodyPr/>
        <a:lstStyle/>
        <a:p>
          <a:endParaRPr lang="en-US"/>
        </a:p>
      </dgm:t>
    </dgm:pt>
    <dgm:pt modelId="{74AFA51D-8A51-409C-9775-E7C573466948}" type="sibTrans" cxnId="{431ECCBF-3D8D-4FED-AEC8-2AB294F7C151}">
      <dgm:prSet/>
      <dgm:spPr/>
      <dgm:t>
        <a:bodyPr/>
        <a:lstStyle/>
        <a:p>
          <a:endParaRPr lang="en-US"/>
        </a:p>
      </dgm:t>
    </dgm:pt>
    <dgm:pt modelId="{B9A03E90-A12D-4E13-92BC-0A5C1416273C}">
      <dgm:prSet/>
      <dgm:spPr/>
      <dgm:t>
        <a:bodyPr/>
        <a:lstStyle/>
        <a:p>
          <a:pPr>
            <a:lnSpc>
              <a:spcPct val="100000"/>
            </a:lnSpc>
          </a:pPr>
          <a:r>
            <a:rPr lang="en-US"/>
            <a:t>What is something you want to learn from this project that we have not included?</a:t>
          </a:r>
        </a:p>
      </dgm:t>
    </dgm:pt>
    <dgm:pt modelId="{59C9E209-82D3-4735-AD95-133B729AF7AB}" type="parTrans" cxnId="{2F6C9ED1-1825-4BAC-8B1F-F80F6CCFFFEC}">
      <dgm:prSet/>
      <dgm:spPr/>
      <dgm:t>
        <a:bodyPr/>
        <a:lstStyle/>
        <a:p>
          <a:endParaRPr lang="en-US"/>
        </a:p>
      </dgm:t>
    </dgm:pt>
    <dgm:pt modelId="{FB0CCA9F-5043-4DA0-ABB0-6417A04BE7CA}" type="sibTrans" cxnId="{2F6C9ED1-1825-4BAC-8B1F-F80F6CCFFFEC}">
      <dgm:prSet/>
      <dgm:spPr/>
      <dgm:t>
        <a:bodyPr/>
        <a:lstStyle/>
        <a:p>
          <a:endParaRPr lang="en-US"/>
        </a:p>
      </dgm:t>
    </dgm:pt>
    <dgm:pt modelId="{B10CA41B-9599-4554-BC91-D5E115A34551}">
      <dgm:prSet/>
      <dgm:spPr/>
      <dgm:t>
        <a:bodyPr/>
        <a:lstStyle/>
        <a:p>
          <a:pPr>
            <a:lnSpc>
              <a:spcPct val="100000"/>
            </a:lnSpc>
          </a:pPr>
          <a:r>
            <a:rPr lang="en-US"/>
            <a:t>What are you most excited about?</a:t>
          </a:r>
        </a:p>
      </dgm:t>
    </dgm:pt>
    <dgm:pt modelId="{59E44A3C-3D56-4BCA-8F35-47C9D756E99A}" type="parTrans" cxnId="{1705E97F-9702-4E05-83E8-30FC5A2CBD2E}">
      <dgm:prSet/>
      <dgm:spPr/>
      <dgm:t>
        <a:bodyPr/>
        <a:lstStyle/>
        <a:p>
          <a:endParaRPr lang="en-US"/>
        </a:p>
      </dgm:t>
    </dgm:pt>
    <dgm:pt modelId="{65334E31-B3AD-4A43-8B7D-EE08197C4A45}" type="sibTrans" cxnId="{1705E97F-9702-4E05-83E8-30FC5A2CBD2E}">
      <dgm:prSet/>
      <dgm:spPr/>
      <dgm:t>
        <a:bodyPr/>
        <a:lstStyle/>
        <a:p>
          <a:endParaRPr lang="en-US"/>
        </a:p>
      </dgm:t>
    </dgm:pt>
    <dgm:pt modelId="{237DAC64-BA5D-4F01-BDB5-A4DA2FE5109E}">
      <dgm:prSet/>
      <dgm:spPr/>
      <dgm:t>
        <a:bodyPr/>
        <a:lstStyle/>
        <a:p>
          <a:pPr>
            <a:lnSpc>
              <a:spcPct val="100000"/>
            </a:lnSpc>
          </a:pPr>
          <a:r>
            <a:rPr lang="en-US"/>
            <a:t>Are there any software purchases that we should consider?</a:t>
          </a:r>
        </a:p>
      </dgm:t>
    </dgm:pt>
    <dgm:pt modelId="{111A596D-DBAF-4669-9310-C8002A5F821F}" type="parTrans" cxnId="{723DE59C-D762-42D1-A782-F64F93D41DCD}">
      <dgm:prSet/>
      <dgm:spPr/>
      <dgm:t>
        <a:bodyPr/>
        <a:lstStyle/>
        <a:p>
          <a:endParaRPr lang="en-US"/>
        </a:p>
      </dgm:t>
    </dgm:pt>
    <dgm:pt modelId="{3B7D1B7D-69AD-465D-9304-35726D89FD5C}" type="sibTrans" cxnId="{723DE59C-D762-42D1-A782-F64F93D41DCD}">
      <dgm:prSet/>
      <dgm:spPr/>
      <dgm:t>
        <a:bodyPr/>
        <a:lstStyle/>
        <a:p>
          <a:endParaRPr lang="en-US"/>
        </a:p>
      </dgm:t>
    </dgm:pt>
    <dgm:pt modelId="{3F56B4D2-B15C-4A37-A5AA-6CEF956D11CE}" type="pres">
      <dgm:prSet presAssocID="{7F7663A7-3779-44A8-A1AA-F0271077EB6A}" presName="root" presStyleCnt="0">
        <dgm:presLayoutVars>
          <dgm:dir/>
          <dgm:resizeHandles val="exact"/>
        </dgm:presLayoutVars>
      </dgm:prSet>
      <dgm:spPr/>
    </dgm:pt>
    <dgm:pt modelId="{45D71D15-6456-47B9-892F-1866215CAFBA}" type="pres">
      <dgm:prSet presAssocID="{704D6A45-5F58-45F4-BCE0-3F454050232F}" presName="compNode" presStyleCnt="0"/>
      <dgm:spPr/>
    </dgm:pt>
    <dgm:pt modelId="{100A774C-F37A-40C2-9F73-A85270F373D4}" type="pres">
      <dgm:prSet presAssocID="{704D6A45-5F58-45F4-BCE0-3F45405023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F2726646-BB41-4C0C-BD3D-238BCA08FA2E}" type="pres">
      <dgm:prSet presAssocID="{704D6A45-5F58-45F4-BCE0-3F454050232F}" presName="spaceRect" presStyleCnt="0"/>
      <dgm:spPr/>
    </dgm:pt>
    <dgm:pt modelId="{6A6BF14A-F975-4A52-AED8-28BD63CB59D3}" type="pres">
      <dgm:prSet presAssocID="{704D6A45-5F58-45F4-BCE0-3F454050232F}" presName="textRect" presStyleLbl="revTx" presStyleIdx="0" presStyleCnt="4">
        <dgm:presLayoutVars>
          <dgm:chMax val="1"/>
          <dgm:chPref val="1"/>
        </dgm:presLayoutVars>
      </dgm:prSet>
      <dgm:spPr/>
    </dgm:pt>
    <dgm:pt modelId="{75C696A9-5661-4168-BA32-C3B9E6D30F10}" type="pres">
      <dgm:prSet presAssocID="{74AFA51D-8A51-409C-9775-E7C573466948}" presName="sibTrans" presStyleCnt="0"/>
      <dgm:spPr/>
    </dgm:pt>
    <dgm:pt modelId="{3FFECF9E-3EDE-4A4E-9F82-7282474B91BC}" type="pres">
      <dgm:prSet presAssocID="{B9A03E90-A12D-4E13-92BC-0A5C1416273C}" presName="compNode" presStyleCnt="0"/>
      <dgm:spPr/>
    </dgm:pt>
    <dgm:pt modelId="{32300B20-8F5B-4865-8462-ED178365CECF}" type="pres">
      <dgm:prSet presAssocID="{B9A03E90-A12D-4E13-92BC-0A5C141627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lackboard"/>
        </a:ext>
      </dgm:extLst>
    </dgm:pt>
    <dgm:pt modelId="{1D5D9BEF-76C5-4593-875E-4323DF668B14}" type="pres">
      <dgm:prSet presAssocID="{B9A03E90-A12D-4E13-92BC-0A5C1416273C}" presName="spaceRect" presStyleCnt="0"/>
      <dgm:spPr/>
    </dgm:pt>
    <dgm:pt modelId="{057AAF22-F87A-4555-89D6-BFA3064C5DFA}" type="pres">
      <dgm:prSet presAssocID="{B9A03E90-A12D-4E13-92BC-0A5C1416273C}" presName="textRect" presStyleLbl="revTx" presStyleIdx="1" presStyleCnt="4">
        <dgm:presLayoutVars>
          <dgm:chMax val="1"/>
          <dgm:chPref val="1"/>
        </dgm:presLayoutVars>
      </dgm:prSet>
      <dgm:spPr/>
    </dgm:pt>
    <dgm:pt modelId="{A99500F0-FE76-4C9D-8C76-B2791FC3A0E5}" type="pres">
      <dgm:prSet presAssocID="{FB0CCA9F-5043-4DA0-ABB0-6417A04BE7CA}" presName="sibTrans" presStyleCnt="0"/>
      <dgm:spPr/>
    </dgm:pt>
    <dgm:pt modelId="{7CEA1F2A-B977-4CAC-A92F-99F88E1A7942}" type="pres">
      <dgm:prSet presAssocID="{B10CA41B-9599-4554-BC91-D5E115A34551}" presName="compNode" presStyleCnt="0"/>
      <dgm:spPr/>
    </dgm:pt>
    <dgm:pt modelId="{AECFEA1B-D569-467F-ABAC-53B760E9ACB4}" type="pres">
      <dgm:prSet presAssocID="{B10CA41B-9599-4554-BC91-D5E115A345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nce"/>
        </a:ext>
      </dgm:extLst>
    </dgm:pt>
    <dgm:pt modelId="{B6B654EF-11B6-4BCB-A48A-C287D2C0E240}" type="pres">
      <dgm:prSet presAssocID="{B10CA41B-9599-4554-BC91-D5E115A34551}" presName="spaceRect" presStyleCnt="0"/>
      <dgm:spPr/>
    </dgm:pt>
    <dgm:pt modelId="{D7FCB11C-9D4D-4B7C-85D7-3FEDF35E9DC6}" type="pres">
      <dgm:prSet presAssocID="{B10CA41B-9599-4554-BC91-D5E115A34551}" presName="textRect" presStyleLbl="revTx" presStyleIdx="2" presStyleCnt="4">
        <dgm:presLayoutVars>
          <dgm:chMax val="1"/>
          <dgm:chPref val="1"/>
        </dgm:presLayoutVars>
      </dgm:prSet>
      <dgm:spPr/>
    </dgm:pt>
    <dgm:pt modelId="{44C6A765-D903-4BDE-A119-91E3160463AA}" type="pres">
      <dgm:prSet presAssocID="{65334E31-B3AD-4A43-8B7D-EE08197C4A45}" presName="sibTrans" presStyleCnt="0"/>
      <dgm:spPr/>
    </dgm:pt>
    <dgm:pt modelId="{B00D5BFE-5F5E-4D03-86FE-39F2C322CBC3}" type="pres">
      <dgm:prSet presAssocID="{237DAC64-BA5D-4F01-BDB5-A4DA2FE5109E}" presName="compNode" presStyleCnt="0"/>
      <dgm:spPr/>
    </dgm:pt>
    <dgm:pt modelId="{EA9F4F31-E40C-41EC-B665-3EB1BAE272F1}" type="pres">
      <dgm:prSet presAssocID="{237DAC64-BA5D-4F01-BDB5-A4DA2FE510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pping cart"/>
        </a:ext>
      </dgm:extLst>
    </dgm:pt>
    <dgm:pt modelId="{7D4F6900-79DF-42BC-9B14-79D65CACBC2A}" type="pres">
      <dgm:prSet presAssocID="{237DAC64-BA5D-4F01-BDB5-A4DA2FE5109E}" presName="spaceRect" presStyleCnt="0"/>
      <dgm:spPr/>
    </dgm:pt>
    <dgm:pt modelId="{2AD216A5-BA9C-4FDB-BE44-62485544E258}" type="pres">
      <dgm:prSet presAssocID="{237DAC64-BA5D-4F01-BDB5-A4DA2FE5109E}" presName="textRect" presStyleLbl="revTx" presStyleIdx="3" presStyleCnt="4">
        <dgm:presLayoutVars>
          <dgm:chMax val="1"/>
          <dgm:chPref val="1"/>
        </dgm:presLayoutVars>
      </dgm:prSet>
      <dgm:spPr/>
    </dgm:pt>
  </dgm:ptLst>
  <dgm:cxnLst>
    <dgm:cxn modelId="{F451402B-95EA-4FD0-AC90-AAB11FBA0814}" type="presOf" srcId="{B10CA41B-9599-4554-BC91-D5E115A34551}" destId="{D7FCB11C-9D4D-4B7C-85D7-3FEDF35E9DC6}" srcOrd="0" destOrd="0" presId="urn:microsoft.com/office/officeart/2018/2/layout/IconLabelList"/>
    <dgm:cxn modelId="{FFF61A54-D4EE-4507-BDAF-5F1B2069BF48}" type="presOf" srcId="{B9A03E90-A12D-4E13-92BC-0A5C1416273C}" destId="{057AAF22-F87A-4555-89D6-BFA3064C5DFA}" srcOrd="0" destOrd="0" presId="urn:microsoft.com/office/officeart/2018/2/layout/IconLabelList"/>
    <dgm:cxn modelId="{1705E97F-9702-4E05-83E8-30FC5A2CBD2E}" srcId="{7F7663A7-3779-44A8-A1AA-F0271077EB6A}" destId="{B10CA41B-9599-4554-BC91-D5E115A34551}" srcOrd="2" destOrd="0" parTransId="{59E44A3C-3D56-4BCA-8F35-47C9D756E99A}" sibTransId="{65334E31-B3AD-4A43-8B7D-EE08197C4A45}"/>
    <dgm:cxn modelId="{723DE59C-D762-42D1-A782-F64F93D41DCD}" srcId="{7F7663A7-3779-44A8-A1AA-F0271077EB6A}" destId="{237DAC64-BA5D-4F01-BDB5-A4DA2FE5109E}" srcOrd="3" destOrd="0" parTransId="{111A596D-DBAF-4669-9310-C8002A5F821F}" sibTransId="{3B7D1B7D-69AD-465D-9304-35726D89FD5C}"/>
    <dgm:cxn modelId="{A78491B3-8BB6-4E04-B1E4-0FB74C202AE8}" type="presOf" srcId="{7F7663A7-3779-44A8-A1AA-F0271077EB6A}" destId="{3F56B4D2-B15C-4A37-A5AA-6CEF956D11CE}" srcOrd="0" destOrd="0" presId="urn:microsoft.com/office/officeart/2018/2/layout/IconLabelList"/>
    <dgm:cxn modelId="{29DCA4B4-70E3-477B-9589-91C2206C0B69}" type="presOf" srcId="{237DAC64-BA5D-4F01-BDB5-A4DA2FE5109E}" destId="{2AD216A5-BA9C-4FDB-BE44-62485544E258}" srcOrd="0" destOrd="0" presId="urn:microsoft.com/office/officeart/2018/2/layout/IconLabelList"/>
    <dgm:cxn modelId="{431ECCBF-3D8D-4FED-AEC8-2AB294F7C151}" srcId="{7F7663A7-3779-44A8-A1AA-F0271077EB6A}" destId="{704D6A45-5F58-45F4-BCE0-3F454050232F}" srcOrd="0" destOrd="0" parTransId="{55ED5B7D-C207-44A2-929F-BB8665D613CE}" sibTransId="{74AFA51D-8A51-409C-9775-E7C573466948}"/>
    <dgm:cxn modelId="{2F6C9ED1-1825-4BAC-8B1F-F80F6CCFFFEC}" srcId="{7F7663A7-3779-44A8-A1AA-F0271077EB6A}" destId="{B9A03E90-A12D-4E13-92BC-0A5C1416273C}" srcOrd="1" destOrd="0" parTransId="{59C9E209-82D3-4735-AD95-133B729AF7AB}" sibTransId="{FB0CCA9F-5043-4DA0-ABB0-6417A04BE7CA}"/>
    <dgm:cxn modelId="{19E49CD3-2C2E-4788-8382-6BA786589A94}" type="presOf" srcId="{704D6A45-5F58-45F4-BCE0-3F454050232F}" destId="{6A6BF14A-F975-4A52-AED8-28BD63CB59D3}" srcOrd="0" destOrd="0" presId="urn:microsoft.com/office/officeart/2018/2/layout/IconLabelList"/>
    <dgm:cxn modelId="{6D3076D1-9920-4FD8-A10F-674E063BD6C3}" type="presParOf" srcId="{3F56B4D2-B15C-4A37-A5AA-6CEF956D11CE}" destId="{45D71D15-6456-47B9-892F-1866215CAFBA}" srcOrd="0" destOrd="0" presId="urn:microsoft.com/office/officeart/2018/2/layout/IconLabelList"/>
    <dgm:cxn modelId="{D743BB04-54C9-4AB9-B979-6392649208B1}" type="presParOf" srcId="{45D71D15-6456-47B9-892F-1866215CAFBA}" destId="{100A774C-F37A-40C2-9F73-A85270F373D4}" srcOrd="0" destOrd="0" presId="urn:microsoft.com/office/officeart/2018/2/layout/IconLabelList"/>
    <dgm:cxn modelId="{478E5E8B-8920-4D3A-81A3-D36D6E509156}" type="presParOf" srcId="{45D71D15-6456-47B9-892F-1866215CAFBA}" destId="{F2726646-BB41-4C0C-BD3D-238BCA08FA2E}" srcOrd="1" destOrd="0" presId="urn:microsoft.com/office/officeart/2018/2/layout/IconLabelList"/>
    <dgm:cxn modelId="{BF2742BF-A39C-4B84-B1D8-11B74F413BDE}" type="presParOf" srcId="{45D71D15-6456-47B9-892F-1866215CAFBA}" destId="{6A6BF14A-F975-4A52-AED8-28BD63CB59D3}" srcOrd="2" destOrd="0" presId="urn:microsoft.com/office/officeart/2018/2/layout/IconLabelList"/>
    <dgm:cxn modelId="{1A39D6AC-BEDA-4D76-B61D-7E46E6096288}" type="presParOf" srcId="{3F56B4D2-B15C-4A37-A5AA-6CEF956D11CE}" destId="{75C696A9-5661-4168-BA32-C3B9E6D30F10}" srcOrd="1" destOrd="0" presId="urn:microsoft.com/office/officeart/2018/2/layout/IconLabelList"/>
    <dgm:cxn modelId="{C0E666A1-899B-467D-9594-F13C7016DAB1}" type="presParOf" srcId="{3F56B4D2-B15C-4A37-A5AA-6CEF956D11CE}" destId="{3FFECF9E-3EDE-4A4E-9F82-7282474B91BC}" srcOrd="2" destOrd="0" presId="urn:microsoft.com/office/officeart/2018/2/layout/IconLabelList"/>
    <dgm:cxn modelId="{5755453D-9B19-4741-B3CE-DBC4F3378E69}" type="presParOf" srcId="{3FFECF9E-3EDE-4A4E-9F82-7282474B91BC}" destId="{32300B20-8F5B-4865-8462-ED178365CECF}" srcOrd="0" destOrd="0" presId="urn:microsoft.com/office/officeart/2018/2/layout/IconLabelList"/>
    <dgm:cxn modelId="{1046FEDF-0940-44B8-9483-F24EAE6B4E0B}" type="presParOf" srcId="{3FFECF9E-3EDE-4A4E-9F82-7282474B91BC}" destId="{1D5D9BEF-76C5-4593-875E-4323DF668B14}" srcOrd="1" destOrd="0" presId="urn:microsoft.com/office/officeart/2018/2/layout/IconLabelList"/>
    <dgm:cxn modelId="{1DBA67AB-E3DE-498E-A495-F9210FE644CF}" type="presParOf" srcId="{3FFECF9E-3EDE-4A4E-9F82-7282474B91BC}" destId="{057AAF22-F87A-4555-89D6-BFA3064C5DFA}" srcOrd="2" destOrd="0" presId="urn:microsoft.com/office/officeart/2018/2/layout/IconLabelList"/>
    <dgm:cxn modelId="{4EEB9E9D-D7EE-4D8B-A464-49A1DEB82932}" type="presParOf" srcId="{3F56B4D2-B15C-4A37-A5AA-6CEF956D11CE}" destId="{A99500F0-FE76-4C9D-8C76-B2791FC3A0E5}" srcOrd="3" destOrd="0" presId="urn:microsoft.com/office/officeart/2018/2/layout/IconLabelList"/>
    <dgm:cxn modelId="{FB760C70-FC55-4C49-875F-A3EFBF283E22}" type="presParOf" srcId="{3F56B4D2-B15C-4A37-A5AA-6CEF956D11CE}" destId="{7CEA1F2A-B977-4CAC-A92F-99F88E1A7942}" srcOrd="4" destOrd="0" presId="urn:microsoft.com/office/officeart/2018/2/layout/IconLabelList"/>
    <dgm:cxn modelId="{78A43665-AF8C-402D-9A9A-8C94421386F6}" type="presParOf" srcId="{7CEA1F2A-B977-4CAC-A92F-99F88E1A7942}" destId="{AECFEA1B-D569-467F-ABAC-53B760E9ACB4}" srcOrd="0" destOrd="0" presId="urn:microsoft.com/office/officeart/2018/2/layout/IconLabelList"/>
    <dgm:cxn modelId="{4236C615-A9C3-4AAD-B137-57545E5EC781}" type="presParOf" srcId="{7CEA1F2A-B977-4CAC-A92F-99F88E1A7942}" destId="{B6B654EF-11B6-4BCB-A48A-C287D2C0E240}" srcOrd="1" destOrd="0" presId="urn:microsoft.com/office/officeart/2018/2/layout/IconLabelList"/>
    <dgm:cxn modelId="{9BEE16FE-92D2-42F6-8998-53112A4F8363}" type="presParOf" srcId="{7CEA1F2A-B977-4CAC-A92F-99F88E1A7942}" destId="{D7FCB11C-9D4D-4B7C-85D7-3FEDF35E9DC6}" srcOrd="2" destOrd="0" presId="urn:microsoft.com/office/officeart/2018/2/layout/IconLabelList"/>
    <dgm:cxn modelId="{E2DDA1F1-D477-4D42-B8BA-E9D3DD91F5BC}" type="presParOf" srcId="{3F56B4D2-B15C-4A37-A5AA-6CEF956D11CE}" destId="{44C6A765-D903-4BDE-A119-91E3160463AA}" srcOrd="5" destOrd="0" presId="urn:microsoft.com/office/officeart/2018/2/layout/IconLabelList"/>
    <dgm:cxn modelId="{AA295ABA-6B76-4689-B85F-35FEDB915AD4}" type="presParOf" srcId="{3F56B4D2-B15C-4A37-A5AA-6CEF956D11CE}" destId="{B00D5BFE-5F5E-4D03-86FE-39F2C322CBC3}" srcOrd="6" destOrd="0" presId="urn:microsoft.com/office/officeart/2018/2/layout/IconLabelList"/>
    <dgm:cxn modelId="{A79E2B44-6D2B-44B1-BA8B-ADF6EE56C622}" type="presParOf" srcId="{B00D5BFE-5F5E-4D03-86FE-39F2C322CBC3}" destId="{EA9F4F31-E40C-41EC-B665-3EB1BAE272F1}" srcOrd="0" destOrd="0" presId="urn:microsoft.com/office/officeart/2018/2/layout/IconLabelList"/>
    <dgm:cxn modelId="{AF2B4097-7DC1-4ADD-9452-87C8D00A28E3}" type="presParOf" srcId="{B00D5BFE-5F5E-4D03-86FE-39F2C322CBC3}" destId="{7D4F6900-79DF-42BC-9B14-79D65CACBC2A}" srcOrd="1" destOrd="0" presId="urn:microsoft.com/office/officeart/2018/2/layout/IconLabelList"/>
    <dgm:cxn modelId="{F0AECEEC-9076-4BBF-9CDA-2C85A872F07B}" type="presParOf" srcId="{B00D5BFE-5F5E-4D03-86FE-39F2C322CBC3}" destId="{2AD216A5-BA9C-4FDB-BE44-62485544E25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A774C-F37A-40C2-9F73-A85270F373D4}">
      <dsp:nvSpPr>
        <dsp:cNvPr id="0" name=""/>
        <dsp:cNvSpPr/>
      </dsp:nvSpPr>
      <dsp:spPr>
        <a:xfrm>
          <a:off x="549321" y="164795"/>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BF14A-F975-4A52-AED8-28BD63CB59D3}">
      <dsp:nvSpPr>
        <dsp:cNvPr id="0" name=""/>
        <dsp:cNvSpPr/>
      </dsp:nvSpPr>
      <dsp:spPr>
        <a:xfrm>
          <a:off x="69790" y="1211157"/>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is it that you expect to learn from this project?</a:t>
          </a:r>
        </a:p>
      </dsp:txBody>
      <dsp:txXfrm>
        <a:off x="69790" y="1211157"/>
        <a:ext cx="1743750" cy="697499"/>
      </dsp:txXfrm>
    </dsp:sp>
    <dsp:sp modelId="{32300B20-8F5B-4865-8462-ED178365CECF}">
      <dsp:nvSpPr>
        <dsp:cNvPr id="0" name=""/>
        <dsp:cNvSpPr/>
      </dsp:nvSpPr>
      <dsp:spPr>
        <a:xfrm>
          <a:off x="2598227" y="164795"/>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AAF22-F87A-4555-89D6-BFA3064C5DFA}">
      <dsp:nvSpPr>
        <dsp:cNvPr id="0" name=""/>
        <dsp:cNvSpPr/>
      </dsp:nvSpPr>
      <dsp:spPr>
        <a:xfrm>
          <a:off x="2118696" y="1211157"/>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is something you want to learn from this project that we have not included?</a:t>
          </a:r>
        </a:p>
      </dsp:txBody>
      <dsp:txXfrm>
        <a:off x="2118696" y="1211157"/>
        <a:ext cx="1743750" cy="697499"/>
      </dsp:txXfrm>
    </dsp:sp>
    <dsp:sp modelId="{AECFEA1B-D569-467F-ABAC-53B760E9ACB4}">
      <dsp:nvSpPr>
        <dsp:cNvPr id="0" name=""/>
        <dsp:cNvSpPr/>
      </dsp:nvSpPr>
      <dsp:spPr>
        <a:xfrm>
          <a:off x="549321" y="2344594"/>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FCB11C-9D4D-4B7C-85D7-3FEDF35E9DC6}">
      <dsp:nvSpPr>
        <dsp:cNvPr id="0" name=""/>
        <dsp:cNvSpPr/>
      </dsp:nvSpPr>
      <dsp:spPr>
        <a:xfrm>
          <a:off x="69790" y="3390956"/>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are you most excited about?</a:t>
          </a:r>
        </a:p>
      </dsp:txBody>
      <dsp:txXfrm>
        <a:off x="69790" y="3390956"/>
        <a:ext cx="1743750" cy="697499"/>
      </dsp:txXfrm>
    </dsp:sp>
    <dsp:sp modelId="{EA9F4F31-E40C-41EC-B665-3EB1BAE272F1}">
      <dsp:nvSpPr>
        <dsp:cNvPr id="0" name=""/>
        <dsp:cNvSpPr/>
      </dsp:nvSpPr>
      <dsp:spPr>
        <a:xfrm>
          <a:off x="2598227" y="2344594"/>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216A5-BA9C-4FDB-BE44-62485544E258}">
      <dsp:nvSpPr>
        <dsp:cNvPr id="0" name=""/>
        <dsp:cNvSpPr/>
      </dsp:nvSpPr>
      <dsp:spPr>
        <a:xfrm>
          <a:off x="2118696" y="3390956"/>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Are there any software purchases that we should consider?</a:t>
          </a:r>
        </a:p>
      </dsp:txBody>
      <dsp:txXfrm>
        <a:off x="2118696" y="3390956"/>
        <a:ext cx="1743750" cy="6974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77817-2423-4820-9C28-221B03277D7D}"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D035E-E5CF-4240-A500-F62EC06145C3}" type="slidenum">
              <a:rPr lang="en-US" smtClean="0"/>
              <a:t>‹#›</a:t>
            </a:fld>
            <a:endParaRPr lang="en-US"/>
          </a:p>
        </p:txBody>
      </p:sp>
    </p:spTree>
    <p:extLst>
      <p:ext uri="{BB962C8B-B14F-4D97-AF65-F5344CB8AC3E}">
        <p14:creationId xmlns:p14="http://schemas.microsoft.com/office/powerpoint/2010/main" val="14556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9E04-A386-472D-992D-A5972A5BD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6DC4E-5A97-482C-8F3A-CAEEEDDC0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9CFD1-43C7-4862-9CDB-685ABB1C4C8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44EB11CB-8897-4A34-9EB0-87948D58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5E490-80D9-41A6-A939-C24CDE5687A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61515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3D2-868A-4169-8488-A965846AC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F9228-9641-4C59-8BDA-23D323F6E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616E9-EAD4-4626-8054-2E46FD0475F3}"/>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CC1DE08F-96DB-47D1-A3DB-0A9B3AE8E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99D63-4731-427A-9AFF-68456312FB9D}"/>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58259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65B73-33A1-45CB-BEB1-D2E30E77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EE395-C0CC-479E-9E6F-ACF131093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A0DE0-8FD9-47B8-8A4F-092F028B83C0}"/>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94E55FC8-B278-4435-B00B-20A2BF4D9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AD8A6-9FD4-4D73-B649-63CCEA559DB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1468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E0F1-A3B5-4857-9F98-970AD7B9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13D28-0EB1-4025-933B-7BF5EFD2F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2E911-BF20-4B5D-B4D7-313D072CD3F4}"/>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33A70CF0-CD37-4FD3-9BD0-CDBAA404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A285-9E08-4940-871C-0537632B0BE0}"/>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31338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7083-219B-4F45-A9E5-62A47BC5D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EB5C0-ADB2-484B-95FF-62AABBC37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47FFC-753D-4502-868D-BF0E91C3914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1380FD76-E66D-4D37-BFA8-E3694620E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1855B-FA2C-4369-B266-352073B22BA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8085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8D9F-1DA8-4623-A7CC-3446BC5BF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BF96A-5B9E-4251-A4AC-9B4A0346D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9A43D-F590-467E-B8F0-E25C52EF3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35772-4BBA-4A4B-8F7E-5C8A776EAC9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B9E81F78-3C19-41E6-A621-8B8CDBF29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32677-42F6-43FF-A52E-D230EA02A75E}"/>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1819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42CC-F2B4-4FFB-A1F6-2BFDBDAE2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54A7B-9B0C-4233-8EB0-942F6A1CF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D7704-2114-409C-A628-E800F84A1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474FC9-4D72-4118-BC19-496072799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7F968-74DC-4CFB-BC74-44E4E2B4B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139C4-1B03-4753-9D71-D9B012679DB1}"/>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8" name="Footer Placeholder 7">
            <a:extLst>
              <a:ext uri="{FF2B5EF4-FFF2-40B4-BE49-F238E27FC236}">
                <a16:creationId xmlns:a16="http://schemas.microsoft.com/office/drawing/2014/main" id="{EC8A68EC-FB6E-46B7-8455-D6E12FFC9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63590-33E1-4195-9539-70A89388AFE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42577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EEA3-4C12-4ACB-BB29-51203932C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21847-27A8-46A2-8B70-18EDCBA06A5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4" name="Footer Placeholder 3">
            <a:extLst>
              <a:ext uri="{FF2B5EF4-FFF2-40B4-BE49-F238E27FC236}">
                <a16:creationId xmlns:a16="http://schemas.microsoft.com/office/drawing/2014/main" id="{20D77936-81DB-4E90-9C13-58E49FDEB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699C1-325E-406D-9EAF-2827EF748AC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7025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F7A7-A049-4FB7-81B3-9FC7C2BCFACB}"/>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3" name="Footer Placeholder 2">
            <a:extLst>
              <a:ext uri="{FF2B5EF4-FFF2-40B4-BE49-F238E27FC236}">
                <a16:creationId xmlns:a16="http://schemas.microsoft.com/office/drawing/2014/main" id="{58982916-ABF4-4972-BFE7-6213B8D78A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9666B-832A-4823-8876-695C9F5E6FE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4177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7AB8-AEC0-43D3-83C2-E79E121F6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03D50-AC9B-47B1-8DD6-D9786C85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1C346-0B8A-40A2-8A3E-284F4FA54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888F8-9021-46E9-B72E-467673468D6C}"/>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93F6D413-1791-42D0-A1F0-619258746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97BCE-8A80-40E1-BE05-AA9E6DA74F2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3813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F44D-5ECE-40BA-9D07-4502CAAA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E8B12-801C-40C9-B8EA-C1A6F8E16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25FE5-662E-44F0-B621-C0AB314E6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C17D5-BD30-480B-B07C-FFB3FF5873D5}"/>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680AC6A0-583D-4BAC-85F8-C2D6249CE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6691-8DA0-4299-916D-47611A8B0621}"/>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52650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76C46-E961-4C38-857D-8707E7980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11CA8-35BD-46B9-BE1E-0D646D88D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A0B9C-B706-418C-BD8D-E2C311786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09E51A79-347D-4BF1-8B72-91F355E22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43E515-42DE-47C6-876B-5AEDBD9D5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AF13-D8F2-4BA3-B45C-7FEAF4BC646D}" type="slidenum">
              <a:rPr lang="en-US" smtClean="0"/>
              <a:t>‹#›</a:t>
            </a:fld>
            <a:endParaRPr lang="en-US"/>
          </a:p>
        </p:txBody>
      </p:sp>
    </p:spTree>
    <p:extLst>
      <p:ext uri="{BB962C8B-B14F-4D97-AF65-F5344CB8AC3E}">
        <p14:creationId xmlns:p14="http://schemas.microsoft.com/office/powerpoint/2010/main" val="229422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MuD7eLyfPM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orrtayl/Group-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BB8269-C358-4F3B-B511-52093676A1F1}"/>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Our Project</a:t>
            </a:r>
          </a:p>
        </p:txBody>
      </p:sp>
      <p:sp>
        <p:nvSpPr>
          <p:cNvPr id="25"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10;&#10;Description automatically generated">
            <a:extLst>
              <a:ext uri="{FF2B5EF4-FFF2-40B4-BE49-F238E27FC236}">
                <a16:creationId xmlns:a16="http://schemas.microsoft.com/office/drawing/2014/main" id="{232F3F01-51F1-41BD-8147-A0774DD7C715}"/>
              </a:ext>
            </a:extLst>
          </p:cNvPr>
          <p:cNvPicPr>
            <a:picLocks noChangeAspect="1"/>
          </p:cNvPicPr>
          <p:nvPr/>
        </p:nvPicPr>
        <p:blipFill rotWithShape="1">
          <a:blip r:embed="rId2">
            <a:extLst>
              <a:ext uri="{28A0092B-C50C-407E-A947-70E740481C1C}">
                <a14:useLocalDpi xmlns:a14="http://schemas.microsoft.com/office/drawing/2010/main" val="0"/>
              </a:ext>
            </a:extLst>
          </a:blip>
          <a:srcRect l="3005" r="-1" b="-1"/>
          <a:stretch/>
        </p:blipFill>
        <p:spPr>
          <a:xfrm>
            <a:off x="4062964" y="942538"/>
            <a:ext cx="7163222" cy="4808332"/>
          </a:xfrm>
          <a:prstGeom prst="rect">
            <a:avLst/>
          </a:prstGeom>
          <a:effectLst/>
        </p:spPr>
      </p:pic>
    </p:spTree>
    <p:extLst>
      <p:ext uri="{BB962C8B-B14F-4D97-AF65-F5344CB8AC3E}">
        <p14:creationId xmlns:p14="http://schemas.microsoft.com/office/powerpoint/2010/main" val="193438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E765258-AC49-48CC-A332-8E875CCF24CC}"/>
              </a:ext>
            </a:extLst>
          </p:cNvPr>
          <p:cNvSpPr>
            <a:spLocks noGrp="1"/>
          </p:cNvSpPr>
          <p:nvPr>
            <p:ph type="title"/>
          </p:nvPr>
        </p:nvSpPr>
        <p:spPr>
          <a:xfrm>
            <a:off x="827088" y="1641752"/>
            <a:ext cx="2655887" cy="3213277"/>
          </a:xfrm>
        </p:spPr>
        <p:txBody>
          <a:bodyPr anchor="t">
            <a:normAutofit/>
          </a:bodyPr>
          <a:lstStyle/>
          <a:p>
            <a:r>
              <a:rPr lang="en-US" sz="4000"/>
              <a:t>Game Idea: Dragon World (Medium Scale)</a:t>
            </a:r>
          </a:p>
        </p:txBody>
      </p:sp>
      <p:sp>
        <p:nvSpPr>
          <p:cNvPr id="3" name="Content Placeholder 2">
            <a:extLst>
              <a:ext uri="{FF2B5EF4-FFF2-40B4-BE49-F238E27FC236}">
                <a16:creationId xmlns:a16="http://schemas.microsoft.com/office/drawing/2014/main" id="{5EDC20C4-789D-42A2-A0D7-A23A2107CF99}"/>
              </a:ext>
            </a:extLst>
          </p:cNvPr>
          <p:cNvSpPr>
            <a:spLocks noGrp="1"/>
          </p:cNvSpPr>
          <p:nvPr>
            <p:ph idx="1"/>
          </p:nvPr>
        </p:nvSpPr>
        <p:spPr>
          <a:xfrm>
            <a:off x="5232401" y="180975"/>
            <a:ext cx="6140449" cy="6438900"/>
          </a:xfrm>
        </p:spPr>
        <p:txBody>
          <a:bodyPr>
            <a:noAutofit/>
          </a:bodyPr>
          <a:lstStyle/>
          <a:p>
            <a:r>
              <a:rPr lang="en-US" sz="1200" dirty="0">
                <a:solidFill>
                  <a:schemeClr val="tx1">
                    <a:alpha val="80000"/>
                  </a:schemeClr>
                </a:solidFill>
              </a:rPr>
              <a:t>This game idea was inspired by the game: Sonic Adventure 2: Battle. In this game, every zone the player enters will be a “dome”. These rooms vary in sizes and tries to capture the idea of somehow being “open-world” by showing the player a much larger world outside of the dome.</a:t>
            </a:r>
          </a:p>
          <a:p>
            <a:r>
              <a:rPr lang="en-US" sz="1200" dirty="0">
                <a:solidFill>
                  <a:schemeClr val="tx1">
                    <a:alpha val="80000"/>
                  </a:schemeClr>
                </a:solidFill>
              </a:rPr>
              <a:t>Aside from the menu system, at launch the player will spawn inside of a dome where there will be multiple doors all around in a circular fashion. Each door representing an entirely different dome.</a:t>
            </a:r>
          </a:p>
          <a:p>
            <a:r>
              <a:rPr lang="en-US" sz="1200" dirty="0">
                <a:solidFill>
                  <a:schemeClr val="tx1">
                    <a:alpha val="80000"/>
                  </a:schemeClr>
                </a:solidFill>
              </a:rPr>
              <a:t>The current thoughts on these domes will be three gardens for the dragons: Haven, Hell, and Peace. Other doors will be a lot different than these gardens, as they will be full of nature which include trees, water, rocks, plants, dragons, and dragon nests containing eggs. Inside these gardens you will be able to feed your dragons to improve their stats (these will be discussed later).</a:t>
            </a:r>
          </a:p>
          <a:p>
            <a:r>
              <a:rPr lang="en-US" sz="1200" dirty="0">
                <a:solidFill>
                  <a:schemeClr val="tx1">
                    <a:alpha val="80000"/>
                  </a:schemeClr>
                </a:solidFill>
              </a:rPr>
              <a:t>The other doors will include schooling to teach the dragons how to do different actions such as music or drawing, NPC vendors that allow purchasing of different eggs, seeds (for plants and trees), and fruits, doctor, name changer, arena for dragon combat, and whatever comes to mind. The options are truly endless!</a:t>
            </a:r>
          </a:p>
          <a:p>
            <a:r>
              <a:rPr lang="en-US" sz="1200" dirty="0">
                <a:solidFill>
                  <a:schemeClr val="tx1">
                    <a:alpha val="80000"/>
                  </a:schemeClr>
                </a:solidFill>
              </a:rPr>
              <a:t>These dragons will also have stat values that are separated into two categories: combat and racing. The stats will be shown when the dragon is interacted with. The next slide will provide an image representing this. Now, these are the current stats that were considered for combat: health, high dodge, low dodge, punch (countered with high dodge), kick (countered with low dodge), and energy (prevents the dragon from napping during the fight). As for the racing skills: swimming, flying, running, strength, and energy.</a:t>
            </a:r>
          </a:p>
          <a:p>
            <a:r>
              <a:rPr lang="en-US" sz="1200" dirty="0">
                <a:solidFill>
                  <a:schemeClr val="tx1">
                    <a:alpha val="80000"/>
                  </a:schemeClr>
                </a:solidFill>
              </a:rPr>
              <a:t>These dragons can breed with other dragons and considering life today gender will not matter but we can still include gender. The stats will have ranks that can be displayed in someway and these affect the “level value”. Level value will be seen in the next slide. In breeding you can expect the offspring to have a little bit of every random values from the parents. These traits will not follow the rules of genetics in real life, but instead completely randomized. As an example, the swimming grade of one parent is ranked an A and the other parent a C. The offspring will compare these two and randomly choose which one to acquire.</a:t>
            </a:r>
          </a:p>
          <a:p>
            <a:r>
              <a:rPr lang="en-US" sz="1200" dirty="0">
                <a:solidFill>
                  <a:schemeClr val="tx1">
                    <a:alpha val="80000"/>
                  </a:schemeClr>
                </a:solidFill>
              </a:rPr>
              <a:t>The player can obtain fruit and other various items for the dragons that are obtained from the dragons winning races and fights. Each fruit providing a specific stat increase, but no fruit can improve the grade of the dragon. The only way to improve the grade is through luck from the market and from the original spawned eggs inside the gardens.</a:t>
            </a:r>
          </a:p>
        </p:txBody>
      </p:sp>
    </p:spTree>
    <p:extLst>
      <p:ext uri="{BB962C8B-B14F-4D97-AF65-F5344CB8AC3E}">
        <p14:creationId xmlns:p14="http://schemas.microsoft.com/office/powerpoint/2010/main" val="37033624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A339-6FF9-47F9-B533-99A9515FB1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STAT UI FOR DRAGON WORLD</a:t>
            </a:r>
          </a:p>
        </p:txBody>
      </p:sp>
      <p:pic>
        <p:nvPicPr>
          <p:cNvPr id="5" name="Content Placeholder 4" descr="Graphical user interface, text, application&#10;&#10;Description automatically generated">
            <a:extLst>
              <a:ext uri="{FF2B5EF4-FFF2-40B4-BE49-F238E27FC236}">
                <a16:creationId xmlns:a16="http://schemas.microsoft.com/office/drawing/2014/main" id="{52F2D849-69F7-40E6-8770-B6E93898E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573" y="643466"/>
            <a:ext cx="6310186" cy="5568739"/>
          </a:xfrm>
          <a:prstGeom prst="rect">
            <a:avLst/>
          </a:prstGeom>
        </p:spPr>
      </p:pic>
    </p:spTree>
    <p:extLst>
      <p:ext uri="{BB962C8B-B14F-4D97-AF65-F5344CB8AC3E}">
        <p14:creationId xmlns:p14="http://schemas.microsoft.com/office/powerpoint/2010/main" val="38883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9558408E-3B72-470B-BFC5-5D4E5DEA4E9B}"/>
              </a:ext>
            </a:extLst>
          </p:cNvPr>
          <p:cNvSpPr>
            <a:spLocks noGrp="1"/>
          </p:cNvSpPr>
          <p:nvPr>
            <p:ph type="title"/>
          </p:nvPr>
        </p:nvSpPr>
        <p:spPr>
          <a:xfrm>
            <a:off x="1268127" y="2023558"/>
            <a:ext cx="3521265" cy="2491292"/>
          </a:xfrm>
        </p:spPr>
        <p:txBody>
          <a:bodyPr anchor="t">
            <a:normAutofit/>
          </a:bodyPr>
          <a:lstStyle/>
          <a:p>
            <a:r>
              <a:rPr lang="en-US" sz="3700"/>
              <a:t>VIDEO INTRODUCTIONS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0D650F-BA7D-420D-8BEB-F8224DF2D2AA}"/>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Hunter will now show us Unity’s “First Game” video.</a:t>
            </a:r>
          </a:p>
          <a:p>
            <a:pPr fontAlgn="base"/>
            <a:r>
              <a:rPr lang="en-US" sz="2400">
                <a:solidFill>
                  <a:schemeClr val="tx1">
                    <a:alpha val="80000"/>
                  </a:schemeClr>
                </a:solidFill>
              </a:rPr>
              <a:t>Jordan will now provide an addition to that video: </a:t>
            </a:r>
            <a:r>
              <a:rPr lang="en-US" sz="2400" b="0" u="none" strike="noStrike">
                <a:solidFill>
                  <a:schemeClr val="tx1">
                    <a:alpha val="80000"/>
                  </a:schemeClr>
                </a:solidFill>
                <a:effectLst/>
                <a:latin typeface="inherit"/>
                <a:hlinkClick r:id="rId3" tooltip="https://youtu.be/MuD7eLyfPMg"/>
              </a:rPr>
              <a:t>https://youtu.be/MuD7eLyfPMg</a:t>
            </a:r>
            <a:endParaRPr lang="en-US" sz="2400" b="0">
              <a:solidFill>
                <a:schemeClr val="tx1">
                  <a:alpha val="80000"/>
                </a:schemeClr>
              </a:solidFill>
              <a:effectLst/>
              <a:latin typeface="inherit"/>
            </a:endParaRPr>
          </a:p>
          <a:p>
            <a:pPr marL="0" indent="0">
              <a:buNone/>
            </a:pPr>
            <a:endParaRPr lang="en-US" sz="2400">
              <a:solidFill>
                <a:schemeClr val="tx1">
                  <a:alpha val="80000"/>
                </a:schemeClr>
              </a:solidFill>
            </a:endParaRPr>
          </a:p>
        </p:txBody>
      </p:sp>
    </p:spTree>
    <p:extLst>
      <p:ext uri="{BB962C8B-B14F-4D97-AF65-F5344CB8AC3E}">
        <p14:creationId xmlns:p14="http://schemas.microsoft.com/office/powerpoint/2010/main" val="38912276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BE118-A4B4-43DD-ACCE-7AC5CCD9FD5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GROUP SCHEDULE</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able&#10;&#10;Description automatically generated">
            <a:extLst>
              <a:ext uri="{FF2B5EF4-FFF2-40B4-BE49-F238E27FC236}">
                <a16:creationId xmlns:a16="http://schemas.microsoft.com/office/drawing/2014/main" id="{037B109C-7FD7-47C9-8451-22A3824769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899"/>
          <a:stretch/>
        </p:blipFill>
        <p:spPr>
          <a:xfrm>
            <a:off x="976251" y="942538"/>
            <a:ext cx="7163222" cy="4808332"/>
          </a:xfrm>
          <a:prstGeom prst="rect">
            <a:avLst/>
          </a:prstGeom>
          <a:effectLst/>
        </p:spPr>
      </p:pic>
    </p:spTree>
    <p:extLst>
      <p:ext uri="{BB962C8B-B14F-4D97-AF65-F5344CB8AC3E}">
        <p14:creationId xmlns:p14="http://schemas.microsoft.com/office/powerpoint/2010/main" val="219697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96BD-2604-4FF3-82BF-FE7A8C3B772D}"/>
              </a:ext>
            </a:extLst>
          </p:cNvPr>
          <p:cNvSpPr>
            <a:spLocks noGrp="1"/>
          </p:cNvSpPr>
          <p:nvPr>
            <p:ph type="title"/>
          </p:nvPr>
        </p:nvSpPr>
        <p:spPr>
          <a:xfrm>
            <a:off x="1277291" y="958850"/>
            <a:ext cx="3932237" cy="628311"/>
          </a:xfrm>
        </p:spPr>
        <p:txBody>
          <a:bodyPr>
            <a:normAutofit/>
          </a:bodyPr>
          <a:lstStyle/>
          <a:p>
            <a:pPr algn="ctr"/>
            <a:r>
              <a:rPr lang="en-US" b="1" dirty="0"/>
              <a:t>LEARNING</a:t>
            </a:r>
          </a:p>
        </p:txBody>
      </p:sp>
      <p:pic>
        <p:nvPicPr>
          <p:cNvPr id="6" name="Content Placeholder 5" descr="Graphical user interface&#10;&#10;Description automatically generated">
            <a:extLst>
              <a:ext uri="{FF2B5EF4-FFF2-40B4-BE49-F238E27FC236}">
                <a16:creationId xmlns:a16="http://schemas.microsoft.com/office/drawing/2014/main" id="{50AB1C55-3B4D-4BAB-B718-D8B5076D6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3553" y="1267777"/>
            <a:ext cx="3932237" cy="4718684"/>
          </a:xfrm>
        </p:spPr>
      </p:pic>
      <p:graphicFrame>
        <p:nvGraphicFramePr>
          <p:cNvPr id="8" name="Text Placeholder 3">
            <a:extLst>
              <a:ext uri="{FF2B5EF4-FFF2-40B4-BE49-F238E27FC236}">
                <a16:creationId xmlns:a16="http://schemas.microsoft.com/office/drawing/2014/main" id="{B8F89E19-3B76-4954-9693-411450BAFC9C}"/>
              </a:ext>
            </a:extLst>
          </p:cNvPr>
          <p:cNvGraphicFramePr/>
          <p:nvPr/>
        </p:nvGraphicFramePr>
        <p:xfrm>
          <a:off x="1277291" y="1587161"/>
          <a:ext cx="3932237" cy="425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8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21BC47-1DAA-41BD-BE0B-A61A59370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685800"/>
            <a:ext cx="4063908"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9F30C-ED65-4F82-B215-C01CCC21D67E}"/>
              </a:ext>
            </a:extLst>
          </p:cNvPr>
          <p:cNvSpPr>
            <a:spLocks noGrp="1"/>
          </p:cNvSpPr>
          <p:nvPr>
            <p:ph type="title"/>
          </p:nvPr>
        </p:nvSpPr>
        <p:spPr>
          <a:xfrm>
            <a:off x="1256837" y="1371600"/>
            <a:ext cx="2908763" cy="4114801"/>
          </a:xfrm>
        </p:spPr>
        <p:txBody>
          <a:bodyPr>
            <a:normAutofit/>
          </a:bodyPr>
          <a:lstStyle/>
          <a:p>
            <a:pPr algn="ctr"/>
            <a:r>
              <a:rPr lang="en-US" sz="3200">
                <a:solidFill>
                  <a:schemeClr val="bg1">
                    <a:alpha val="60000"/>
                  </a:schemeClr>
                </a:solidFill>
              </a:rPr>
              <a:t>What is GitHub?</a:t>
            </a:r>
          </a:p>
        </p:txBody>
      </p:sp>
      <p:sp>
        <p:nvSpPr>
          <p:cNvPr id="3" name="Content Placeholder 2">
            <a:extLst>
              <a:ext uri="{FF2B5EF4-FFF2-40B4-BE49-F238E27FC236}">
                <a16:creationId xmlns:a16="http://schemas.microsoft.com/office/drawing/2014/main" id="{6114D403-6D03-4D79-9C6A-2DE14399919A}"/>
              </a:ext>
            </a:extLst>
          </p:cNvPr>
          <p:cNvSpPr>
            <a:spLocks noGrp="1"/>
          </p:cNvSpPr>
          <p:nvPr>
            <p:ph idx="1"/>
          </p:nvPr>
        </p:nvSpPr>
        <p:spPr>
          <a:xfrm>
            <a:off x="5503652" y="685801"/>
            <a:ext cx="5839262" cy="5486399"/>
          </a:xfrm>
        </p:spPr>
        <p:txBody>
          <a:bodyPr anchor="ctr">
            <a:normAutofit/>
          </a:bodyPr>
          <a:lstStyle/>
          <a:p>
            <a:r>
              <a:rPr lang="en-US" sz="1400">
                <a:solidFill>
                  <a:schemeClr val="bg1"/>
                </a:solidFill>
              </a:rPr>
              <a:t>GitHub is a common and very much needed way of providing version control to team projects. With this we can provide updates to our project as a team without interfering with one another’s individual tasks. How is this possible?</a:t>
            </a:r>
          </a:p>
          <a:p>
            <a:r>
              <a:rPr lang="en-US" sz="1400">
                <a:solidFill>
                  <a:schemeClr val="bg1"/>
                </a:solidFill>
              </a:rPr>
              <a:t>In GitHub there is a feature called a branch. A branch will represent your individual “station” (I made station up, yay me). I used this term because I feel that it explains it best. In our “stations” or what we should actually call branches, we will have our own individual work. This individual work should have no way of interrupting other people’s projects.</a:t>
            </a:r>
          </a:p>
          <a:p>
            <a:r>
              <a:rPr lang="en-US" sz="1400">
                <a:solidFill>
                  <a:schemeClr val="bg1"/>
                </a:solidFill>
              </a:rPr>
              <a:t>These branches should be categorized with at least three: master, feature, and a team member’s branch. In our case, we should have at least four: master, feature, Hunter’s project and Jordan’s project.</a:t>
            </a:r>
          </a:p>
          <a:p>
            <a:r>
              <a:rPr lang="en-US" sz="1400">
                <a:solidFill>
                  <a:schemeClr val="bg1"/>
                </a:solidFill>
              </a:rPr>
              <a:t>Here’s an example: Hunter is working on the player’s movement, and I am working on the map. Therefore, Hunter’s branch will be called PlayerMovement and my branch will be PlayerCollision. We both finish our projects and push them onto the feature branch only to find that we have problems because the player’s movement interferes with the world! How do we solve this issue? Hunter’s branch should be named PlayerMovement / PlayerCollision and I should have a completely unrelated project, SaveData / LoadData.</a:t>
            </a:r>
          </a:p>
          <a:p>
            <a:pPr marL="0" indent="0">
              <a:buNone/>
            </a:pPr>
            <a:endParaRPr lang="en-US" sz="1400">
              <a:solidFill>
                <a:schemeClr val="bg1"/>
              </a:solidFill>
            </a:endParaRPr>
          </a:p>
        </p:txBody>
      </p:sp>
    </p:spTree>
    <p:extLst>
      <p:ext uri="{BB962C8B-B14F-4D97-AF65-F5344CB8AC3E}">
        <p14:creationId xmlns:p14="http://schemas.microsoft.com/office/powerpoint/2010/main" val="297908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C796F-F008-4F4D-A4A1-34E56E9DDD8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VERSION CONTROL</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043FA36-DD0A-4260-BB1C-9E8C67285ED8}"/>
              </a:ext>
            </a:extLst>
          </p:cNvPr>
          <p:cNvSpPr>
            <a:spLocks noGrp="1"/>
          </p:cNvSpPr>
          <p:nvPr>
            <p:ph idx="1"/>
          </p:nvPr>
        </p:nvSpPr>
        <p:spPr>
          <a:xfrm>
            <a:off x="6234868" y="1130846"/>
            <a:ext cx="5217173" cy="4351338"/>
          </a:xfrm>
        </p:spPr>
        <p:txBody>
          <a:bodyPr>
            <a:normAutofit/>
          </a:bodyPr>
          <a:lstStyle/>
          <a:p>
            <a:r>
              <a:rPr lang="en-US">
                <a:solidFill>
                  <a:schemeClr val="bg1"/>
                </a:solidFill>
              </a:rPr>
              <a:t>Hunter will talk about how versions of our project should be laid out.</a:t>
            </a:r>
          </a:p>
          <a:p>
            <a:r>
              <a:rPr lang="en-US">
                <a:solidFill>
                  <a:schemeClr val="bg1"/>
                </a:solidFill>
              </a:rPr>
              <a:t>Jordan will now demonstrate the team’s GitHub repository: </a:t>
            </a:r>
            <a:r>
              <a:rPr lang="en-US">
                <a:solidFill>
                  <a:schemeClr val="bg1"/>
                </a:solidFill>
                <a:hlinkClick r:id="rId2"/>
              </a:rPr>
              <a:t>https://github.com/jorrtayl/Group-Project</a:t>
            </a:r>
            <a:r>
              <a:rPr lang="en-US">
                <a:solidFill>
                  <a:schemeClr val="bg1"/>
                </a:solidFill>
              </a:rPr>
              <a:t>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2357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F5E83-8EA3-468D-B883-C752658EC5A6}"/>
              </a:ext>
            </a:extLst>
          </p:cNvPr>
          <p:cNvSpPr txBox="1"/>
          <p:nvPr/>
        </p:nvSpPr>
        <p:spPr>
          <a:xfrm>
            <a:off x="558800" y="518160"/>
            <a:ext cx="11074400" cy="707886"/>
          </a:xfrm>
          <a:prstGeom prst="rect">
            <a:avLst/>
          </a:prstGeom>
          <a:noFill/>
        </p:spPr>
        <p:txBody>
          <a:bodyPr wrap="square" rtlCol="0">
            <a:spAutoFit/>
          </a:bodyPr>
          <a:lstStyle/>
          <a:p>
            <a:pPr algn="ctr"/>
            <a:r>
              <a:rPr lang="en-US" sz="4000" dirty="0"/>
              <a:t>PROJECT PLANNING</a:t>
            </a:r>
          </a:p>
        </p:txBody>
      </p:sp>
      <p:sp>
        <p:nvSpPr>
          <p:cNvPr id="9" name="TextBox 8">
            <a:extLst>
              <a:ext uri="{FF2B5EF4-FFF2-40B4-BE49-F238E27FC236}">
                <a16:creationId xmlns:a16="http://schemas.microsoft.com/office/drawing/2014/main" id="{34AC5EF8-41B9-491F-913E-E2C5DA93EAC3}"/>
              </a:ext>
            </a:extLst>
          </p:cNvPr>
          <p:cNvSpPr txBox="1"/>
          <p:nvPr/>
        </p:nvSpPr>
        <p:spPr>
          <a:xfrm>
            <a:off x="3731260" y="1452880"/>
            <a:ext cx="4729480" cy="369332"/>
          </a:xfrm>
          <a:prstGeom prst="rect">
            <a:avLst/>
          </a:prstGeom>
          <a:noFill/>
        </p:spPr>
        <p:txBody>
          <a:bodyPr wrap="square" rtlCol="0">
            <a:spAutoFit/>
          </a:bodyPr>
          <a:lstStyle/>
          <a:p>
            <a:pPr algn="ctr"/>
            <a:r>
              <a:rPr lang="en-US" dirty="0"/>
              <a:t>GAME ENGINE</a:t>
            </a:r>
          </a:p>
        </p:txBody>
      </p:sp>
      <p:sp>
        <p:nvSpPr>
          <p:cNvPr id="10" name="TextBox 9">
            <a:extLst>
              <a:ext uri="{FF2B5EF4-FFF2-40B4-BE49-F238E27FC236}">
                <a16:creationId xmlns:a16="http://schemas.microsoft.com/office/drawing/2014/main" id="{CEA83F2A-865A-4C1F-9189-CBCB0EC82D1F}"/>
              </a:ext>
            </a:extLst>
          </p:cNvPr>
          <p:cNvSpPr txBox="1"/>
          <p:nvPr/>
        </p:nvSpPr>
        <p:spPr>
          <a:xfrm>
            <a:off x="4582795" y="1452880"/>
            <a:ext cx="3026410"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B1B7C89-46E9-42A2-91F0-EDFCBE546836}"/>
              </a:ext>
            </a:extLst>
          </p:cNvPr>
          <p:cNvSpPr txBox="1"/>
          <p:nvPr/>
        </p:nvSpPr>
        <p:spPr>
          <a:xfrm>
            <a:off x="558800" y="1452880"/>
            <a:ext cx="3026410" cy="369332"/>
          </a:xfrm>
          <a:prstGeom prst="rect">
            <a:avLst/>
          </a:prstGeom>
          <a:noFill/>
        </p:spPr>
        <p:txBody>
          <a:bodyPr wrap="square" rtlCol="0">
            <a:spAutoFit/>
          </a:bodyPr>
          <a:lstStyle/>
          <a:p>
            <a:pPr algn="ctr"/>
            <a:r>
              <a:rPr lang="en-US" dirty="0"/>
              <a:t>TRELLO LAYOUT</a:t>
            </a:r>
          </a:p>
        </p:txBody>
      </p:sp>
      <p:sp>
        <p:nvSpPr>
          <p:cNvPr id="13" name="TextBox 12">
            <a:extLst>
              <a:ext uri="{FF2B5EF4-FFF2-40B4-BE49-F238E27FC236}">
                <a16:creationId xmlns:a16="http://schemas.microsoft.com/office/drawing/2014/main" id="{644DD32D-C018-4B0B-B7CF-668B7A6F31D3}"/>
              </a:ext>
            </a:extLst>
          </p:cNvPr>
          <p:cNvSpPr txBox="1"/>
          <p:nvPr/>
        </p:nvSpPr>
        <p:spPr>
          <a:xfrm>
            <a:off x="8606790" y="1452880"/>
            <a:ext cx="3026410" cy="369332"/>
          </a:xfrm>
          <a:prstGeom prst="rect">
            <a:avLst/>
          </a:prstGeom>
          <a:noFill/>
        </p:spPr>
        <p:txBody>
          <a:bodyPr wrap="square" rtlCol="0">
            <a:spAutoFit/>
          </a:bodyPr>
          <a:lstStyle/>
          <a:p>
            <a:pPr algn="ctr"/>
            <a:r>
              <a:rPr lang="en-US" dirty="0"/>
              <a:t>GAME GENRE</a:t>
            </a:r>
          </a:p>
        </p:txBody>
      </p:sp>
      <p:sp>
        <p:nvSpPr>
          <p:cNvPr id="14" name="TextBox 13">
            <a:extLst>
              <a:ext uri="{FF2B5EF4-FFF2-40B4-BE49-F238E27FC236}">
                <a16:creationId xmlns:a16="http://schemas.microsoft.com/office/drawing/2014/main" id="{CEFDA76F-58F6-435D-9D0D-FDA1B62BACEE}"/>
              </a:ext>
            </a:extLst>
          </p:cNvPr>
          <p:cNvSpPr txBox="1"/>
          <p:nvPr/>
        </p:nvSpPr>
        <p:spPr>
          <a:xfrm>
            <a:off x="558800" y="1957606"/>
            <a:ext cx="3026410" cy="4771756"/>
          </a:xfrm>
          <a:prstGeom prst="rect">
            <a:avLst/>
          </a:prstGeom>
          <a:noFill/>
        </p:spPr>
        <p:txBody>
          <a:bodyPr wrap="square" rtlCol="0">
            <a:spAutoFit/>
          </a:bodyPr>
          <a:lstStyle/>
          <a:p>
            <a:pPr algn="ctr">
              <a:lnSpc>
                <a:spcPct val="200000"/>
              </a:lnSpc>
            </a:pPr>
            <a:r>
              <a:rPr lang="en-US" sz="1400" dirty="0"/>
              <a:t>Trello is a team-building website that will help us with organizing and assigning tasks between different divisions of the group project. Before we begin finalizing our Trello, we should produce a plan of action for the layout of how things are arranged. Let’s not discuss this right now, as Hunter and I have concluded some ideas for this layout in the future slides.</a:t>
            </a:r>
          </a:p>
        </p:txBody>
      </p:sp>
      <p:sp>
        <p:nvSpPr>
          <p:cNvPr id="15" name="TextBox 14">
            <a:extLst>
              <a:ext uri="{FF2B5EF4-FFF2-40B4-BE49-F238E27FC236}">
                <a16:creationId xmlns:a16="http://schemas.microsoft.com/office/drawing/2014/main" id="{5DB5C9C3-8401-460E-AF08-5C26D98F3028}"/>
              </a:ext>
            </a:extLst>
          </p:cNvPr>
          <p:cNvSpPr txBox="1"/>
          <p:nvPr/>
        </p:nvSpPr>
        <p:spPr>
          <a:xfrm>
            <a:off x="4582795" y="1957606"/>
            <a:ext cx="3026410" cy="4472635"/>
          </a:xfrm>
          <a:prstGeom prst="rect">
            <a:avLst/>
          </a:prstGeom>
          <a:noFill/>
        </p:spPr>
        <p:txBody>
          <a:bodyPr wrap="square" rtlCol="0">
            <a:spAutoFit/>
          </a:bodyPr>
          <a:lstStyle/>
          <a:p>
            <a:pPr algn="ctr">
              <a:lnSpc>
                <a:spcPct val="200000"/>
              </a:lnSpc>
            </a:pPr>
            <a:r>
              <a:rPr lang="en-US" sz="1200" dirty="0"/>
              <a:t>We’ve agreed to use Unity for this project. Unity has a nice layout for programming, animations, addition for models, and textures. This is ideal for the programmers because both programmers, Hunter and Jordan, prefer using C# and Unity uses C#. This language is common in the real world and is faster than Unity’s competitor, Unreal Engine, because it uses C++. For the other three: animations, models, and textures, Unity provides folders that will aid in the organization between your assets. </a:t>
            </a:r>
          </a:p>
        </p:txBody>
      </p:sp>
      <p:sp>
        <p:nvSpPr>
          <p:cNvPr id="16" name="TextBox 15">
            <a:extLst>
              <a:ext uri="{FF2B5EF4-FFF2-40B4-BE49-F238E27FC236}">
                <a16:creationId xmlns:a16="http://schemas.microsoft.com/office/drawing/2014/main" id="{8F71EBA8-D1B2-441C-8B47-697C87B3C70C}"/>
              </a:ext>
            </a:extLst>
          </p:cNvPr>
          <p:cNvSpPr txBox="1"/>
          <p:nvPr/>
        </p:nvSpPr>
        <p:spPr>
          <a:xfrm>
            <a:off x="8606790" y="1957606"/>
            <a:ext cx="3026410" cy="4472635"/>
          </a:xfrm>
          <a:prstGeom prst="rect">
            <a:avLst/>
          </a:prstGeom>
          <a:noFill/>
        </p:spPr>
        <p:txBody>
          <a:bodyPr wrap="square" rtlCol="0">
            <a:spAutoFit/>
          </a:bodyPr>
          <a:lstStyle/>
          <a:p>
            <a:pPr algn="ctr">
              <a:lnSpc>
                <a:spcPct val="200000"/>
              </a:lnSpc>
            </a:pPr>
            <a:r>
              <a:rPr lang="en-US" sz="1200" dirty="0"/>
              <a:t>The game genre for this project should be consulted with the group and agreed on the behalf of all members. Similarly, with what we previous talked about with Trello, there will be slides with video game ideas. Once we have reviewed these ideas we can add or agree on what appears to be the best. If the idea we decide on deems too easy that is fine, we do not have to settle with a single video game. Once we have reviewed our options and agreed on the game idea, we can then decide what genre it falls under.</a:t>
            </a:r>
          </a:p>
        </p:txBody>
      </p:sp>
    </p:spTree>
    <p:extLst>
      <p:ext uri="{BB962C8B-B14F-4D97-AF65-F5344CB8AC3E}">
        <p14:creationId xmlns:p14="http://schemas.microsoft.com/office/powerpoint/2010/main" val="258966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4567C-E4A9-458F-9B10-D6A77FE87BB4}"/>
              </a:ext>
            </a:extLst>
          </p:cNvPr>
          <p:cNvSpPr>
            <a:spLocks noGrp="1"/>
          </p:cNvSpPr>
          <p:nvPr>
            <p:ph type="title"/>
          </p:nvPr>
        </p:nvSpPr>
        <p:spPr>
          <a:xfrm>
            <a:off x="866774" y="4605445"/>
            <a:ext cx="4978659" cy="1330772"/>
          </a:xfrm>
        </p:spPr>
        <p:txBody>
          <a:bodyPr anchor="t">
            <a:normAutofit/>
          </a:bodyPr>
          <a:lstStyle/>
          <a:p>
            <a:r>
              <a:rPr lang="en-US" sz="4300" dirty="0">
                <a:solidFill>
                  <a:schemeClr val="bg1"/>
                </a:solidFill>
              </a:rPr>
              <a:t>Trello Suggestion #1: Learning Format</a:t>
            </a:r>
          </a:p>
        </p:txBody>
      </p:sp>
      <p:pic>
        <p:nvPicPr>
          <p:cNvPr id="11" name="Content Placeholder 10" descr="A picture containing text&#10;&#10;Description automatically generated">
            <a:extLst>
              <a:ext uri="{FF2B5EF4-FFF2-40B4-BE49-F238E27FC236}">
                <a16:creationId xmlns:a16="http://schemas.microsoft.com/office/drawing/2014/main" id="{366C14C2-6E1B-41FC-BDB1-A53D30B754E5}"/>
              </a:ext>
            </a:extLst>
          </p:cNvPr>
          <p:cNvPicPr>
            <a:picLocks noChangeAspect="1"/>
          </p:cNvPicPr>
          <p:nvPr/>
        </p:nvPicPr>
        <p:blipFill rotWithShape="1">
          <a:blip r:embed="rId2">
            <a:extLst>
              <a:ext uri="{28A0092B-C50C-407E-A947-70E740481C1C}">
                <a14:useLocalDpi xmlns:a14="http://schemas.microsoft.com/office/drawing/2010/main" val="0"/>
              </a:ext>
            </a:extLst>
          </a:blip>
          <a:srcRect t="15338" b="1474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0" name="Group 19">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1" name="Freeform: Shape 20">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207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C68B6-6400-48B2-A835-172C9024B2FD}"/>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4300" dirty="0">
                <a:solidFill>
                  <a:schemeClr val="bg1"/>
                </a:solidFill>
              </a:rPr>
              <a:t>Trello Suggestion #2: Team Collaborative</a:t>
            </a:r>
          </a:p>
        </p:txBody>
      </p:sp>
      <p:pic>
        <p:nvPicPr>
          <p:cNvPr id="5" name="Content Placeholder 4">
            <a:extLst>
              <a:ext uri="{FF2B5EF4-FFF2-40B4-BE49-F238E27FC236}">
                <a16:creationId xmlns:a16="http://schemas.microsoft.com/office/drawing/2014/main" id="{DE0B6A43-154A-4E01-AE2B-5BCE6BD3BC72}"/>
              </a:ext>
            </a:extLst>
          </p:cNvPr>
          <p:cNvPicPr>
            <a:picLocks noGrp="1" noChangeAspect="1"/>
          </p:cNvPicPr>
          <p:nvPr>
            <p:ph idx="1"/>
          </p:nvPr>
        </p:nvPicPr>
        <p:blipFill rotWithShape="1">
          <a:blip r:embed="rId2"/>
          <a:srcRect b="30826"/>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4645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1208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inherit</vt:lpstr>
      <vt:lpstr>Office Theme</vt:lpstr>
      <vt:lpstr>Our Project</vt:lpstr>
      <vt:lpstr>VIDEO INTRODUCTIONS</vt:lpstr>
      <vt:lpstr>GROUP SCHEDULE</vt:lpstr>
      <vt:lpstr>LEARNING</vt:lpstr>
      <vt:lpstr>What is GitHub?</vt:lpstr>
      <vt:lpstr>VERSION CONTROL</vt:lpstr>
      <vt:lpstr>PowerPoint Presentation</vt:lpstr>
      <vt:lpstr>Trello Suggestion #1: Learning Format</vt:lpstr>
      <vt:lpstr>Trello Suggestion #2: Team Collaborative</vt:lpstr>
      <vt:lpstr>Game Idea: Dragon World (Medium Scale)</vt:lpstr>
      <vt:lpstr>STAT UI FOR DRAGON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Project</dc:title>
  <dc:creator>Taylor, Jordan Ray</dc:creator>
  <cp:lastModifiedBy>Taylor, Jordan Ray</cp:lastModifiedBy>
  <cp:revision>36</cp:revision>
  <dcterms:created xsi:type="dcterms:W3CDTF">2021-05-06T05:25:57Z</dcterms:created>
  <dcterms:modified xsi:type="dcterms:W3CDTF">2021-05-07T07:32:57Z</dcterms:modified>
</cp:coreProperties>
</file>