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9"/>
  </p:notesMasterIdLst>
  <p:sldIdLst>
    <p:sldId id="281" r:id="rId5"/>
    <p:sldId id="325" r:id="rId6"/>
    <p:sldId id="282" r:id="rId7"/>
    <p:sldId id="295" r:id="rId8"/>
    <p:sldId id="283" r:id="rId9"/>
    <p:sldId id="303" r:id="rId10"/>
    <p:sldId id="311" r:id="rId11"/>
    <p:sldId id="285" r:id="rId12"/>
    <p:sldId id="312" r:id="rId13"/>
    <p:sldId id="315" r:id="rId14"/>
    <p:sldId id="321" r:id="rId15"/>
    <p:sldId id="305" r:id="rId16"/>
    <p:sldId id="307" r:id="rId17"/>
    <p:sldId id="320" r:id="rId18"/>
    <p:sldId id="314" r:id="rId19"/>
    <p:sldId id="302" r:id="rId20"/>
    <p:sldId id="289" r:id="rId21"/>
    <p:sldId id="291" r:id="rId22"/>
    <p:sldId id="319" r:id="rId23"/>
    <p:sldId id="317" r:id="rId24"/>
    <p:sldId id="316" r:id="rId25"/>
    <p:sldId id="318" r:id="rId26"/>
    <p:sldId id="309" r:id="rId27"/>
    <p:sldId id="324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abian" id="{0CD2E699-E286-49BE-92AB-50979643BBB5}">
          <p14:sldIdLst>
            <p14:sldId id="281"/>
            <p14:sldId id="325"/>
            <p14:sldId id="282"/>
            <p14:sldId id="295"/>
            <p14:sldId id="283"/>
            <p14:sldId id="303"/>
          </p14:sldIdLst>
        </p14:section>
        <p14:section name="Jorge" id="{531F8166-BF4D-45E3-8FF6-A038C249AC55}">
          <p14:sldIdLst>
            <p14:sldId id="311"/>
            <p14:sldId id="285"/>
            <p14:sldId id="312"/>
          </p14:sldIdLst>
        </p14:section>
        <p14:section name="Vicente" id="{B57413F8-3A2A-4B24-B9FB-25CF884E00EF}">
          <p14:sldIdLst>
            <p14:sldId id="315"/>
            <p14:sldId id="321"/>
            <p14:sldId id="305"/>
            <p14:sldId id="307"/>
            <p14:sldId id="320"/>
            <p14:sldId id="314"/>
            <p14:sldId id="302"/>
            <p14:sldId id="289"/>
            <p14:sldId id="291"/>
            <p14:sldId id="319"/>
            <p14:sldId id="317"/>
            <p14:sldId id="316"/>
            <p14:sldId id="318"/>
            <p14:sldId id="309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2" roundtripDataSignature="AMtx7mgkW/5GBkxGRIcYgWuVkFpZKtI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346"/>
    <a:srgbClr val="2740CC"/>
    <a:srgbClr val="3E60C3"/>
    <a:srgbClr val="D0DEEF"/>
    <a:srgbClr val="FFFFFF"/>
    <a:srgbClr val="272490"/>
    <a:srgbClr val="BFBFBF"/>
    <a:srgbClr val="7B8591"/>
    <a:srgbClr val="D9D9D9"/>
    <a:srgbClr val="05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C421F1-4B15-4F91-AF06-09D31E34FDF9}">
  <a:tblStyle styleId="{2CC421F1-4B15-4F91-AF06-09D31E34FD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1" autoAdjust="0"/>
    <p:restoredTop sz="93969" autoAdjust="0"/>
  </p:normalViewPr>
  <p:slideViewPr>
    <p:cSldViewPr snapToGrid="0">
      <p:cViewPr varScale="1">
        <p:scale>
          <a:sx n="82" d="100"/>
          <a:sy n="82" d="100"/>
        </p:scale>
        <p:origin x="754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11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438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6C8D-EE2B-D66D-37C6-1306D88E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8066FE-42B6-347E-6426-828B7D7E3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CBD5AC-352E-3EDC-90C3-C31AC5E79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SaaS de gestión administrativa y finanzas.</a:t>
            </a:r>
            <a:b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Disminuye tiempos de gestión automatizando el cálculo de GGCC.</a:t>
            </a:r>
            <a:b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Brinda transparencia financiera para residentes. </a:t>
            </a:r>
            <a:b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Cumplimiento de Ley 21.442.</a:t>
            </a:r>
            <a:b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</a:br>
            <a:r>
              <a:rPr lang="es-E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  <a:sym typeface="Calibri"/>
              </a:rPr>
              <a:t>- Propuesta de valor: eficiencia &gt; satisfacción de residentes.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b="0" i="0" dirty="0">
                <a:solidFill>
                  <a:srgbClr val="000000"/>
                </a:solidFill>
                <a:effectLst/>
                <a:latin typeface="Arial Unicode MS"/>
              </a:rPr>
              <a:t>- Eficiencia: Capacidad de lograr los resultados deseados con el mínimo posible de recursos. (RAE)</a:t>
            </a:r>
            <a:endParaRPr lang="es-E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Calibri"/>
              <a:cs typeface="Calibri"/>
              <a:sym typeface="Calibri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697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 sistema web para administración de comunidades de edificios que permita la gestión de operacional, de finanzas y personal de manera eficiente.</a:t>
            </a:r>
          </a:p>
          <a:p>
            <a:pPr marL="15875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916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6C8D-EE2B-D66D-37C6-1306D88E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8066FE-42B6-347E-6426-828B7D7E3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CBD5AC-352E-3EDC-90C3-C31AC5E79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 Gestionar unidades, residentes e ingresos mediante la implementación de un </a:t>
            </a:r>
            <a:r>
              <a:rPr lang="es-ES" dirty="0" err="1"/>
              <a:t>backend</a:t>
            </a:r>
            <a:r>
              <a:rPr lang="es-ES" dirty="0"/>
              <a:t> robusto desarrollado en .NET y MySQL.</a:t>
            </a:r>
          </a:p>
          <a:p>
            <a:endParaRPr lang="es-ES" dirty="0"/>
          </a:p>
          <a:p>
            <a:r>
              <a:rPr lang="es-ES" dirty="0"/>
              <a:t>2. Diseñar una interfaz web intuitiva y responsiva utilizando Angular para facilitar el acceso y la experiencia del usuario.</a:t>
            </a:r>
          </a:p>
          <a:p>
            <a:endParaRPr lang="es-ES" dirty="0"/>
          </a:p>
          <a:p>
            <a:r>
              <a:rPr lang="es-ES" dirty="0"/>
              <a:t>5. Utilizar GitHub para la gestión del código fuente, facilitando la colaboración entre desarrolladores y el control de versiones.</a:t>
            </a:r>
          </a:p>
          <a:p>
            <a:endParaRPr lang="es-ES" dirty="0"/>
          </a:p>
          <a:p>
            <a:r>
              <a:rPr lang="es-ES" dirty="0"/>
              <a:t>6. Automatizar la generación de reportes financieros y operativos para apoyar la toma de decisiones administrativas.</a:t>
            </a:r>
          </a:p>
          <a:p>
            <a:endParaRPr lang="es-ES" dirty="0"/>
          </a:p>
          <a:p>
            <a:r>
              <a:rPr lang="es-ES" dirty="0"/>
              <a:t>10. Desarrollar funcionalidades para gestionar el mantenimiento de instalaciones y controlar los gastos comunes.</a:t>
            </a:r>
          </a:p>
          <a:p>
            <a:endParaRPr lang="es-ES" dirty="0"/>
          </a:p>
          <a:p>
            <a:r>
              <a:rPr lang="es-ES" dirty="0"/>
              <a:t>15. Asegurar el cumplimiento de normativas locales relacionadas con la gestión de comunidades de edificios.</a:t>
            </a:r>
            <a:endParaRPr lang="es-CL" dirty="0"/>
          </a:p>
          <a:p>
            <a:endParaRPr lang="es-CL" dirty="0"/>
          </a:p>
          <a:p>
            <a:r>
              <a:rPr lang="es-ES" dirty="0"/>
              <a:t>3. Asegurar la escalabilidad, disponibilidad y seguridad del sistema mediante la integración de servicios en la nube con Azure.</a:t>
            </a:r>
          </a:p>
          <a:p>
            <a:r>
              <a:rPr lang="es-ES" dirty="0"/>
              <a:t>4. Implementar MongoDB para almacenar y gestionar datos no estructurados de forma eficiente. </a:t>
            </a:r>
          </a:p>
          <a:p>
            <a:r>
              <a:rPr lang="es-ES" dirty="0"/>
              <a:t>7. Facilitar la comunicación con los residentes mediante el envío de notificaciones automáticas en tiempo real.</a:t>
            </a:r>
          </a:p>
          <a:p>
            <a:r>
              <a:rPr lang="es-ES" dirty="0"/>
              <a:t>8. Incorporar autenticación y autorización seguras para proteger el acceso al sistema.</a:t>
            </a:r>
          </a:p>
          <a:p>
            <a:r>
              <a:rPr lang="es-ES" dirty="0"/>
              <a:t>9. Integrar sistemas de pago en línea para realizar cobros de manera ágil y segura.</a:t>
            </a:r>
          </a:p>
          <a:p>
            <a:r>
              <a:rPr lang="es-ES" dirty="0"/>
              <a:t>11. Optimizar el rendimiento del sistema mediante consultas rápidas y una carga eficiente de datos.</a:t>
            </a:r>
          </a:p>
          <a:p>
            <a:r>
              <a:rPr lang="es-ES" dirty="0"/>
              <a:t>12. Configurar acceso multiusuario con roles y permisos específicos según las necesidades de cada tipo de usuario.</a:t>
            </a:r>
          </a:p>
          <a:p>
            <a:r>
              <a:rPr lang="es-ES" dirty="0"/>
              <a:t>13. Establecer mecanismos de respaldo periódico y recuperación de datos para garantizar la continuidad del servicio.</a:t>
            </a:r>
          </a:p>
          <a:p>
            <a:r>
              <a:rPr lang="es-ES" dirty="0"/>
              <a:t>14. Mejorar la visibilidad y control de procesos operativos y financieros mediante </a:t>
            </a:r>
            <a:r>
              <a:rPr lang="es-ES" dirty="0" err="1"/>
              <a:t>dashboards</a:t>
            </a:r>
            <a:r>
              <a:rPr lang="es-ES" dirty="0"/>
              <a:t> interactivos.</a:t>
            </a:r>
          </a:p>
        </p:txBody>
      </p:sp>
    </p:spTree>
    <p:extLst>
      <p:ext uri="{BB962C8B-B14F-4D97-AF65-F5344CB8AC3E}">
        <p14:creationId xmlns:p14="http://schemas.microsoft.com/office/powerpoint/2010/main" val="129074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6C8D-EE2B-D66D-37C6-1306D88E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8066FE-42B6-347E-6426-828B7D7E3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CBD5AC-352E-3EDC-90C3-C31AC5E79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r>
              <a:rPr lang="es-MX" sz="2800"/>
              <a:t>Los alcances del proyecto se componen de:</a:t>
            </a:r>
          </a:p>
          <a:p>
            <a:pPr marL="158750" indent="0" algn="l">
              <a:buNone/>
            </a:pPr>
            <a:endParaRPr lang="es-MX" sz="3200"/>
          </a:p>
          <a:p>
            <a:pPr>
              <a:buFont typeface="+mj-lt"/>
              <a:buAutoNum type="arabicPeriod"/>
            </a:pPr>
            <a:r>
              <a:rPr lang="es-MX" sz="3200" b="1"/>
              <a:t>Gestión Operacional:</a:t>
            </a:r>
            <a:br>
              <a:rPr lang="es-MX" sz="3200"/>
            </a:br>
            <a:r>
              <a:rPr lang="es-MX" sz="3200"/>
              <a:t>Incluye la configuración de la comunidad en el sistema, abarcando la administración de edificios, unidades que pueden ser estacionamientos, bodegas o </a:t>
            </a:r>
            <a:r>
              <a:rPr lang="es-MX" sz="3200" err="1"/>
              <a:t>Depertamentos</a:t>
            </a:r>
            <a:r>
              <a:rPr lang="es-MX" sz="3200"/>
              <a:t>, Creación y reserva de espacios comunes, registro de visitas, alta y gestión de usuarios junto a sus mascotas.</a:t>
            </a:r>
          </a:p>
          <a:p>
            <a:pPr>
              <a:buFont typeface="+mj-lt"/>
              <a:buAutoNum type="arabicPeriod"/>
            </a:pPr>
            <a:r>
              <a:rPr lang="es-MX" sz="3200" b="1"/>
              <a:t>Gestión Financiera:</a:t>
            </a:r>
            <a:br>
              <a:rPr lang="es-MX" sz="3200"/>
            </a:br>
            <a:r>
              <a:rPr lang="es-MX" sz="3200"/>
              <a:t>Contempla el registro de ingresos y egresos de la comunidad, el cálculo automático, gestión, notificación y pago de los gastos comunes, además de la asignación y pago de multas.</a:t>
            </a:r>
          </a:p>
          <a:p>
            <a:pPr>
              <a:buFont typeface="+mj-lt"/>
              <a:buAutoNum type="arabicPeriod"/>
            </a:pPr>
            <a:r>
              <a:rPr lang="es-MX" sz="3200" b="1"/>
              <a:t>Reportería:</a:t>
            </a:r>
            <a:br>
              <a:rPr lang="es-MX" sz="3200"/>
            </a:br>
            <a:r>
              <a:rPr lang="es-MX" sz="3200"/>
              <a:t>Incluye un </a:t>
            </a:r>
            <a:r>
              <a:rPr lang="es-MX" sz="3200" err="1"/>
              <a:t>dashboard</a:t>
            </a:r>
            <a:r>
              <a:rPr lang="es-MX" sz="3200"/>
              <a:t> con indicadores y datos clave para el administrador y la comunidad.</a:t>
            </a:r>
          </a:p>
          <a:p>
            <a:pPr marL="158750" indent="0">
              <a:buFont typeface="+mj-lt"/>
              <a:buNone/>
            </a:pPr>
            <a:endParaRPr lang="es-MX" sz="3200"/>
          </a:p>
          <a:p>
            <a:endParaRPr lang="es-MX" sz="3200"/>
          </a:p>
          <a:p>
            <a:pPr marL="158750" indent="0">
              <a:buNone/>
            </a:pPr>
            <a:br>
              <a:rPr lang="es-MX" sz="3200"/>
            </a:br>
            <a:r>
              <a:rPr lang="es-MX" sz="3200"/>
              <a:t>Intelificio </a:t>
            </a:r>
            <a:r>
              <a:rPr lang="es-MX" sz="3200" b="1"/>
              <a:t>no</a:t>
            </a:r>
            <a:r>
              <a:rPr lang="es-MX" sz="3200"/>
              <a:t> considera la gestión de cámaras de seguridad, inventario de insumos o un chat entre usuarios.</a:t>
            </a:r>
          </a:p>
          <a:p>
            <a:pPr marL="158750" indent="0">
              <a:buNone/>
            </a:pPr>
            <a:r>
              <a:rPr lang="es-MX" sz="3200"/>
              <a:t>Está diseñado exclusivamente para comunidades residenciales y no se integra con </a:t>
            </a:r>
            <a:r>
              <a:rPr lang="es-MX" sz="3200" err="1"/>
              <a:t>Previred</a:t>
            </a:r>
            <a:endParaRPr lang="es-MX" sz="3200"/>
          </a:p>
          <a:p>
            <a:pPr marL="158750" indent="0">
              <a:buNone/>
            </a:pPr>
            <a:endParaRPr lang="es-MX" sz="3200"/>
          </a:p>
        </p:txBody>
      </p:sp>
    </p:spTree>
    <p:extLst>
      <p:ext uri="{BB962C8B-B14F-4D97-AF65-F5344CB8AC3E}">
        <p14:creationId xmlns:p14="http://schemas.microsoft.com/office/powerpoint/2010/main" val="322737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s-MX" b="1"/>
              <a:t>Intelificio se desarrolló bajo la metodología ágil Scrum, organizando el trabajo en 5 </a:t>
            </a:r>
            <a:r>
              <a:rPr lang="es-MX" b="1" err="1"/>
              <a:t>sprints</a:t>
            </a:r>
            <a:r>
              <a:rPr lang="es-MX" b="1"/>
              <a:t> de 3 semanas cada uno. Comenzamos con un Sprint 0, enfocado en el diseño del sistema y la configuración de los escenarios de desarrollo.</a:t>
            </a:r>
          </a:p>
          <a:p>
            <a:pPr marL="158750" indent="0">
              <a:buNone/>
            </a:pPr>
            <a:endParaRPr lang="es-MX"/>
          </a:p>
          <a:p>
            <a:pPr marL="158750" indent="0">
              <a:buNone/>
            </a:pPr>
            <a:r>
              <a:rPr lang="es-MX" b="1"/>
              <a:t>Los </a:t>
            </a:r>
            <a:r>
              <a:rPr lang="es-MX" b="1" err="1"/>
              <a:t>sprints</a:t>
            </a:r>
            <a:r>
              <a:rPr lang="es-MX" b="1"/>
              <a:t> 1 y 2</a:t>
            </a:r>
            <a:r>
              <a:rPr lang="es-MX"/>
              <a:t> abarcaron el alcance relacionado con la gestión operacional, mientras que </a:t>
            </a:r>
            <a:r>
              <a:rPr lang="es-MX" b="1"/>
              <a:t>los </a:t>
            </a:r>
            <a:r>
              <a:rPr lang="es-MX" b="1" err="1"/>
              <a:t>sprints</a:t>
            </a:r>
            <a:r>
              <a:rPr lang="es-MX" b="1"/>
              <a:t> 3 y 4</a:t>
            </a:r>
            <a:r>
              <a:rPr lang="es-MX"/>
              <a:t> se centraron en la gestión financiera y la reportería.</a:t>
            </a:r>
          </a:p>
        </p:txBody>
      </p:sp>
    </p:spTree>
    <p:extLst>
      <p:ext uri="{BB962C8B-B14F-4D97-AF65-F5344CB8AC3E}">
        <p14:creationId xmlns:p14="http://schemas.microsoft.com/office/powerpoint/2010/main" val="63625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s-MX" b="1"/>
              <a:t>El cronograma del proyecto se presenta de la siguiente manera, destacando dos eventos importantes ocurridos durante los </a:t>
            </a:r>
            <a:r>
              <a:rPr lang="es-MX" b="1" err="1"/>
              <a:t>sprints</a:t>
            </a:r>
            <a:r>
              <a:rPr lang="es-MX" b="1"/>
              <a:t> 2 y 3.</a:t>
            </a:r>
            <a:endParaRPr lang="es-MX"/>
          </a:p>
          <a:p>
            <a:pPr marL="158750" indent="0">
              <a:buNone/>
            </a:pPr>
            <a:r>
              <a:rPr lang="es-MX" b="1"/>
              <a:t>En ambos casos, algunos entregables de las épicas no pudieron completarse dentro del sprint asignado, por lo que fueron priorizados y trasladados al siguiente sprint.</a:t>
            </a:r>
            <a:br>
              <a:rPr lang="es-MX"/>
            </a:br>
            <a:r>
              <a:rPr lang="es-MX"/>
              <a:t>Esto nos permitió ajustar los tiempos de programación de manera estratégica para garantizar el cumplimiento de los objetivos finales del proyecto</a:t>
            </a:r>
          </a:p>
        </p:txBody>
      </p:sp>
    </p:spTree>
    <p:extLst>
      <p:ext uri="{BB962C8B-B14F-4D97-AF65-F5344CB8AC3E}">
        <p14:creationId xmlns:p14="http://schemas.microsoft.com/office/powerpoint/2010/main" val="386393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22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317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377" lvl="1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566" lvl="2" indent="-3809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754" lvl="3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5943" lvl="4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131" lvl="5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320" lvl="6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509" lvl="7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697" lvl="8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2.png"/><Relationship Id="rId10" Type="http://schemas.openxmlformats.org/officeDocument/2006/relationships/image" Target="../media/image32.sv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duoccl0-my.sharepoint.com/personal/jor_sandoval_duocuc_cl/Documents/8%C2%B0%20Semestre%20-%20CAPSTONE/Capstone/Modelo%20de%20base%20de%20datos.jpg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&#10;&#10;Descripción generada automáticamente">
            <a:extLst>
              <a:ext uri="{FF2B5EF4-FFF2-40B4-BE49-F238E27FC236}">
                <a16:creationId xmlns:a16="http://schemas.microsoft.com/office/drawing/2014/main" id="{3E3341AC-CBFB-5E1F-F515-C6A07A93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00164" cy="6858000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40319069-4BE3-BAEB-33FA-20E466510166}"/>
              </a:ext>
            </a:extLst>
          </p:cNvPr>
          <p:cNvSpPr txBox="1"/>
          <p:nvPr/>
        </p:nvSpPr>
        <p:spPr>
          <a:xfrm>
            <a:off x="3628225" y="5760001"/>
            <a:ext cx="4935543" cy="5504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Presentación final </a:t>
            </a:r>
            <a:r>
              <a:rPr lang="es-CL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Capstone</a:t>
            </a:r>
            <a:endParaRPr lang="es-CL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F99D70D-D4F2-DC79-8FCE-38C00E44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24" y="720000"/>
            <a:ext cx="5946945" cy="33451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981901F-B97C-FBC7-4C8C-450CF9F9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7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637F8-E6FB-415A-6748-D25D54E99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&#10;&#10;Descripción generada automáticamente">
            <a:extLst>
              <a:ext uri="{FF2B5EF4-FFF2-40B4-BE49-F238E27FC236}">
                <a16:creationId xmlns:a16="http://schemas.microsoft.com/office/drawing/2014/main" id="{F289F263-840F-8AE8-5509-3B175732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68401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EC098E3D-C406-5F26-1101-B33448FA12B5}"/>
              </a:ext>
            </a:extLst>
          </p:cNvPr>
          <p:cNvSpPr txBox="1"/>
          <p:nvPr/>
        </p:nvSpPr>
        <p:spPr>
          <a:xfrm>
            <a:off x="3169383" y="5749590"/>
            <a:ext cx="5853225" cy="5504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ARQUITECTURA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2BC7122-6E42-588E-597D-0CD2661C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24" y="720000"/>
            <a:ext cx="5946945" cy="33451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9AE98CF-11A7-A0AA-D460-7E3A96BA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3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4BD5B254-64D8-CD83-01C2-C9038ADE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28" y="0"/>
            <a:ext cx="921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0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054E3-26E4-A3EF-A905-9EDED70B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88C0F8-3E14-432D-B32E-9CC3294E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2" y="2503301"/>
            <a:ext cx="1592795" cy="10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67DF71B-C963-5DA7-850C-D897D87B1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51" y="2266121"/>
            <a:ext cx="1592796" cy="177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5A3A5A5-9E2F-DB97-A1D8-067F8B07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28" y="2376419"/>
            <a:ext cx="1592795" cy="16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BF58484-6963-A165-1F5B-2A15078D2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20" y="2287961"/>
            <a:ext cx="1592794" cy="198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D749FF3D-654B-24A0-BB7D-19133138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2" y="4057113"/>
            <a:ext cx="1592796" cy="18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E52BB82-F3C7-2245-CEFC-B1D1A45CEDBC}"/>
              </a:ext>
            </a:extLst>
          </p:cNvPr>
          <p:cNvCxnSpPr>
            <a:stCxn id="1026" idx="2"/>
            <a:endCxn id="1052" idx="0"/>
          </p:cNvCxnSpPr>
          <p:nvPr/>
        </p:nvCxnSpPr>
        <p:spPr>
          <a:xfrm>
            <a:off x="1356140" y="3565165"/>
            <a:ext cx="6830" cy="491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644692F-6BAE-FF01-3BF0-7B95EA2FB661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152537" y="3034233"/>
            <a:ext cx="1971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8347B70-4A0A-A250-42FD-28F2296CDE36}"/>
              </a:ext>
            </a:extLst>
          </p:cNvPr>
          <p:cNvCxnSpPr/>
          <p:nvPr/>
        </p:nvCxnSpPr>
        <p:spPr>
          <a:xfrm>
            <a:off x="5902514" y="3034233"/>
            <a:ext cx="85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2C1776C-E5F8-D957-8089-9960667ADD4C}"/>
              </a:ext>
            </a:extLst>
          </p:cNvPr>
          <p:cNvCxnSpPr/>
          <p:nvPr/>
        </p:nvCxnSpPr>
        <p:spPr>
          <a:xfrm>
            <a:off x="8414573" y="3034233"/>
            <a:ext cx="85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7B74E92-3949-451A-8368-6449C006F944}"/>
              </a:ext>
            </a:extLst>
          </p:cNvPr>
          <p:cNvSpPr/>
          <p:nvPr/>
        </p:nvSpPr>
        <p:spPr>
          <a:xfrm>
            <a:off x="3460711" y="882141"/>
            <a:ext cx="7789179" cy="52278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178A71A-0587-268E-9AE5-57534DA900E0}"/>
              </a:ext>
            </a:extLst>
          </p:cNvPr>
          <p:cNvSpPr/>
          <p:nvPr/>
        </p:nvSpPr>
        <p:spPr>
          <a:xfrm>
            <a:off x="2864993" y="185801"/>
            <a:ext cx="8932251" cy="65297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7256E7E-4254-84D0-9A77-3682AE5AA9C1}"/>
              </a:ext>
            </a:extLst>
          </p:cNvPr>
          <p:cNvSpPr/>
          <p:nvPr/>
        </p:nvSpPr>
        <p:spPr>
          <a:xfrm>
            <a:off x="3200400" y="509442"/>
            <a:ext cx="8311320" cy="58868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DCD1BF-615E-5172-63CD-1A21293EF1AB}"/>
              </a:ext>
            </a:extLst>
          </p:cNvPr>
          <p:cNvSpPr txBox="1"/>
          <p:nvPr/>
        </p:nvSpPr>
        <p:spPr>
          <a:xfrm>
            <a:off x="3200400" y="189360"/>
            <a:ext cx="252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suscription</a:t>
            </a:r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A1961A-B598-94CC-66ED-E2D52900C1AB}"/>
              </a:ext>
            </a:extLst>
          </p:cNvPr>
          <p:cNvSpPr txBox="1"/>
          <p:nvPr/>
        </p:nvSpPr>
        <p:spPr>
          <a:xfrm>
            <a:off x="3642037" y="570954"/>
            <a:ext cx="146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rgp</a:t>
            </a:r>
            <a:endParaRPr lang="es-CL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A3C3263-7F2A-1F79-14B0-4A2ED4E5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93" y="132197"/>
            <a:ext cx="355451" cy="4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B718A7-1D72-BA91-28E6-E0EB846AA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73" y="502622"/>
            <a:ext cx="430851" cy="43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DB2A524-F5F9-D95F-4D91-98B90C1BAB63}"/>
              </a:ext>
            </a:extLst>
          </p:cNvPr>
          <p:cNvSpPr txBox="1"/>
          <p:nvPr/>
        </p:nvSpPr>
        <p:spPr>
          <a:xfrm>
            <a:off x="3891562" y="1001581"/>
            <a:ext cx="146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vnet</a:t>
            </a:r>
            <a:endParaRPr lang="es-CL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2D02F2-6A01-64B2-8973-3B28015D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33" y="990612"/>
            <a:ext cx="430851" cy="31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D2D3980-035C-5208-6F4B-49FDD1E2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447" y="6389914"/>
            <a:ext cx="8763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3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4C666-F3C5-170E-27CB-67FC0704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D173BA94-88C5-0611-6BE7-149B441E4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71" y="2814867"/>
            <a:ext cx="2242664" cy="30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6F1972-DE8C-D38C-7265-EAC5A402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70" y="1078051"/>
            <a:ext cx="2242664" cy="18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3AE08D-1D8B-DAE7-E959-AC908A031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87" y="1455095"/>
            <a:ext cx="1077242" cy="103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AD3BF4-0903-2621-32C6-E39C5F7A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03" y="3011506"/>
            <a:ext cx="1298797" cy="136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08176FE-E572-2588-2997-8C62613A3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43" y="4359974"/>
            <a:ext cx="1602315" cy="1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968EE61-4DE9-875E-9EAA-34D367463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39" y="2796373"/>
            <a:ext cx="1607257" cy="179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BD9CCF85-9307-15EE-3051-B25D0DAC5438}"/>
              </a:ext>
            </a:extLst>
          </p:cNvPr>
          <p:cNvCxnSpPr>
            <a:stCxn id="1042" idx="3"/>
          </p:cNvCxnSpPr>
          <p:nvPr/>
        </p:nvCxnSpPr>
        <p:spPr>
          <a:xfrm flipV="1">
            <a:off x="4796596" y="1980553"/>
            <a:ext cx="2063974" cy="17125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AC0C3DDC-09B9-48A6-0817-C5A701E07F74}"/>
              </a:ext>
            </a:extLst>
          </p:cNvPr>
          <p:cNvCxnSpPr>
            <a:cxnSpLocks/>
            <a:endCxn id="1038" idx="1"/>
          </p:cNvCxnSpPr>
          <p:nvPr/>
        </p:nvCxnSpPr>
        <p:spPr>
          <a:xfrm>
            <a:off x="4796596" y="3693053"/>
            <a:ext cx="2063975" cy="6669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6E967A5E-D3AC-3A57-6A5A-07BF2F05F38F}"/>
              </a:ext>
            </a:extLst>
          </p:cNvPr>
          <p:cNvSpPr/>
          <p:nvPr/>
        </p:nvSpPr>
        <p:spPr>
          <a:xfrm>
            <a:off x="269954" y="194872"/>
            <a:ext cx="11647226" cy="652072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8D0EE4-AEEB-6792-16F0-5FB684F65495}"/>
              </a:ext>
            </a:extLst>
          </p:cNvPr>
          <p:cNvSpPr/>
          <p:nvPr/>
        </p:nvSpPr>
        <p:spPr>
          <a:xfrm>
            <a:off x="639497" y="509442"/>
            <a:ext cx="10857958" cy="58913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BC0859-7F51-0D1E-8BF6-E80CCAA7374B}"/>
              </a:ext>
            </a:extLst>
          </p:cNvPr>
          <p:cNvSpPr txBox="1"/>
          <p:nvPr/>
        </p:nvSpPr>
        <p:spPr>
          <a:xfrm>
            <a:off x="632451" y="205723"/>
            <a:ext cx="252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suscription</a:t>
            </a:r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55D194-53F6-7D4E-54F9-57F7DA03ACAD}"/>
              </a:ext>
            </a:extLst>
          </p:cNvPr>
          <p:cNvSpPr txBox="1"/>
          <p:nvPr/>
        </p:nvSpPr>
        <p:spPr>
          <a:xfrm>
            <a:off x="998067" y="556687"/>
            <a:ext cx="146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rgp</a:t>
            </a:r>
            <a:endParaRPr lang="es-CL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F52C4E-DEB6-C6DD-2D46-ADAC0C00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0" y="182899"/>
            <a:ext cx="355451" cy="4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6BD9CF2-324F-93B0-532E-5BC90198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7" y="520516"/>
            <a:ext cx="430851" cy="43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805755-8A12-91BF-6142-2F31FAB29942}"/>
              </a:ext>
            </a:extLst>
          </p:cNvPr>
          <p:cNvSpPr txBox="1"/>
          <p:nvPr/>
        </p:nvSpPr>
        <p:spPr>
          <a:xfrm>
            <a:off x="1377198" y="1042900"/>
            <a:ext cx="146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vnet</a:t>
            </a:r>
            <a:endParaRPr lang="es-CL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ADAE9A76-339B-6A5F-83BB-05FC5C05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2" y="1055439"/>
            <a:ext cx="430851" cy="31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18E8A4A-CEB0-FCC7-F97F-B5EA08FC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447" y="6389914"/>
            <a:ext cx="8763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8ED608F8-E34D-9CB6-9955-418D47E9DA66}"/>
              </a:ext>
            </a:extLst>
          </p:cNvPr>
          <p:cNvSpPr/>
          <p:nvPr/>
        </p:nvSpPr>
        <p:spPr>
          <a:xfrm>
            <a:off x="949335" y="900283"/>
            <a:ext cx="10263308" cy="520967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60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31419-0B84-FFCC-B8E7-EFDA91FD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F1DD707A-B334-024A-C764-F2D6112D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98" y="2495176"/>
            <a:ext cx="1886203" cy="210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2">
            <a:extLst>
              <a:ext uri="{FF2B5EF4-FFF2-40B4-BE49-F238E27FC236}">
                <a16:creationId xmlns:a16="http://schemas.microsoft.com/office/drawing/2014/main" id="{9D5EAB1A-4C15-0CC9-232B-124914407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26" y="1966307"/>
            <a:ext cx="6163967" cy="323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F000D94-E1E8-AB8C-1A8D-B3E4C7E3BCFE}"/>
              </a:ext>
            </a:extLst>
          </p:cNvPr>
          <p:cNvCxnSpPr>
            <a:cxnSpLocks/>
            <a:endCxn id="1042" idx="3"/>
          </p:cNvCxnSpPr>
          <p:nvPr/>
        </p:nvCxnSpPr>
        <p:spPr>
          <a:xfrm flipH="1" flipV="1">
            <a:off x="4650101" y="3547479"/>
            <a:ext cx="2899622" cy="10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EE1CD467-1725-B104-38CA-51013B19DAD7}"/>
              </a:ext>
            </a:extLst>
          </p:cNvPr>
          <p:cNvSpPr/>
          <p:nvPr/>
        </p:nvSpPr>
        <p:spPr>
          <a:xfrm>
            <a:off x="716868" y="850981"/>
            <a:ext cx="6093507" cy="516881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D416E1-A862-D866-30C4-61FF57F305E0}"/>
              </a:ext>
            </a:extLst>
          </p:cNvPr>
          <p:cNvSpPr/>
          <p:nvPr/>
        </p:nvSpPr>
        <p:spPr>
          <a:xfrm>
            <a:off x="1086411" y="1304925"/>
            <a:ext cx="5362015" cy="434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5E84CA-503B-FF40-9D0E-048BAD48CD99}"/>
              </a:ext>
            </a:extLst>
          </p:cNvPr>
          <p:cNvSpPr txBox="1"/>
          <p:nvPr/>
        </p:nvSpPr>
        <p:spPr>
          <a:xfrm>
            <a:off x="929590" y="857731"/>
            <a:ext cx="241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>
                <a:latin typeface="Lato" panose="020F0502020204030203" pitchFamily="34" charset="0"/>
              </a:rPr>
              <a:t>Intelificio-</a:t>
            </a:r>
            <a:r>
              <a:rPr lang="es-CL" sz="1800" err="1">
                <a:latin typeface="Lato" panose="020F0502020204030203" pitchFamily="34" charset="0"/>
              </a:rPr>
              <a:t>suscription</a:t>
            </a:r>
            <a:endParaRPr lang="es-CL" sz="1800">
              <a:latin typeface="Lato" panose="020F050202020403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7A0C47-AFD2-6877-E080-B267BF78C243}"/>
              </a:ext>
            </a:extLst>
          </p:cNvPr>
          <p:cNvSpPr txBox="1"/>
          <p:nvPr/>
        </p:nvSpPr>
        <p:spPr>
          <a:xfrm>
            <a:off x="1396250" y="1371706"/>
            <a:ext cx="166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>
                <a:latin typeface="Lato" panose="020F0502020204030203" pitchFamily="34" charset="0"/>
              </a:rPr>
              <a:t>Intelificio-</a:t>
            </a:r>
            <a:r>
              <a:rPr lang="es-CL" sz="1800" err="1">
                <a:latin typeface="Lato" panose="020F0502020204030203" pitchFamily="34" charset="0"/>
              </a:rPr>
              <a:t>rgp</a:t>
            </a:r>
            <a:endParaRPr lang="es-CL" sz="1800">
              <a:latin typeface="Lato" panose="020F0502020204030203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D64AAEE-D7A6-1850-7AB8-3D1265BB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5" y="850981"/>
            <a:ext cx="297795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CD313C1-B319-7138-F5AF-C3AE292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1" y="1385153"/>
            <a:ext cx="360964" cy="3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49CB9C5-A141-160B-1043-3B54D033B07F}"/>
              </a:ext>
            </a:extLst>
          </p:cNvPr>
          <p:cNvSpPr txBox="1"/>
          <p:nvPr/>
        </p:nvSpPr>
        <p:spPr>
          <a:xfrm>
            <a:off x="1787685" y="1895894"/>
            <a:ext cx="17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>
                <a:latin typeface="Lato" panose="020F0502020204030203" pitchFamily="34" charset="0"/>
              </a:rPr>
              <a:t>Intelificio-</a:t>
            </a:r>
            <a:r>
              <a:rPr lang="es-CL" sz="1800" err="1">
                <a:latin typeface="Lato" panose="020F0502020204030203" pitchFamily="34" charset="0"/>
              </a:rPr>
              <a:t>vnet</a:t>
            </a:r>
            <a:endParaRPr lang="es-CL" sz="1800">
              <a:latin typeface="Lato" panose="020F0502020204030203" pitchFamily="34" charset="0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CB9C1F46-D376-CC0E-DC53-64E1288B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20" y="1927868"/>
            <a:ext cx="360965" cy="2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DE8B74B-323A-8A02-3191-81C7056B893C}"/>
              </a:ext>
            </a:extLst>
          </p:cNvPr>
          <p:cNvSpPr/>
          <p:nvPr/>
        </p:nvSpPr>
        <p:spPr>
          <a:xfrm>
            <a:off x="1396250" y="1826345"/>
            <a:ext cx="4699750" cy="353623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73BD71-F988-4AD3-6BE6-EFF91E85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553316"/>
            <a:ext cx="1143000" cy="5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1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663F-C41C-3A84-AE02-08DF90372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723D4587-F8D4-933A-AA93-17DA29CC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21" y="2667520"/>
            <a:ext cx="4169436" cy="20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426538-B34F-BAFE-7402-A61A7ED9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65" y="2667521"/>
            <a:ext cx="1947928" cy="20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C0C4F4FE-C26B-F78D-C34E-635C2FC3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09" y="2667521"/>
            <a:ext cx="2856228" cy="20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D040BF5-7E91-945C-D3E5-46A40CBA5243}"/>
              </a:ext>
            </a:extLst>
          </p:cNvPr>
          <p:cNvSpPr/>
          <p:nvPr/>
        </p:nvSpPr>
        <p:spPr>
          <a:xfrm>
            <a:off x="269954" y="194872"/>
            <a:ext cx="11647226" cy="652072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F3C6EE-F5B5-0306-D990-CC6B50711662}"/>
              </a:ext>
            </a:extLst>
          </p:cNvPr>
          <p:cNvSpPr/>
          <p:nvPr/>
        </p:nvSpPr>
        <p:spPr>
          <a:xfrm>
            <a:off x="639497" y="509442"/>
            <a:ext cx="10857958" cy="58913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9375E8-5AB6-D7C7-DAA2-EF295654FD59}"/>
              </a:ext>
            </a:extLst>
          </p:cNvPr>
          <p:cNvSpPr txBox="1"/>
          <p:nvPr/>
        </p:nvSpPr>
        <p:spPr>
          <a:xfrm>
            <a:off x="632451" y="205723"/>
            <a:ext cx="252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suscription</a:t>
            </a:r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95F54B-381B-31A1-8090-FE8E9C418432}"/>
              </a:ext>
            </a:extLst>
          </p:cNvPr>
          <p:cNvSpPr txBox="1"/>
          <p:nvPr/>
        </p:nvSpPr>
        <p:spPr>
          <a:xfrm>
            <a:off x="998067" y="556687"/>
            <a:ext cx="146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rgp</a:t>
            </a:r>
            <a:endParaRPr lang="es-CL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7DA643-A025-6816-A174-A1D06DC6E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0" y="182899"/>
            <a:ext cx="355451" cy="4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C0266CF-F1B8-C491-DC94-7E6586F2F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7" y="520516"/>
            <a:ext cx="430851" cy="43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37B4770-FC6A-89E8-279B-840B8090DC5D}"/>
              </a:ext>
            </a:extLst>
          </p:cNvPr>
          <p:cNvSpPr txBox="1"/>
          <p:nvPr/>
        </p:nvSpPr>
        <p:spPr>
          <a:xfrm>
            <a:off x="1377198" y="1042900"/>
            <a:ext cx="146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Intelificio-</a:t>
            </a:r>
            <a:r>
              <a:rPr lang="es-CL" err="1"/>
              <a:t>vnet</a:t>
            </a:r>
            <a:endParaRPr lang="es-CL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C888229-31C8-283E-8789-68CDC555E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2" y="1055439"/>
            <a:ext cx="430851" cy="31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BBA486A-8EE4-AC16-8C4A-5AA62A10EB32}"/>
              </a:ext>
            </a:extLst>
          </p:cNvPr>
          <p:cNvSpPr/>
          <p:nvPr/>
        </p:nvSpPr>
        <p:spPr>
          <a:xfrm>
            <a:off x="949335" y="900283"/>
            <a:ext cx="10263308" cy="520967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595A1B70-22E2-1BE7-7639-8E66A719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447" y="6389914"/>
            <a:ext cx="8763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0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A2592-6C54-585A-A47B-03F86FFF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de una ciudad">
            <a:extLst>
              <a:ext uri="{FF2B5EF4-FFF2-40B4-BE49-F238E27FC236}">
                <a16:creationId xmlns:a16="http://schemas.microsoft.com/office/drawing/2014/main" id="{AD8DA6E8-2598-1DD7-466C-EC069739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71A8B2-FECA-18CE-73D5-B56094F7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5650" y="2751014"/>
            <a:ext cx="1205601" cy="1205601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19E38CA-40DF-84D0-3E4A-AF456014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61" y="2740192"/>
            <a:ext cx="1292236" cy="1292236"/>
          </a:xfrm>
          <a:prstGeom prst="rect">
            <a:avLst/>
          </a:prstGeom>
        </p:spPr>
      </p:pic>
      <p:pic>
        <p:nvPicPr>
          <p:cNvPr id="8" name="Imagen 7" descr="Imagen que contiene taza, café, tabla, teclado&#10;&#10;Descripción generada automáticamente">
            <a:extLst>
              <a:ext uri="{FF2B5EF4-FFF2-40B4-BE49-F238E27FC236}">
                <a16:creationId xmlns:a16="http://schemas.microsoft.com/office/drawing/2014/main" id="{2E093474-F99E-BDF1-F050-F5649B512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914" y="2704430"/>
            <a:ext cx="1363761" cy="136376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555D5765-F694-0885-9A0D-D403B3334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081" y="4613312"/>
            <a:ext cx="1533025" cy="137047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A08A288-0BE5-7B74-1454-BB646E44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FF56BC-C40C-5722-DC17-F04E2494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153E8B23-E58A-8074-DF17-C4E69EE14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2236" y="2658046"/>
            <a:ext cx="1428751" cy="142875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22C0CBB-DD0E-B320-D7FF-62CD1B03E4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3930" y="4767721"/>
            <a:ext cx="1854509" cy="105119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E9E44B9-A4C0-F310-6435-2E461026026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236167" y="4613312"/>
            <a:ext cx="1205601" cy="120560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E697452-CC68-9DF7-1A0C-27FFDF3075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14338" y="3143336"/>
            <a:ext cx="2554236" cy="64435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D40206-297D-F034-2903-442B3969DC84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</a:t>
            </a:r>
          </a:p>
        </p:txBody>
      </p:sp>
      <p:pic>
        <p:nvPicPr>
          <p:cNvPr id="12" name="Imagen 1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53DECAD-3F43-4347-0B61-1811E3B0F5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4B73062D-E976-C234-7745-0A394D9F43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50263" y="4992541"/>
            <a:ext cx="2247367" cy="7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7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de una ciudad">
            <a:extLst>
              <a:ext uri="{FF2B5EF4-FFF2-40B4-BE49-F238E27FC236}">
                <a16:creationId xmlns:a16="http://schemas.microsoft.com/office/drawing/2014/main" id="{36D52191-FB27-BD99-BE98-75765FD7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pic>
        <p:nvPicPr>
          <p:cNvPr id="12" name="Imagen 11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84482528-8FA4-687B-034C-CBC05D16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45" y="3429000"/>
            <a:ext cx="2999696" cy="100783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7EFF135-E943-C9D2-DEF3-891D6502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4EAA842-1F48-1132-D8E1-B0523FF9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DEA8BE0-CCC1-2F82-3B98-86F610607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161" y="4251437"/>
            <a:ext cx="3418587" cy="179475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206510D-E583-715D-61F0-895527237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8356" y="3489841"/>
            <a:ext cx="4008400" cy="7615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D1E857-48DD-415C-866E-BC81936392E0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INTEGRACIONES</a:t>
            </a:r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2F7E270-5773-57FE-50FA-2FA99088DC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1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bujo de una ciudad">
            <a:extLst>
              <a:ext uri="{FF2B5EF4-FFF2-40B4-BE49-F238E27FC236}">
                <a16:creationId xmlns:a16="http://schemas.microsoft.com/office/drawing/2014/main" id="{164C0E65-D498-8DAD-6A9D-E7E716AA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353881B-57E8-0E0A-2B3B-3DA022A3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6E1EE24-94E6-AE86-45DB-BCE93968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9">
            <a:extLst>
              <a:ext uri="{FF2B5EF4-FFF2-40B4-BE49-F238E27FC236}">
                <a16:creationId xmlns:a16="http://schemas.microsoft.com/office/drawing/2014/main" id="{486D55C7-6E20-EDEC-2FAF-DF9A70E8BE29}"/>
              </a:ext>
            </a:extLst>
          </p:cNvPr>
          <p:cNvSpPr txBox="1"/>
          <p:nvPr/>
        </p:nvSpPr>
        <p:spPr>
          <a:xfrm>
            <a:off x="2732387" y="3429000"/>
            <a:ext cx="7222523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Curva de aprendizaje.</a:t>
            </a: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Tiempos ajustados.</a:t>
            </a: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Compatibilidad de hardware.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66B17B-AC78-5500-2F32-0B3B736D493D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OBSTACULOS</a:t>
            </a:r>
          </a:p>
        </p:txBody>
      </p:sp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341ABD4-8778-E231-24A1-698022859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7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9B33221-BA6F-035C-9A2A-8A8870FE2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F4C5983-D4D7-471F-3E46-F6C3B534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: esquinas redondeadas 14">
            <a:hlinkClick r:id="rId5"/>
            <a:extLst>
              <a:ext uri="{FF2B5EF4-FFF2-40B4-BE49-F238E27FC236}">
                <a16:creationId xmlns:a16="http://schemas.microsoft.com/office/drawing/2014/main" id="{C95AA5C2-799E-756B-7E9C-6F78CF78F88F}"/>
              </a:ext>
            </a:extLst>
          </p:cNvPr>
          <p:cNvSpPr/>
          <p:nvPr/>
        </p:nvSpPr>
        <p:spPr>
          <a:xfrm>
            <a:off x="5036457" y="6281475"/>
            <a:ext cx="2119086" cy="431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75256D6-246F-59E2-A381-060B078AF0F4}"/>
              </a:ext>
            </a:extLst>
          </p:cNvPr>
          <p:cNvSpPr txBox="1"/>
          <p:nvPr/>
        </p:nvSpPr>
        <p:spPr>
          <a:xfrm>
            <a:off x="1081895" y="3600000"/>
            <a:ext cx="2621473" cy="1670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ES" sz="3200" dirty="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 Tablas</a:t>
            </a:r>
            <a:endParaRPr lang="es-ES" sz="3200" dirty="0">
              <a:solidFill>
                <a:srgbClr val="2A3346"/>
              </a:solidFill>
              <a:highlight>
                <a:srgbClr val="FFFF00"/>
              </a:highlight>
              <a:latin typeface="Lato" panose="020F050202020403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C95A1E-5FDF-30D5-53C7-01D2F4D0A055}"/>
              </a:ext>
            </a:extLst>
          </p:cNvPr>
          <p:cNvSpPr txBox="1"/>
          <p:nvPr/>
        </p:nvSpPr>
        <p:spPr>
          <a:xfrm>
            <a:off x="8488631" y="3600000"/>
            <a:ext cx="2621473" cy="1670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lnSpc>
                <a:spcPct val="90000"/>
              </a:lnSpc>
              <a:spcAft>
                <a:spcPts val="600"/>
              </a:spcAft>
              <a:buSzPts val="1800"/>
              <a:defRPr sz="4000">
                <a:solidFill>
                  <a:srgbClr val="2A33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</a:defRPr>
            </a:lvl1pPr>
          </a:lstStyle>
          <a:p>
            <a:r>
              <a:rPr lang="es-ES" sz="3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Tercera Forma Normal</a:t>
            </a:r>
            <a:endParaRPr lang="es-CL" sz="32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141E67E-8925-3EEE-20CE-78A525327216}"/>
              </a:ext>
            </a:extLst>
          </p:cNvPr>
          <p:cNvSpPr txBox="1"/>
          <p:nvPr/>
        </p:nvSpPr>
        <p:spPr>
          <a:xfrm>
            <a:off x="4785263" y="3600000"/>
            <a:ext cx="2621473" cy="1670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ES" sz="3200" dirty="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Tabla No Relacionada</a:t>
            </a:r>
          </a:p>
        </p:txBody>
      </p:sp>
      <p:pic>
        <p:nvPicPr>
          <p:cNvPr id="7" name="Imagen 6" descr="Dibujo de una ciudad">
            <a:extLst>
              <a:ext uri="{FF2B5EF4-FFF2-40B4-BE49-F238E27FC236}">
                <a16:creationId xmlns:a16="http://schemas.microsoft.com/office/drawing/2014/main" id="{22F3ADDF-6A1C-16AE-AC7B-41F02EC7E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E6F2796-5AC1-63E2-DECC-F8A1991CD4D3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DATOS</a:t>
            </a:r>
          </a:p>
        </p:txBody>
      </p:sp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8E1F85F-6B9B-D783-4E9C-1D77BA3FA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8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580D-B1B6-7B20-E854-C4E81E5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superiores redondeadas 4">
            <a:extLst>
              <a:ext uri="{FF2B5EF4-FFF2-40B4-BE49-F238E27FC236}">
                <a16:creationId xmlns:a16="http://schemas.microsoft.com/office/drawing/2014/main" id="{12C3981A-9F43-1DCE-6EC6-1A393C88832B}"/>
              </a:ext>
            </a:extLst>
          </p:cNvPr>
          <p:cNvSpPr/>
          <p:nvPr/>
        </p:nvSpPr>
        <p:spPr>
          <a:xfrm>
            <a:off x="4862898" y="2439842"/>
            <a:ext cx="2451018" cy="2044709"/>
          </a:xfrm>
          <a:prstGeom prst="round2SameRect">
            <a:avLst/>
          </a:prstGeom>
          <a:blipFill dpi="0" rotWithShape="1">
            <a:blip r:embed="rId3"/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L"/>
          </a:p>
        </p:txBody>
      </p:sp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119C94C8-B39D-2499-0D28-68B59C7900AD}"/>
              </a:ext>
            </a:extLst>
          </p:cNvPr>
          <p:cNvSpPr/>
          <p:nvPr/>
        </p:nvSpPr>
        <p:spPr>
          <a:xfrm>
            <a:off x="8285948" y="2429537"/>
            <a:ext cx="2451018" cy="2044710"/>
          </a:xfrm>
          <a:prstGeom prst="round2SameRect">
            <a:avLst/>
          </a:prstGeom>
          <a:blipFill dpi="0" rotWithShape="1">
            <a:blip r:embed="rId4"/>
            <a:srcRect/>
            <a:stretch>
              <a:fillRect b="-22000"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Rectángulo: esquinas superiores redondeadas 1">
            <a:extLst>
              <a:ext uri="{FF2B5EF4-FFF2-40B4-BE49-F238E27FC236}">
                <a16:creationId xmlns:a16="http://schemas.microsoft.com/office/drawing/2014/main" id="{CAE1E3A6-EFB4-2A19-E547-0C68833D90E4}"/>
              </a:ext>
            </a:extLst>
          </p:cNvPr>
          <p:cNvSpPr/>
          <p:nvPr/>
        </p:nvSpPr>
        <p:spPr>
          <a:xfrm>
            <a:off x="1439848" y="2439843"/>
            <a:ext cx="2451018" cy="2215284"/>
          </a:xfrm>
          <a:prstGeom prst="round2SameRect">
            <a:avLst/>
          </a:prstGeom>
          <a:blipFill dpi="0" rotWithShape="1">
            <a:blip r:embed="rId5"/>
            <a:srcRect/>
            <a:stretch>
              <a:fillRect t="-12000" b="-16000"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lIns="90000"/>
          <a:lstStyle/>
          <a:p>
            <a:endParaRPr lang="es-CL"/>
          </a:p>
        </p:txBody>
      </p:sp>
      <p:pic>
        <p:nvPicPr>
          <p:cNvPr id="10" name="Imagen 9" descr="Dibujo de una ciudad">
            <a:extLst>
              <a:ext uri="{FF2B5EF4-FFF2-40B4-BE49-F238E27FC236}">
                <a16:creationId xmlns:a16="http://schemas.microsoft.com/office/drawing/2014/main" id="{CCCE05FA-17E3-64FD-45F2-BB0D2743BEE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26F0009-6DAF-026C-583C-489BC423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B18958F-E5B2-0274-A258-82C9647D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C309F4A-2395-8D60-E29F-A94120B3B2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  <p:sp>
        <p:nvSpPr>
          <p:cNvPr id="18" name="Rectángulo: esquinas superiores redondeadas 17">
            <a:extLst>
              <a:ext uri="{FF2B5EF4-FFF2-40B4-BE49-F238E27FC236}">
                <a16:creationId xmlns:a16="http://schemas.microsoft.com/office/drawing/2014/main" id="{F4B89B88-FF9E-9B30-CAFA-D9EEC3D29B63}"/>
              </a:ext>
            </a:extLst>
          </p:cNvPr>
          <p:cNvSpPr/>
          <p:nvPr/>
        </p:nvSpPr>
        <p:spPr>
          <a:xfrm flipV="1">
            <a:off x="4862898" y="4474247"/>
            <a:ext cx="2439018" cy="1644281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4E554E-68D0-A657-9EF0-59419357757D}"/>
              </a:ext>
            </a:extLst>
          </p:cNvPr>
          <p:cNvGrpSpPr/>
          <p:nvPr/>
        </p:nvGrpSpPr>
        <p:grpSpPr>
          <a:xfrm>
            <a:off x="8285948" y="4446073"/>
            <a:ext cx="2451018" cy="1644281"/>
            <a:chOff x="7474260" y="3876348"/>
            <a:chExt cx="2923779" cy="1571374"/>
          </a:xfrm>
        </p:grpSpPr>
        <p:sp>
          <p:nvSpPr>
            <p:cNvPr id="21" name="Rectángulo: esquinas superiores redondeadas 20">
              <a:extLst>
                <a:ext uri="{FF2B5EF4-FFF2-40B4-BE49-F238E27FC236}">
                  <a16:creationId xmlns:a16="http://schemas.microsoft.com/office/drawing/2014/main" id="{883B5CD2-4CCC-6116-1E9A-D806C8EFD051}"/>
                </a:ext>
              </a:extLst>
            </p:cNvPr>
            <p:cNvSpPr/>
            <p:nvPr/>
          </p:nvSpPr>
          <p:spPr>
            <a:xfrm flipV="1">
              <a:off x="7474260" y="3876348"/>
              <a:ext cx="2923779" cy="157137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b="1"/>
            </a:p>
          </p:txBody>
        </p:sp>
        <p:sp>
          <p:nvSpPr>
            <p:cNvPr id="23" name="Llaves 22">
              <a:extLst>
                <a:ext uri="{FF2B5EF4-FFF2-40B4-BE49-F238E27FC236}">
                  <a16:creationId xmlns:a16="http://schemas.microsoft.com/office/drawing/2014/main" id="{9F54572F-F1D5-24AE-6AB0-21EAA591C894}"/>
                </a:ext>
              </a:extLst>
            </p:cNvPr>
            <p:cNvSpPr/>
            <p:nvPr/>
          </p:nvSpPr>
          <p:spPr>
            <a:xfrm>
              <a:off x="8050528" y="4049717"/>
              <a:ext cx="1771238" cy="439796"/>
            </a:xfrm>
            <a:prstGeom prst="bracePair">
              <a:avLst/>
            </a:prstGeom>
            <a:ln>
              <a:solidFill>
                <a:srgbClr val="2740CC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Calibri"/>
                  <a:cs typeface="Calibri"/>
                </a:rPr>
                <a:t>FABIAN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757041-CFD2-92C1-205F-95BAC778F033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C3C7A3-518F-DB09-23BA-6E2FE5C5C70E}"/>
              </a:ext>
            </a:extLst>
          </p:cNvPr>
          <p:cNvSpPr txBox="1"/>
          <p:nvPr/>
        </p:nvSpPr>
        <p:spPr>
          <a:xfrm>
            <a:off x="8494867" y="5182897"/>
            <a:ext cx="2033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740CC"/>
                </a:solidFill>
                <a:latin typeface="Lato" panose="020F0502020204030203" pitchFamily="34" charset="0"/>
                <a:ea typeface="+mn-ea"/>
                <a:cs typeface="+mn-cs"/>
              </a:rPr>
              <a:t>Product</a:t>
            </a:r>
            <a:r>
              <a:rPr lang="en-US" sz="2400" dirty="0">
                <a:solidFill>
                  <a:srgbClr val="2740CC"/>
                </a:solidFill>
                <a:latin typeface="Lato" panose="020F0502020204030203" pitchFamily="34" charset="0"/>
              </a:rPr>
              <a:t> </a:t>
            </a:r>
            <a:r>
              <a:rPr lang="en-US" sz="2400" dirty="0">
                <a:solidFill>
                  <a:srgbClr val="2740CC"/>
                </a:solidFill>
                <a:latin typeface="Lato" panose="020F0502020204030203" pitchFamily="34" charset="0"/>
                <a:ea typeface="+mn-ea"/>
                <a:cs typeface="+mn-cs"/>
              </a:rPr>
              <a:t>Owner</a:t>
            </a:r>
          </a:p>
        </p:txBody>
      </p:sp>
      <p:grpSp>
        <p:nvGrpSpPr>
          <p:cNvPr id="16" name="Group 28">
            <a:extLst>
              <a:ext uri="{FF2B5EF4-FFF2-40B4-BE49-F238E27FC236}">
                <a16:creationId xmlns:a16="http://schemas.microsoft.com/office/drawing/2014/main" id="{574FFC65-FE21-A3B7-063B-6B5EBCA2FE05}"/>
              </a:ext>
            </a:extLst>
          </p:cNvPr>
          <p:cNvGrpSpPr/>
          <p:nvPr/>
        </p:nvGrpSpPr>
        <p:grpSpPr>
          <a:xfrm>
            <a:off x="1439848" y="4474247"/>
            <a:ext cx="2451018" cy="1644280"/>
            <a:chOff x="7474260" y="3876348"/>
            <a:chExt cx="2923779" cy="1571374"/>
          </a:xfrm>
        </p:grpSpPr>
        <p:sp>
          <p:nvSpPr>
            <p:cNvPr id="17" name="Rectángulo: esquinas superiores redondeadas 16">
              <a:extLst>
                <a:ext uri="{FF2B5EF4-FFF2-40B4-BE49-F238E27FC236}">
                  <a16:creationId xmlns:a16="http://schemas.microsoft.com/office/drawing/2014/main" id="{CF21ACF9-43EA-2000-2081-C2ECFE95C21E}"/>
                </a:ext>
              </a:extLst>
            </p:cNvPr>
            <p:cNvSpPr/>
            <p:nvPr/>
          </p:nvSpPr>
          <p:spPr>
            <a:xfrm flipV="1">
              <a:off x="7474260" y="3876348"/>
              <a:ext cx="2923779" cy="157137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b="1"/>
            </a:p>
          </p:txBody>
        </p:sp>
        <p:sp>
          <p:nvSpPr>
            <p:cNvPr id="24" name="Llaves 23">
              <a:extLst>
                <a:ext uri="{FF2B5EF4-FFF2-40B4-BE49-F238E27FC236}">
                  <a16:creationId xmlns:a16="http://schemas.microsoft.com/office/drawing/2014/main" id="{79E3C112-9E5E-4BEC-EDF6-29F839DF3C7E}"/>
                </a:ext>
              </a:extLst>
            </p:cNvPr>
            <p:cNvSpPr/>
            <p:nvPr/>
          </p:nvSpPr>
          <p:spPr>
            <a:xfrm>
              <a:off x="7973441" y="4048054"/>
              <a:ext cx="1925417" cy="439797"/>
            </a:xfrm>
            <a:prstGeom prst="bracePair">
              <a:avLst/>
            </a:prstGeom>
            <a:ln>
              <a:solidFill>
                <a:srgbClr val="2740CC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  <a:ea typeface="Calibri"/>
                  <a:cs typeface="Calibri"/>
                </a:rPr>
                <a:t>VICENTE</a:t>
              </a:r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9A5B35A-3030-C4C1-CC51-E75C950E6119}"/>
              </a:ext>
            </a:extLst>
          </p:cNvPr>
          <p:cNvSpPr txBox="1"/>
          <p:nvPr/>
        </p:nvSpPr>
        <p:spPr>
          <a:xfrm>
            <a:off x="1609696" y="5185437"/>
            <a:ext cx="2111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740CC"/>
                </a:solidFill>
                <a:latin typeface="Lato" panose="020F0502020204030203" pitchFamily="34" charset="0"/>
                <a:ea typeface="+mn-ea"/>
                <a:cs typeface="+mn-cs"/>
              </a:rPr>
              <a:t>Lead Developer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AFC3D60-5A62-B682-4A73-B56D1CFA831B}"/>
              </a:ext>
            </a:extLst>
          </p:cNvPr>
          <p:cNvSpPr txBox="1"/>
          <p:nvPr/>
        </p:nvSpPr>
        <p:spPr>
          <a:xfrm>
            <a:off x="5065819" y="5185437"/>
            <a:ext cx="20331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740CC"/>
                </a:solidFill>
                <a:latin typeface="Lato" panose="020F0502020204030203" pitchFamily="34" charset="0"/>
                <a:ea typeface="+mn-ea"/>
                <a:cs typeface="+mn-cs"/>
              </a:rPr>
              <a:t>Scrum Master</a:t>
            </a:r>
          </a:p>
        </p:txBody>
      </p:sp>
      <p:sp>
        <p:nvSpPr>
          <p:cNvPr id="27" name="Llaves 26">
            <a:extLst>
              <a:ext uri="{FF2B5EF4-FFF2-40B4-BE49-F238E27FC236}">
                <a16:creationId xmlns:a16="http://schemas.microsoft.com/office/drawing/2014/main" id="{DC10646F-C6E1-E72E-0EF5-DEE6B8560541}"/>
              </a:ext>
            </a:extLst>
          </p:cNvPr>
          <p:cNvSpPr/>
          <p:nvPr/>
        </p:nvSpPr>
        <p:spPr>
          <a:xfrm>
            <a:off x="5292944" y="4655127"/>
            <a:ext cx="1578925" cy="460201"/>
          </a:xfrm>
          <a:prstGeom prst="bracePair">
            <a:avLst/>
          </a:prstGeom>
          <a:ln>
            <a:solidFill>
              <a:srgbClr val="2740C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Calibri"/>
                <a:cs typeface="Calibri"/>
              </a:rPr>
              <a:t>JORGE</a:t>
            </a:r>
          </a:p>
        </p:txBody>
      </p:sp>
    </p:spTree>
    <p:extLst>
      <p:ext uri="{BB962C8B-B14F-4D97-AF65-F5344CB8AC3E}">
        <p14:creationId xmlns:p14="http://schemas.microsoft.com/office/powerpoint/2010/main" val="252410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8351-FB4B-5AC6-CD6F-EAF369E8F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020CB1F-A2B3-AD72-DC73-AD7C2A8B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99983"/>
              </p:ext>
            </p:extLst>
          </p:nvPr>
        </p:nvGraphicFramePr>
        <p:xfrm>
          <a:off x="8702398" y="2122779"/>
          <a:ext cx="2460619" cy="2323968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19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346415"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Unidad</a:t>
                      </a:r>
                      <a:endParaRPr lang="es-CL" sz="110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1927728">
                <a:tc>
                  <a:txBody>
                    <a:bodyPr/>
                    <a:lstStyle/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numero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pisos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superficie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edificio_id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tipo_unidad_id</a:t>
                      </a:r>
                    </a:p>
                    <a:p>
                      <a:endParaRPr lang="es-CL" sz="1900" b="1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F93BE23-118E-5D7C-A7EB-593B9DBAE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03013"/>
              </p:ext>
            </p:extLst>
          </p:nvPr>
        </p:nvGraphicFramePr>
        <p:xfrm>
          <a:off x="5084331" y="2519712"/>
          <a:ext cx="2066059" cy="1834507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066059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344138"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Edificio</a:t>
                      </a:r>
                      <a:endParaRPr lang="es-CL" sz="110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1438267">
                <a:tc>
                  <a:txBody>
                    <a:bodyPr/>
                    <a:lstStyle/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nombre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comunidad_id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pisos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</a:tbl>
          </a:graphicData>
        </a:graphic>
      </p:graphicFrame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27B89A0-3163-7EDB-7F38-2BF52A8CA5E9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 flipV="1">
            <a:off x="3532325" y="3436965"/>
            <a:ext cx="1552006" cy="14887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DE61E81B-3DB3-B108-D44A-8AC398BE0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50110"/>
              </p:ext>
            </p:extLst>
          </p:nvPr>
        </p:nvGraphicFramePr>
        <p:xfrm>
          <a:off x="1071704" y="2122779"/>
          <a:ext cx="2460622" cy="2612441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448224"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Comunidad</a:t>
                      </a:r>
                      <a:endParaRPr lang="es-CL" sz="110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2164217">
                <a:tc>
                  <a:txBody>
                    <a:bodyPr/>
                    <a:lstStyle/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nombre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rut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direccion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zona_horaria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fecha_facturacion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municipalidad_id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</a:tbl>
          </a:graphicData>
        </a:graphic>
      </p:graphicFrame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5DD5882E-309C-F4BC-0004-422D10597D3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150390" y="3608616"/>
            <a:ext cx="1552006" cy="9361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a 78">
            <a:extLst>
              <a:ext uri="{FF2B5EF4-FFF2-40B4-BE49-F238E27FC236}">
                <a16:creationId xmlns:a16="http://schemas.microsoft.com/office/drawing/2014/main" id="{467595BE-3045-2E64-257E-D422CBC8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1415"/>
              </p:ext>
            </p:extLst>
          </p:nvPr>
        </p:nvGraphicFramePr>
        <p:xfrm>
          <a:off x="1071703" y="4735220"/>
          <a:ext cx="2460622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157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comunidad_id</a:t>
                      </a: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E7C61FFF-F523-E601-F3D5-26D6E488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54948"/>
              </p:ext>
            </p:extLst>
          </p:nvPr>
        </p:nvGraphicFramePr>
        <p:xfrm>
          <a:off x="5084331" y="4354219"/>
          <a:ext cx="2066059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066059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139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edificio_id</a:t>
                      </a: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058A7B8-35DC-E161-5525-597A47E40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67189"/>
              </p:ext>
            </p:extLst>
          </p:nvPr>
        </p:nvGraphicFramePr>
        <p:xfrm>
          <a:off x="8702398" y="4424432"/>
          <a:ext cx="2460619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19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139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unidad_id</a:t>
                      </a: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7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597C847-9C01-600F-7CEC-A82635C23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70103"/>
              </p:ext>
            </p:extLst>
          </p:nvPr>
        </p:nvGraphicFramePr>
        <p:xfrm>
          <a:off x="4940154" y="2212786"/>
          <a:ext cx="2460622" cy="2323968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25570496"/>
                    </a:ext>
                  </a:extLst>
                </a:gridCol>
              </a:tblGrid>
              <a:tr h="346415"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Cargos</a:t>
                      </a:r>
                      <a:endParaRPr lang="es-CL" sz="110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5836"/>
                  </a:ext>
                </a:extLst>
              </a:tr>
              <a:tr h="1927728">
                <a:tc>
                  <a:txBody>
                    <a:bodyPr/>
                    <a:lstStyle/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monto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prorrateo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fecha_cargo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estado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tipo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comunidad_id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7834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8022AB1-7104-51D4-8920-154C50906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22007"/>
              </p:ext>
            </p:extLst>
          </p:nvPr>
        </p:nvGraphicFramePr>
        <p:xfrm>
          <a:off x="8695892" y="2114813"/>
          <a:ext cx="2634670" cy="2323968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634670">
                  <a:extLst>
                    <a:ext uri="{9D8B030D-6E8A-4147-A177-3AD203B41FA5}">
                      <a16:colId xmlns:a16="http://schemas.microsoft.com/office/drawing/2014/main" val="2525570496"/>
                    </a:ext>
                  </a:extLst>
                </a:gridCol>
              </a:tblGrid>
              <a:tr h="346415"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Pagos</a:t>
                      </a:r>
                      <a:endParaRPr lang="es-CL" sz="110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45836"/>
                  </a:ext>
                </a:extLst>
              </a:tr>
              <a:tr h="1927728">
                <a:tc>
                  <a:txBody>
                    <a:bodyPr/>
                    <a:lstStyle/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fecha_pago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fecha_confirmacion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tipo_pago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cargo_id</a:t>
                      </a:r>
                    </a:p>
                    <a:p>
                      <a:r>
                        <a:rPr lang="es-CL" sz="1900" b="1">
                          <a:latin typeface="Lato" panose="020F0502020204030203" pitchFamily="34" charset="0"/>
                        </a:rPr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7834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E64A03AE-AE85-67CC-771A-0036EAC6A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23646"/>
              </p:ext>
            </p:extLst>
          </p:nvPr>
        </p:nvGraphicFramePr>
        <p:xfrm>
          <a:off x="1094518" y="4727254"/>
          <a:ext cx="2460622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157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comunidad_id</a:t>
                      </a:r>
                      <a:endParaRPr lang="es-CL" sz="1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216CA8B4-A52F-4941-E88E-069F77D4C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87859"/>
              </p:ext>
            </p:extLst>
          </p:nvPr>
        </p:nvGraphicFramePr>
        <p:xfrm>
          <a:off x="4940155" y="4536754"/>
          <a:ext cx="2460621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1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cargos_id</a:t>
                      </a: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A2F6BBF1-CEBE-6639-36D2-25BC51FF2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67805"/>
              </p:ext>
            </p:extLst>
          </p:nvPr>
        </p:nvGraphicFramePr>
        <p:xfrm>
          <a:off x="8695891" y="4438781"/>
          <a:ext cx="2634670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634670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pagos_id</a:t>
                      </a: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A1C891CB-C7DF-EC48-8C42-67DEC102D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29396"/>
              </p:ext>
            </p:extLst>
          </p:nvPr>
        </p:nvGraphicFramePr>
        <p:xfrm>
          <a:off x="1094518" y="2114813"/>
          <a:ext cx="2460622" cy="2612441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448224"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Comunidad</a:t>
                      </a:r>
                      <a:endParaRPr lang="es-CL" sz="110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2164217">
                <a:tc>
                  <a:txBody>
                    <a:bodyPr/>
                    <a:lstStyle/>
                    <a:p>
                      <a:r>
                        <a:rPr lang="es-CL" sz="1900" b="1" dirty="0">
                          <a:latin typeface="Lato" panose="020F0502020204030203" pitchFamily="34" charset="0"/>
                        </a:rPr>
                        <a:t>nombre</a:t>
                      </a: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rut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direccion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zona_horaria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fecha_facturacion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municipalidad_id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</a:tbl>
          </a:graphicData>
        </a:graphic>
      </p:graphicFrame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9AD53DB8-B7DC-3780-8CC4-22D2799BAE1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55140" y="4276165"/>
            <a:ext cx="1385014" cy="6415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85B2C75C-0808-AFCD-84A2-93A6580359D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00776" y="3751815"/>
            <a:ext cx="1295115" cy="975439"/>
          </a:xfrm>
          <a:prstGeom prst="bentConnector3">
            <a:avLst>
              <a:gd name="adj1" fmla="val 50000"/>
            </a:avLst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6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2B4A1-E230-D14F-4DEA-A0FA0C04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556341A-72B6-9C67-2A89-EEC161E0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36746"/>
              </p:ext>
            </p:extLst>
          </p:nvPr>
        </p:nvGraphicFramePr>
        <p:xfrm>
          <a:off x="8567751" y="2122519"/>
          <a:ext cx="2460622" cy="2630829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448560"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User</a:t>
                      </a:r>
                      <a:endParaRPr lang="es-CL" sz="110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2182269">
                <a:tc>
                  <a:txBody>
                    <a:bodyPr/>
                    <a:lstStyle/>
                    <a:p>
                      <a:r>
                        <a:rPr lang="es-CL" sz="1900" b="1" dirty="0">
                          <a:latin typeface="Lato" panose="020F0502020204030203" pitchFamily="34" charset="0"/>
                        </a:rPr>
                        <a:t>nombre</a:t>
                      </a:r>
                    </a:p>
                    <a:p>
                      <a:r>
                        <a:rPr lang="es-CL" sz="1900" b="1" dirty="0">
                          <a:latin typeface="Lato" panose="020F0502020204030203" pitchFamily="34" charset="0"/>
                        </a:rPr>
                        <a:t>apellido</a:t>
                      </a: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rut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fecha_nacimiento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>
                          <a:latin typeface="Lato" panose="020F0502020204030203" pitchFamily="34" charset="0"/>
                        </a:rPr>
                        <a:t>email</a:t>
                      </a: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numero_telefono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2BF77C6-E171-29A1-73FD-ED55FA9D9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5307"/>
              </p:ext>
            </p:extLst>
          </p:nvPr>
        </p:nvGraphicFramePr>
        <p:xfrm>
          <a:off x="4966387" y="2473817"/>
          <a:ext cx="2662018" cy="1642735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662018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258158">
                <a:tc>
                  <a:txBody>
                    <a:bodyPr/>
                    <a:lstStyle/>
                    <a:p>
                      <a:pPr algn="ctr"/>
                      <a:r>
                        <a:rPr lang="es-CL" sz="20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ComunidadUsuario</a:t>
                      </a:r>
                      <a:endParaRPr lang="es-CL" sz="110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1246495">
                <a:tc>
                  <a:txBody>
                    <a:bodyPr/>
                    <a:lstStyle/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comunidades_id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usuarios_id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34109A4-A032-6AAB-0EAF-91D640DC3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8775"/>
              </p:ext>
            </p:extLst>
          </p:nvPr>
        </p:nvGraphicFramePr>
        <p:xfrm>
          <a:off x="4966388" y="4116552"/>
          <a:ext cx="2662017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662017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157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comunidad_usuario_id</a:t>
                      </a:r>
                      <a:endParaRPr lang="es-CL" sz="1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3C6FE75-10A9-62AF-9442-00A2E6A36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23842"/>
              </p:ext>
            </p:extLst>
          </p:nvPr>
        </p:nvGraphicFramePr>
        <p:xfrm>
          <a:off x="8567751" y="4753348"/>
          <a:ext cx="2460622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usuario_id</a:t>
                      </a:r>
                      <a:endParaRPr lang="es-CL" sz="1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C9A6E65-A5EA-F456-9DF4-041BDD5F6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15789"/>
              </p:ext>
            </p:extLst>
          </p:nvPr>
        </p:nvGraphicFramePr>
        <p:xfrm>
          <a:off x="1276605" y="4735220"/>
          <a:ext cx="2460622" cy="381000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157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900" b="1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comunidad_id</a:t>
                      </a:r>
                      <a:endParaRPr lang="es-CL" sz="1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6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0D49EFE-A970-83B4-B989-938AF0619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23138"/>
              </p:ext>
            </p:extLst>
          </p:nvPr>
        </p:nvGraphicFramePr>
        <p:xfrm>
          <a:off x="1276605" y="2122779"/>
          <a:ext cx="2460622" cy="2612441"/>
        </p:xfrm>
        <a:graphic>
          <a:graphicData uri="http://schemas.openxmlformats.org/drawingml/2006/table">
            <a:tbl>
              <a:tblPr firstRow="1" bandRow="1">
                <a:tableStyleId>{2CC421F1-4B15-4F91-AF06-09D31E34FDF9}</a:tableStyleId>
              </a:tblPr>
              <a:tblGrid>
                <a:gridCol w="2460622">
                  <a:extLst>
                    <a:ext uri="{9D8B030D-6E8A-4147-A177-3AD203B41FA5}">
                      <a16:colId xmlns:a16="http://schemas.microsoft.com/office/drawing/2014/main" val="2552730500"/>
                    </a:ext>
                  </a:extLst>
                </a:gridCol>
              </a:tblGrid>
              <a:tr h="448224"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Comunidad</a:t>
                      </a:r>
                      <a:endParaRPr lang="es-CL" sz="110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3E6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9416"/>
                  </a:ext>
                </a:extLst>
              </a:tr>
              <a:tr h="2164217">
                <a:tc>
                  <a:txBody>
                    <a:bodyPr/>
                    <a:lstStyle/>
                    <a:p>
                      <a:r>
                        <a:rPr lang="es-CL" sz="1900" b="1" dirty="0">
                          <a:latin typeface="Lato" panose="020F0502020204030203" pitchFamily="34" charset="0"/>
                        </a:rPr>
                        <a:t>nombre</a:t>
                      </a: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rut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direccion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zona_horario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fecha_facturacion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s-CL" sz="1900" b="1" dirty="0" err="1">
                          <a:latin typeface="Lato" panose="020F0502020204030203" pitchFamily="34" charset="0"/>
                        </a:rPr>
                        <a:t>municipalidad_id</a:t>
                      </a:r>
                      <a:endParaRPr lang="es-CL" sz="1900" b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2371"/>
                  </a:ext>
                </a:extLst>
              </a:tr>
            </a:tbl>
          </a:graphicData>
        </a:graphic>
      </p:graphicFrame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1410EC98-9578-5444-A30A-ECCDD72B737E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737227" y="3295184"/>
            <a:ext cx="1229160" cy="16305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EE31CA6-8248-9EE1-6D08-D4A4EE45E56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7628405" y="3295184"/>
            <a:ext cx="939346" cy="14274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0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&#10;&#10;Descripción generada automáticamente">
            <a:extLst>
              <a:ext uri="{FF2B5EF4-FFF2-40B4-BE49-F238E27FC236}">
                <a16:creationId xmlns:a16="http://schemas.microsoft.com/office/drawing/2014/main" id="{3E3341AC-CBFB-5E1F-F515-C6A07A93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68401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40319069-4BE3-BAEB-33FA-20E466510166}"/>
              </a:ext>
            </a:extLst>
          </p:cNvPr>
          <p:cNvSpPr txBox="1"/>
          <p:nvPr/>
        </p:nvSpPr>
        <p:spPr>
          <a:xfrm>
            <a:off x="3169383" y="5749590"/>
            <a:ext cx="5853225" cy="5504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DEMOSTRACIÓN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F99D70D-D4F2-DC79-8FCE-38C00E44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24" y="720000"/>
            <a:ext cx="5946945" cy="33451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981901F-B97C-FBC7-4C8C-450CF9F9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5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&#10;&#10;Descripción generada automáticamente">
            <a:extLst>
              <a:ext uri="{FF2B5EF4-FFF2-40B4-BE49-F238E27FC236}">
                <a16:creationId xmlns:a16="http://schemas.microsoft.com/office/drawing/2014/main" id="{3E3341AC-CBFB-5E1F-F515-C6A07A93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68401"/>
          </a:xfrm>
          <a:prstGeom prst="rect">
            <a:avLst/>
          </a:prstGeom>
          <a:solidFill>
            <a:srgbClr val="4666DA"/>
          </a:solidFill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40319069-4BE3-BAEB-33FA-20E466510166}"/>
              </a:ext>
            </a:extLst>
          </p:cNvPr>
          <p:cNvSpPr txBox="1"/>
          <p:nvPr/>
        </p:nvSpPr>
        <p:spPr>
          <a:xfrm>
            <a:off x="3169383" y="5749590"/>
            <a:ext cx="5853225" cy="5504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L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Gracias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F99D70D-D4F2-DC79-8FCE-38C00E44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24" y="720000"/>
            <a:ext cx="5946945" cy="33451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981901F-B97C-FBC7-4C8C-450CF9F9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bujo de una ciudad">
            <a:extLst>
              <a:ext uri="{FF2B5EF4-FFF2-40B4-BE49-F238E27FC236}">
                <a16:creationId xmlns:a16="http://schemas.microsoft.com/office/drawing/2014/main" id="{D545B797-9417-6B4C-7D3C-895AF045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0ECC0ED-92CE-6469-2F7D-1AB8E69D870D}"/>
              </a:ext>
            </a:extLst>
          </p:cNvPr>
          <p:cNvSpPr txBox="1"/>
          <p:nvPr/>
        </p:nvSpPr>
        <p:spPr>
          <a:xfrm>
            <a:off x="595473" y="3281941"/>
            <a:ext cx="10987313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 b="1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Rápida</a:t>
            </a:r>
            <a:r>
              <a:rPr lang="es-CL" sz="4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es-CL" sz="4000" b="1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proliferación</a:t>
            </a:r>
            <a:r>
              <a:rPr lang="es-CL" sz="4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 de industria inmobiliaria.</a:t>
            </a:r>
            <a:endParaRPr lang="es-CL" sz="4000" dirty="0">
              <a:solidFill>
                <a:srgbClr val="2A3346"/>
              </a:solidFill>
              <a:latin typeface="Lato" panose="020F0502020204030203" pitchFamily="34" charset="0"/>
              <a:ea typeface="Calibri"/>
              <a:cs typeface="Calibri"/>
            </a:endParaRP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 b="1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Ley</a:t>
            </a:r>
            <a:r>
              <a:rPr lang="es-CL" sz="4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 de Copropiedad </a:t>
            </a:r>
            <a:r>
              <a:rPr lang="es-ES" sz="4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21.442</a:t>
            </a:r>
            <a:r>
              <a:rPr lang="es-CL" sz="4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.</a:t>
            </a:r>
            <a:endParaRPr lang="es-CL" sz="4000" dirty="0">
              <a:solidFill>
                <a:srgbClr val="2A3346"/>
              </a:solidFill>
              <a:latin typeface="Lato" panose="020F0502020204030203" pitchFamily="34" charset="0"/>
              <a:ea typeface="Calibri"/>
              <a:cs typeface="Calibri"/>
            </a:endParaRP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4000" b="1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Mejoras</a:t>
            </a:r>
            <a:r>
              <a:rPr lang="es-CL" sz="4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 sobre las actuales propuestas.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1A78596-D512-90D5-999A-CA7662A9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359C130-7BCB-A7CC-3F8F-3F386CC8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A95F1E5-2B95-2500-CA51-0839964A7D06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B07DE04-FA27-02AA-9191-E3F270F77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256A-292E-3C85-4B1B-D7E275B71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de una ciudad">
            <a:extLst>
              <a:ext uri="{FF2B5EF4-FFF2-40B4-BE49-F238E27FC236}">
                <a16:creationId xmlns:a16="http://schemas.microsoft.com/office/drawing/2014/main" id="{C4E570BB-1E61-5235-2D55-38199DF2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677D10-65E4-95EA-F171-3B249836C099}"/>
              </a:ext>
            </a:extLst>
          </p:cNvPr>
          <p:cNvSpPr txBox="1"/>
          <p:nvPr/>
        </p:nvSpPr>
        <p:spPr>
          <a:xfrm>
            <a:off x="732009" y="3600000"/>
            <a:ext cx="2791765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n-US" sz="4000" dirty="0">
                <a:solidFill>
                  <a:srgbClr val="2A3346"/>
                </a:solidFill>
                <a:effectLst/>
              </a:rPr>
              <a:t>Saas</a:t>
            </a:r>
            <a:endParaRPr lang="en-US" sz="4000" dirty="0">
              <a:solidFill>
                <a:srgbClr val="2A3346"/>
              </a:solidFill>
              <a:latin typeface="Lato" panose="020F0502020204030203" pitchFamily="34" charset="0"/>
              <a:ea typeface="Calibri"/>
              <a:cs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673BD3-5C0B-5A66-C582-FC7A7CE5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2D8CB7-EEEF-F7A4-35F8-49A48F66D523}"/>
              </a:ext>
            </a:extLst>
          </p:cNvPr>
          <p:cNvSpPr txBox="1"/>
          <p:nvPr/>
        </p:nvSpPr>
        <p:spPr>
          <a:xfrm>
            <a:off x="8551650" y="3600000"/>
            <a:ext cx="2908340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lnSpc>
                <a:spcPct val="90000"/>
              </a:lnSpc>
              <a:spcAft>
                <a:spcPts val="600"/>
              </a:spcAft>
              <a:buSzPts val="1800"/>
              <a:defRPr sz="4000">
                <a:solidFill>
                  <a:srgbClr val="2A33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</a:defRPr>
            </a:lvl1pPr>
          </a:lstStyle>
          <a:p>
            <a:r>
              <a:rPr lang="es-CL" sz="4000" dirty="0">
                <a:solidFill>
                  <a:srgbClr val="2A3346"/>
                </a:solidFill>
                <a:effectLst/>
              </a:rPr>
              <a:t>Eficiencia</a:t>
            </a:r>
            <a:endParaRPr lang="es-CL" dirty="0"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0A7FC2-CEAB-8065-643E-75E48DD8FB3C}"/>
              </a:ext>
            </a:extLst>
          </p:cNvPr>
          <p:cNvSpPr txBox="1"/>
          <p:nvPr/>
        </p:nvSpPr>
        <p:spPr>
          <a:xfrm>
            <a:off x="4255783" y="3600000"/>
            <a:ext cx="3563857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CL" sz="4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Latha" panose="020B0502040204020203" pitchFamily="34" charset="0"/>
              </a:rPr>
              <a:t>Transparencia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E2F8B4-B7F9-A3EC-A7CD-2CC1D0F7ABCF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SOLUCIÓN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8979368-93B9-4340-E35F-6FA38264D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bujo de una ciudad">
            <a:extLst>
              <a:ext uri="{FF2B5EF4-FFF2-40B4-BE49-F238E27FC236}">
                <a16:creationId xmlns:a16="http://schemas.microsoft.com/office/drawing/2014/main" id="{07C0C65E-F42E-C173-0E82-C9AA03D1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D55D6-D192-6A11-ACE5-970E6BCB4FD5}"/>
              </a:ext>
            </a:extLst>
          </p:cNvPr>
          <p:cNvSpPr txBox="1"/>
          <p:nvPr/>
        </p:nvSpPr>
        <p:spPr>
          <a:xfrm>
            <a:off x="983730" y="3281941"/>
            <a:ext cx="10210800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sz="4000" dirty="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 un sistema web para la </a:t>
            </a:r>
            <a:r>
              <a:rPr lang="es-ES" sz="4000" b="1" dirty="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administración de comunidades</a:t>
            </a:r>
            <a:r>
              <a:rPr lang="es-ES" sz="4000" dirty="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edificios que facilite la gestión operativa y financiera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E2AF56-4ABD-A2C9-10FD-1D9F1188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6A8DB7C-42D8-7673-8CD6-1D21AAEC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313482-9DD7-9895-2508-7FAB54555206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 GENERAL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0B6F3F5-50F8-2604-FFE6-AA70CC837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9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256A-292E-3C85-4B1B-D7E275B71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de una ciudad">
            <a:extLst>
              <a:ext uri="{FF2B5EF4-FFF2-40B4-BE49-F238E27FC236}">
                <a16:creationId xmlns:a16="http://schemas.microsoft.com/office/drawing/2014/main" id="{09341D6A-B5AE-C694-081E-F4F0B095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7673BD3-5C0B-5A66-C582-FC7A7CE5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1C9740-68F3-0B94-FBB4-C9F239173E9C}"/>
              </a:ext>
            </a:extLst>
          </p:cNvPr>
          <p:cNvSpPr txBox="1"/>
          <p:nvPr/>
        </p:nvSpPr>
        <p:spPr>
          <a:xfrm>
            <a:off x="-6869" y="354830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371CD-03DC-20A4-B162-BD2E1CB6BED5}"/>
              </a:ext>
            </a:extLst>
          </p:cNvPr>
          <p:cNvSpPr txBox="1"/>
          <p:nvPr/>
        </p:nvSpPr>
        <p:spPr>
          <a:xfrm>
            <a:off x="602343" y="3429000"/>
            <a:ext cx="10987313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3000" b="1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Gestionar</a:t>
            </a:r>
            <a:r>
              <a:rPr lang="es-ES" sz="3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 entidades mediante </a:t>
            </a:r>
            <a:r>
              <a:rPr lang="es-ES" sz="3000" dirty="0" err="1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backend</a:t>
            </a:r>
            <a:r>
              <a:rPr lang="es-ES" sz="3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 .NET y MySQL.</a:t>
            </a: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3000" b="1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Diseñar</a:t>
            </a:r>
            <a:r>
              <a:rPr lang="es-ES" sz="3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 interfaz web intuitiva y responsiva con Angular.</a:t>
            </a: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3000" b="1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Automatizar</a:t>
            </a:r>
            <a:r>
              <a:rPr lang="es-ES" sz="3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 reportes financieros para toma de decisiones.</a:t>
            </a:r>
          </a:p>
          <a:p>
            <a:pPr marL="571486" indent="-571486"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3000" b="1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Colaborar </a:t>
            </a:r>
            <a:r>
              <a:rPr lang="es-ES" sz="3000" dirty="0">
                <a:solidFill>
                  <a:srgbClr val="2A3346"/>
                </a:solidFill>
                <a:latin typeface="Lato" panose="020F0502020204030203" pitchFamily="34" charset="0"/>
                <a:ea typeface="Calibri"/>
                <a:cs typeface="Calibri"/>
              </a:rPr>
              <a:t>en la creación de código mediante GitHub.</a:t>
            </a:r>
          </a:p>
        </p:txBody>
      </p:sp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3C1F49A-76FE-1511-333C-0E721466E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256A-292E-3C85-4B1B-D7E275B71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de una ciudad">
            <a:extLst>
              <a:ext uri="{FF2B5EF4-FFF2-40B4-BE49-F238E27FC236}">
                <a16:creationId xmlns:a16="http://schemas.microsoft.com/office/drawing/2014/main" id="{BC3D30FE-D551-2E3D-CDE0-C68F7C4A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677D10-65E4-95EA-F171-3B249836C099}"/>
              </a:ext>
            </a:extLst>
          </p:cNvPr>
          <p:cNvSpPr txBox="1"/>
          <p:nvPr/>
        </p:nvSpPr>
        <p:spPr>
          <a:xfrm>
            <a:off x="954177" y="3600000"/>
            <a:ext cx="2791764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ES" sz="3200" dirty="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Operacional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0A7FC2-CEAB-8065-643E-75E48DD8FB3C}"/>
              </a:ext>
            </a:extLst>
          </p:cNvPr>
          <p:cNvSpPr txBox="1"/>
          <p:nvPr/>
        </p:nvSpPr>
        <p:spPr>
          <a:xfrm>
            <a:off x="4700118" y="3600000"/>
            <a:ext cx="2791764" cy="1623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s-ES" sz="3200" dirty="0">
                <a:solidFill>
                  <a:srgbClr val="2A3346"/>
                </a:solidFill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Financiera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DA94B4-A5BB-8945-B37B-0511B7EB208D}"/>
              </a:ext>
            </a:extLst>
          </p:cNvPr>
          <p:cNvSpPr txBox="1"/>
          <p:nvPr/>
        </p:nvSpPr>
        <p:spPr>
          <a:xfrm>
            <a:off x="8446059" y="3600000"/>
            <a:ext cx="2791764" cy="16236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lnSpc>
                <a:spcPct val="90000"/>
              </a:lnSpc>
              <a:spcAft>
                <a:spcPts val="600"/>
              </a:spcAft>
              <a:buSzPts val="1800"/>
              <a:defRPr sz="4000">
                <a:solidFill>
                  <a:srgbClr val="2A33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/>
                <a:cs typeface="Calibri"/>
              </a:defRPr>
            </a:lvl1pPr>
          </a:lstStyle>
          <a:p>
            <a:r>
              <a:rPr lang="es-ES" sz="3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Reportería</a:t>
            </a:r>
            <a:endParaRPr lang="es-CL" sz="3200" b="1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6B5984-BEDA-D28A-90F3-128EFBE0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8679BED-C5DA-48FE-194C-83EB5CE4E922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ALCANCES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318D747-DAC4-659D-58CC-BC1D3B545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bujo de una ciudad">
            <a:extLst>
              <a:ext uri="{FF2B5EF4-FFF2-40B4-BE49-F238E27FC236}">
                <a16:creationId xmlns:a16="http://schemas.microsoft.com/office/drawing/2014/main" id="{E13BCD82-5F89-3EEB-B6D5-1E9A2E45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9876B08B-1A72-30B4-4828-071F447CE79A}"/>
              </a:ext>
            </a:extLst>
          </p:cNvPr>
          <p:cNvSpPr txBox="1">
            <a:spLocks/>
          </p:cNvSpPr>
          <p:nvPr/>
        </p:nvSpPr>
        <p:spPr>
          <a:xfrm>
            <a:off x="2019024" y="2988322"/>
            <a:ext cx="8210488" cy="303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rgbClr val="2A3346"/>
                </a:solidFill>
                <a:latin typeface="Lato" panose="020F0502020204030203" pitchFamily="34" charset="0"/>
              </a:rPr>
              <a:t>Sprint 0 - Diseño del sistema y configuración.</a:t>
            </a:r>
          </a:p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rgbClr val="2A3346"/>
                </a:solidFill>
                <a:latin typeface="Lato" panose="020F0502020204030203" pitchFamily="34" charset="0"/>
              </a:rPr>
              <a:t>Sprint 1 - Gestión operacional. </a:t>
            </a:r>
          </a:p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rgbClr val="2A3346"/>
                </a:solidFill>
                <a:latin typeface="Lato" panose="020F0502020204030203" pitchFamily="34" charset="0"/>
              </a:rPr>
              <a:t>Sprint 2 - Gestión operacional.</a:t>
            </a:r>
          </a:p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rgbClr val="2A3346"/>
                </a:solidFill>
                <a:latin typeface="Lato" panose="020F0502020204030203" pitchFamily="34" charset="0"/>
              </a:rPr>
              <a:t>Sprint 3 - Gestión financiera.</a:t>
            </a:r>
          </a:p>
          <a:p>
            <a:pPr marL="571486" indent="-457189">
              <a:lnSpc>
                <a:spcPct val="90000"/>
              </a:lnSpc>
              <a:spcBef>
                <a:spcPts val="1000"/>
              </a:spcBef>
              <a:buClr>
                <a:srgbClr val="2A3346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sz="3000" dirty="0">
                <a:solidFill>
                  <a:srgbClr val="2A3346"/>
                </a:solidFill>
                <a:latin typeface="Lato" panose="020F0502020204030203" pitchFamily="34" charset="0"/>
              </a:rPr>
              <a:t>Sprint 4 – Reportería.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73BF8-AFC3-3096-5922-E1E9F1B0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6098E78-1322-7826-9FDE-E3544A7BF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5B60B0-0D17-BF62-B191-5606A14AA923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METODOLOGIA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C5006A5-3B38-0C3C-43D5-159BD3E78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5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de una ciudad">
            <a:extLst>
              <a:ext uri="{FF2B5EF4-FFF2-40B4-BE49-F238E27FC236}">
                <a16:creationId xmlns:a16="http://schemas.microsoft.com/office/drawing/2014/main" id="{3D166C3B-7CF7-D48B-DDE1-589A7903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7" b="33511"/>
          <a:stretch/>
        </p:blipFill>
        <p:spPr>
          <a:xfrm>
            <a:off x="0" y="-12410"/>
            <a:ext cx="12192000" cy="2215284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olidFill>
            <a:srgbClr val="4666DA"/>
          </a:solidFill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0BD52AF-8A48-6EF7-A1B1-9F4200394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48564"/>
              </p:ext>
            </p:extLst>
          </p:nvPr>
        </p:nvGraphicFramePr>
        <p:xfrm>
          <a:off x="291211" y="2570114"/>
          <a:ext cx="11595838" cy="3535680"/>
        </p:xfrm>
        <a:graphic>
          <a:graphicData uri="http://schemas.openxmlformats.org/drawingml/2006/table">
            <a:tbl>
              <a:tblPr firstRow="1" firstCol="1" bandRow="1">
                <a:effectLst/>
              </a:tblPr>
              <a:tblGrid>
                <a:gridCol w="1277907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1677931">
                  <a:extLst>
                    <a:ext uri="{9D8B030D-6E8A-4147-A177-3AD203B41FA5}">
                      <a16:colId xmlns:a16="http://schemas.microsoft.com/office/drawing/2014/main" val="12419482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919778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5230125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6112575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</a:tblGrid>
              <a:tr h="36714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L" sz="2400" b="1" i="0" u="none" strike="noStrike" cap="none">
                          <a:solidFill>
                            <a:srgbClr val="2A3346"/>
                          </a:solidFill>
                          <a:effectLst/>
                          <a:latin typeface="Lato Black" panose="020F0A02020204030203" pitchFamily="34" charset="0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Sprints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i="0" u="none" strike="noStrike" cap="none">
                          <a:solidFill>
                            <a:srgbClr val="2A3346"/>
                          </a:solidFill>
                          <a:effectLst/>
                          <a:latin typeface="Lato Black" panose="020F0A02020204030203" pitchFamily="34" charset="0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Épicas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12/08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19/08</a:t>
                      </a:r>
                      <a:endParaRPr lang="es-CL" sz="1600" b="1" dirty="0">
                        <a:effectLst/>
                        <a:latin typeface="Lato ExtraBold" panose="020F0502020204030203" pitchFamily="34" charset="0"/>
                        <a:ea typeface="Lato ExtraBold" panose="020F0502020204030203" pitchFamily="34" charset="0"/>
                        <a:cs typeface="Lato ExtraBold" panose="020F050202020403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26/08</a:t>
                      </a:r>
                      <a:endParaRPr lang="es-CL" sz="1600" b="1" dirty="0">
                        <a:effectLst/>
                        <a:latin typeface="Lato ExtraBold" panose="020F0502020204030203" pitchFamily="34" charset="0"/>
                        <a:ea typeface="Lato ExtraBold" panose="020F0502020204030203" pitchFamily="34" charset="0"/>
                        <a:cs typeface="Lato ExtraBold" panose="020F050202020403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02/09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09/09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16/09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23/09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30/09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07/10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14/10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21/10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28/10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04/11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11/11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1600" b="1" dirty="0">
                          <a:solidFill>
                            <a:srgbClr val="2A3346"/>
                          </a:solidFill>
                          <a:effectLst/>
                          <a:latin typeface="Lato ExtraBold" panose="020F0502020204030203" pitchFamily="34" charset="0"/>
                          <a:ea typeface="Lato ExtraBold" panose="020F0502020204030203" pitchFamily="34" charset="0"/>
                          <a:cs typeface="Lato ExtraBold" panose="020F0502020204030203" pitchFamily="34" charset="0"/>
                        </a:rPr>
                        <a:t>18/11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244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 i="0">
                          <a:solidFill>
                            <a:srgbClr val="2A3346"/>
                          </a:solidFill>
                          <a:effectLst/>
                          <a:latin typeface="Lato"/>
                          <a:ea typeface="Calibri" panose="020F0502020204030204" pitchFamily="34" charset="0"/>
                          <a:cs typeface="Arial"/>
                        </a:rPr>
                        <a:t>Sprint 0</a:t>
                      </a:r>
                      <a:endParaRPr lang="es-CL" sz="2400" b="1" i="0">
                        <a:solidFill>
                          <a:srgbClr val="2A3346"/>
                        </a:solidFill>
                        <a:effectLst/>
                        <a:latin typeface="Lato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400" b="1" i="0">
                          <a:solidFill>
                            <a:srgbClr val="2A3346"/>
                          </a:solidFill>
                          <a:effectLst/>
                          <a:latin typeface="Lato"/>
                          <a:ea typeface="Calibri" panose="020F0502020204030204" pitchFamily="34" charset="0"/>
                          <a:cs typeface="Times New Roman"/>
                        </a:rPr>
                        <a:t>Documentos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24476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CL" sz="1400" b="1" i="0">
                          <a:solidFill>
                            <a:srgbClr val="2A3346"/>
                          </a:solidFill>
                          <a:effectLst/>
                          <a:latin typeface="Lato"/>
                          <a:ea typeface="Calibri" panose="020F0502020204030204" pitchFamily="34" charset="0"/>
                          <a:cs typeface="Times New Roman"/>
                        </a:rPr>
                        <a:t>Diagramas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95376"/>
                  </a:ext>
                </a:extLst>
              </a:tr>
              <a:tr h="244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Sprint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CL" sz="1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Comunidad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244762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s-CL" sz="2400" b="1">
                        <a:solidFill>
                          <a:srgbClr val="2A3346"/>
                        </a:solidFill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CL" sz="1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Edificio &amp; Usuarios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43874"/>
                  </a:ext>
                </a:extLst>
              </a:tr>
              <a:tr h="244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Sprint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CL" sz="1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Espacios comunes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2A334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  <a:tr h="24476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CL" sz="1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Reservas &amp; Visitas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55111"/>
                  </a:ext>
                </a:extLst>
              </a:tr>
              <a:tr h="244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 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Gastos comunes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372969"/>
                  </a:ext>
                </a:extLst>
              </a:tr>
              <a:tr h="24476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CL" sz="1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Multas &amp; Pagos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 i="0" u="none" strike="noStrike" cap="none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0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6951"/>
                  </a:ext>
                </a:extLst>
              </a:tr>
              <a:tr h="244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CL" sz="2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 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CL" sz="1400" b="1">
                          <a:solidFill>
                            <a:srgbClr val="2A3346"/>
                          </a:solidFill>
                          <a:effectLst/>
                          <a:latin typeface="Lato" panose="020F050202020403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Dashboard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s-CL" sz="150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solidFill>
                          <a:srgbClr val="2A334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93806"/>
                  </a:ext>
                </a:extLst>
              </a:tr>
              <a:tr h="244762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s-CL" sz="1400" b="1" i="0" dirty="0">
                          <a:solidFill>
                            <a:srgbClr val="2A3346"/>
                          </a:solidFill>
                          <a:effectLst/>
                          <a:latin typeface="Lato"/>
                          <a:ea typeface="Calibri" panose="020F0502020204030204" pitchFamily="34" charset="0"/>
                          <a:cs typeface="Times New Roman"/>
                        </a:rPr>
                        <a:t>Documentos</a:t>
                      </a:r>
                      <a:endParaRPr lang="es-CL" sz="1400" b="1" dirty="0">
                        <a:solidFill>
                          <a:srgbClr val="2A3346"/>
                        </a:solidFill>
                        <a:effectLst/>
                        <a:latin typeface="Lato" panose="020F050202020403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6364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98C31EE7-62A4-FE31-21A4-63281F2D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2" y="6300001"/>
            <a:ext cx="1276895" cy="3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8011F39-83C1-E7D6-6BE7-E851AB93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/>
        </p:blipFill>
        <p:spPr bwMode="auto">
          <a:xfrm>
            <a:off x="10620002" y="6300591"/>
            <a:ext cx="1276895" cy="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58EC04-CA67-6D32-7117-20E4001E6A3A}"/>
              </a:ext>
            </a:extLst>
          </p:cNvPr>
          <p:cNvSpPr txBox="1"/>
          <p:nvPr/>
        </p:nvSpPr>
        <p:spPr>
          <a:xfrm>
            <a:off x="-6869" y="35483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CRONOGRAMA</a:t>
            </a: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A6E501A-23FB-CE8D-4E45-006E1252D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24" y="-46787"/>
            <a:ext cx="1639938" cy="9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77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29a77a-4b3b-47ba-9aba-c99d46633df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B0ABF06891AE4BB9823D0C7951D690" ma:contentTypeVersion="8" ma:contentTypeDescription="Crear nuevo documento." ma:contentTypeScope="" ma:versionID="7eb09e5bfbfba9b94ef44956cf1b4ca9">
  <xsd:schema xmlns:xsd="http://www.w3.org/2001/XMLSchema" xmlns:xs="http://www.w3.org/2001/XMLSchema" xmlns:p="http://schemas.microsoft.com/office/2006/metadata/properties" xmlns:ns3="ca29a77a-4b3b-47ba-9aba-c99d46633df7" xmlns:ns4="3d65ddc6-380a-425d-8f41-7fdadc3e4a73" targetNamespace="http://schemas.microsoft.com/office/2006/metadata/properties" ma:root="true" ma:fieldsID="fa15b426246a615fe64bc2373aa610c9" ns3:_="" ns4:_="">
    <xsd:import namespace="ca29a77a-4b3b-47ba-9aba-c99d46633df7"/>
    <xsd:import namespace="3d65ddc6-380a-425d-8f41-7fdadc3e4a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29a77a-4b3b-47ba-9aba-c99d46633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5ddc6-380a-425d-8f41-7fdadc3e4a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666E7-6D19-454E-9162-B32012E85019}">
  <ds:schemaRefs>
    <ds:schemaRef ds:uri="http://schemas.openxmlformats.org/package/2006/metadata/core-properties"/>
    <ds:schemaRef ds:uri="ca29a77a-4b3b-47ba-9aba-c99d46633df7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3d65ddc6-380a-425d-8f41-7fdadc3e4a7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595600-612E-44FC-A83F-A4AF49E5CB3D}">
  <ds:schemaRefs>
    <ds:schemaRef ds:uri="3d65ddc6-380a-425d-8f41-7fdadc3e4a73"/>
    <ds:schemaRef ds:uri="ca29a77a-4b3b-47ba-9aba-c99d46633d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CFFD1A-EC3F-4D66-8355-1320174961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208</TotalTime>
  <Words>1047</Words>
  <Application>Microsoft Office PowerPoint</Application>
  <PresentationFormat>Panorámica</PresentationFormat>
  <Paragraphs>234</Paragraphs>
  <Slides>24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Arial Unicode MS</vt:lpstr>
      <vt:lpstr>Calibri</vt:lpstr>
      <vt:lpstr>Lato</vt:lpstr>
      <vt:lpstr>Lato Black</vt:lpstr>
      <vt:lpstr>Lato ExtraBold</vt:lpstr>
      <vt:lpstr>Lato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“Intelificio”</dc:title>
  <dc:creator>Cetecom</dc:creator>
  <cp:lastModifiedBy>FABIAN . Jaque Villalobos</cp:lastModifiedBy>
  <cp:revision>2</cp:revision>
  <dcterms:modified xsi:type="dcterms:W3CDTF">2024-12-13T03:16:02Z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0x010100E6B0ABF06891AE4BB9823D0C7951D690</vt:lpwstr>
  </property>
  <property fmtid="{D5CDD505-2E9C-101B-9397-08002B2CF9AE}" pid="3" name="MediaServiceImageTags">
    <vt:lpwstr/>
  </property>
</Properties>
</file>