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75" r:id="rId6"/>
    <p:sldId id="258" r:id="rId7"/>
    <p:sldId id="278" r:id="rId8"/>
    <p:sldId id="259" r:id="rId9"/>
    <p:sldId id="277" r:id="rId10"/>
    <p:sldId id="261" r:id="rId11"/>
    <p:sldId id="262" r:id="rId12"/>
    <p:sldId id="263" r:id="rId13"/>
    <p:sldId id="276" r:id="rId14"/>
    <p:sldId id="272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Fabian" id="{0CD2E699-E286-49BE-92AB-50979643BBB5}">
          <p14:sldIdLst>
            <p14:sldId id="256"/>
            <p14:sldId id="275"/>
            <p14:sldId id="258"/>
            <p14:sldId id="278"/>
          </p14:sldIdLst>
        </p14:section>
        <p14:section name="Jorge" id="{531F8166-BF4D-45E3-8FF6-A038C249AC55}">
          <p14:sldIdLst>
            <p14:sldId id="259"/>
            <p14:sldId id="277"/>
            <p14:sldId id="261"/>
          </p14:sldIdLst>
        </p14:section>
        <p14:section name="Vicente" id="{B57413F8-3A2A-4B24-B9FB-25CF884E00EF}">
          <p14:sldIdLst>
            <p14:sldId id="262"/>
            <p14:sldId id="263"/>
            <p14:sldId id="276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GoogleSlidesCustomDataVersion2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26" roundtripDataSignature="AMtx7mgkW/5GBkxGRIcYgWuVkFpZKtID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000"/>
    <a:srgbClr val="D0D400"/>
    <a:srgbClr val="D1D416"/>
    <a:srgbClr val="C3DA54"/>
    <a:srgbClr val="1F5D87"/>
    <a:srgbClr val="0F7663"/>
    <a:srgbClr val="3484CC"/>
    <a:srgbClr val="1E4D78"/>
    <a:srgbClr val="9D9D9D"/>
    <a:srgbClr val="1F60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06CF68-C726-4D9A-816D-0BC70E89C8A5}" v="366" dt="2024-09-07T15:49:23.748"/>
  </p1510:revLst>
</p1510:revInfo>
</file>

<file path=ppt/tableStyles.xml><?xml version="1.0" encoding="utf-8"?>
<a:tblStyleLst xmlns:a="http://schemas.openxmlformats.org/drawingml/2006/main" def="{2CC421F1-4B15-4F91-AF06-09D31E34FDF9}">
  <a:tblStyle styleId="{2CC421F1-4B15-4F91-AF06-09D31E34FDF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26" Type="http://customschemas.google.com/relationships/presentationmetadata" Target="metadata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Breve descripción de las tecnologías y versiones utilizadas para el desarrollo</a:t>
            </a:r>
            <a:endParaRPr lang="es-CL" sz="11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Tipo de software a desarrollar</a:t>
            </a:r>
            <a:endParaRPr lang="es-CL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Lenguajes</a:t>
            </a:r>
            <a:endParaRPr lang="es-CL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Base de datos</a:t>
            </a:r>
            <a:endParaRPr lang="es-CL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13173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100" b="1" i="0" u="none" strike="noStrike"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La </a:t>
            </a:r>
            <a:r>
              <a:rPr lang="es-CL" sz="1100" b="1" i="0" u="none" strike="noStrike" cap="none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rápida proliferación </a:t>
            </a:r>
            <a:r>
              <a:rPr lang="es-CL" sz="1100" b="1" i="0" u="none" strike="noStrike"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de la industria inmobiliaria y la implementación de la Ley de Copropiedad, sumado a </a:t>
            </a:r>
            <a:r>
              <a:rPr lang="es-CL" sz="11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estabilidad económica del país y el aumento de la demanda de viviendas ha evidenciado la necesidad de sistemas de administración eficientes</a:t>
            </a:r>
            <a:r>
              <a:rPr lang="es-CL" sz="1100" b="1" i="0" u="none" strike="noStrike"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L" sz="1100" b="1" i="0" u="none" strike="noStrike" cap="none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1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Una m</a:t>
            </a:r>
            <a:r>
              <a:rPr lang="es-CL" sz="1100" b="1" i="0" u="none" strike="noStrike" cap="none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ejora</a:t>
            </a:r>
            <a:r>
              <a:rPr lang="es-CL" sz="1100" b="1" i="0" u="none" strike="noStrike"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sobre las actuales propuestas que permita una correcta gestión operacional</a:t>
            </a:r>
            <a:r>
              <a:rPr lang="es-CL" sz="11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L" sz="1100" b="1" i="0" u="none" strike="noStrike"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y financiera.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17905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r>
              <a:rPr lang="es-CL">
                <a:effectLst/>
              </a:rPr>
              <a:t>Eficiencia:</a:t>
            </a:r>
          </a:p>
          <a:p>
            <a:pPr algn="l"/>
            <a:r>
              <a:rPr lang="es-CL" b="0" i="0">
                <a:solidFill>
                  <a:srgbClr val="008000"/>
                </a:solidFill>
                <a:effectLst/>
                <a:latin typeface="arial unicode ms"/>
              </a:rPr>
              <a:t>Del lat. </a:t>
            </a:r>
            <a:r>
              <a:rPr lang="es-CL" b="0" i="1" err="1">
                <a:solidFill>
                  <a:srgbClr val="008000"/>
                </a:solidFill>
                <a:effectLst/>
                <a:latin typeface="arial unicode ms"/>
              </a:rPr>
              <a:t>efficientia</a:t>
            </a:r>
            <a:r>
              <a:rPr lang="es-CL" b="0" i="1">
                <a:solidFill>
                  <a:srgbClr val="008000"/>
                </a:solidFill>
                <a:effectLst/>
                <a:latin typeface="arial unicode ms"/>
              </a:rPr>
              <a:t>.</a:t>
            </a:r>
            <a:endParaRPr lang="es-CL" b="0" i="0">
              <a:solidFill>
                <a:srgbClr val="008000"/>
              </a:solidFill>
              <a:effectLst/>
              <a:latin typeface="arial unicode ms"/>
            </a:endParaRPr>
          </a:p>
          <a:p>
            <a:pPr algn="l"/>
            <a:r>
              <a:rPr lang="es-CL" b="1" i="0">
                <a:solidFill>
                  <a:srgbClr val="000000"/>
                </a:solidFill>
                <a:effectLst/>
                <a:latin typeface="arial unicode ms"/>
              </a:rPr>
              <a:t>1. </a:t>
            </a:r>
            <a:r>
              <a:rPr lang="es-CL" b="0" i="0">
                <a:solidFill>
                  <a:srgbClr val="000000"/>
                </a:solidFill>
                <a:effectLst/>
                <a:latin typeface="arial unicode ms"/>
              </a:rPr>
              <a:t>f. Capacidad de disponer de alguien o de algo para conseguir un efecto determinado.</a:t>
            </a:r>
          </a:p>
          <a:p>
            <a:pPr algn="l"/>
            <a:r>
              <a:rPr lang="es-CL" b="1" i="0">
                <a:solidFill>
                  <a:srgbClr val="000000"/>
                </a:solidFill>
                <a:effectLst/>
                <a:latin typeface="arial unicode ms"/>
              </a:rPr>
              <a:t>2. </a:t>
            </a:r>
            <a:r>
              <a:rPr lang="es-CL" b="0" i="0">
                <a:solidFill>
                  <a:srgbClr val="000000"/>
                </a:solidFill>
                <a:effectLst/>
                <a:latin typeface="arial unicode ms"/>
              </a:rPr>
              <a:t>f. Capacidad de lograr los resultados deseados con el mínimo posible de recursos.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s-CL">
              <a:effectLst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b="1">
                <a:solidFill>
                  <a:schemeClr val="bg1"/>
                </a:solidFill>
                <a:effectLst/>
              </a:rPr>
              <a:t>Solución</a:t>
            </a:r>
            <a:br>
              <a:rPr lang="es-CL" sz="1800" b="1">
                <a:solidFill>
                  <a:schemeClr val="bg1"/>
                </a:solidFill>
                <a:effectLst/>
              </a:rPr>
            </a:br>
            <a:br>
              <a:rPr lang="es-CL" sz="1100" b="1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s-CL" sz="1100" b="0">
                <a:solidFill>
                  <a:srgbClr val="FFC000"/>
                </a:solidFill>
                <a:effectLst/>
              </a:rPr>
              <a:t>El sistema web Intelificio, </a:t>
            </a:r>
            <a:r>
              <a:rPr lang="es-CL" sz="1100" b="0">
                <a:solidFill>
                  <a:schemeClr val="bg1"/>
                </a:solidFill>
                <a:effectLst/>
              </a:rPr>
              <a:t>disminuye los tiempos de gestión, </a:t>
            </a:r>
            <a:r>
              <a:rPr lang="es-CL" sz="1100" b="0">
                <a:solidFill>
                  <a:srgbClr val="FFC000"/>
                </a:solidFill>
                <a:effectLst/>
              </a:rPr>
              <a:t>automatizando el cálculo y cobro de gastos comunes</a:t>
            </a:r>
            <a:r>
              <a:rPr lang="es-CL" sz="1100" b="0">
                <a:solidFill>
                  <a:schemeClr val="bg1"/>
                </a:solidFill>
                <a:effectLst/>
              </a:rPr>
              <a:t>, brindando transparencia financiera para 	residentes. </a:t>
            </a:r>
            <a:br>
              <a:rPr lang="es-CL" sz="1100" b="1">
                <a:solidFill>
                  <a:schemeClr val="bg1"/>
                </a:solidFill>
                <a:effectLst/>
              </a:rPr>
            </a:br>
            <a:r>
              <a:rPr lang="es-CL" sz="1100" b="1">
                <a:solidFill>
                  <a:schemeClr val="bg1"/>
                </a:solidFill>
                <a:effectLst/>
              </a:rPr>
              <a:t>Propuesta de valor:</a:t>
            </a:r>
            <a:r>
              <a:rPr lang="es-CL" sz="1100" b="0">
                <a:solidFill>
                  <a:schemeClr val="bg1"/>
                </a:solidFill>
                <a:effectLst/>
              </a:rPr>
              <a:t> eficiencia, satisfacción de residentes y cumplimiento de ley 21.442.</a:t>
            </a:r>
            <a:br>
              <a:rPr lang="es-CL" sz="1100" b="1">
                <a:solidFill>
                  <a:schemeClr val="bg1"/>
                </a:solidFill>
                <a:effectLst/>
              </a:rPr>
            </a:br>
            <a:br>
              <a:rPr lang="es-CL" sz="1100" b="1">
                <a:solidFill>
                  <a:schemeClr val="bg1"/>
                </a:solidFill>
                <a:effectLst/>
              </a:rPr>
            </a:br>
            <a:r>
              <a:rPr lang="es-CL" b="1">
                <a:solidFill>
                  <a:schemeClr val="bg1"/>
                </a:solidFill>
                <a:effectLst/>
              </a:rPr>
              <a:t>Objetivo General del Proyecto</a:t>
            </a:r>
            <a:br>
              <a:rPr lang="es-CL" b="1">
                <a:solidFill>
                  <a:schemeClr val="bg1"/>
                </a:solidFill>
                <a:effectLst/>
              </a:rPr>
            </a:br>
            <a:br>
              <a:rPr lang="es-CL" sz="1100" b="1">
                <a:solidFill>
                  <a:schemeClr val="bg1"/>
                </a:solidFill>
                <a:effectLst/>
              </a:rPr>
            </a:br>
            <a:r>
              <a:rPr lang="es-CL" sz="1100" b="0">
                <a:solidFill>
                  <a:srgbClr val="FFC000"/>
                </a:solidFill>
                <a:effectLst/>
              </a:rPr>
              <a:t>Desarrollar un sistema web para administración</a:t>
            </a:r>
            <a:r>
              <a:rPr lang="es-CL" sz="1100" b="0">
                <a:solidFill>
                  <a:schemeClr val="bg1"/>
                </a:solidFill>
                <a:effectLst/>
              </a:rPr>
              <a:t> de comunidades  de edificios para gestión operacional y financiera. Que permita una </a:t>
            </a:r>
            <a:r>
              <a:rPr lang="es-CL" sz="1100" b="0">
                <a:solidFill>
                  <a:srgbClr val="FFC000"/>
                </a:solidFill>
                <a:effectLst/>
              </a:rPr>
              <a:t>gestión eficiente </a:t>
            </a:r>
            <a:r>
              <a:rPr lang="es-CL" sz="1100" b="0">
                <a:solidFill>
                  <a:schemeClr val="bg1"/>
                </a:solidFill>
                <a:effectLst/>
              </a:rPr>
              <a:t>de las comunidades.</a:t>
            </a:r>
            <a:endParaRPr b="0">
              <a:effectLst/>
            </a:endParaRPr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r>
              <a:rPr lang="es-CL">
                <a:effectLst/>
              </a:rPr>
              <a:t>Eficiencia:</a:t>
            </a:r>
          </a:p>
          <a:p>
            <a:pPr algn="l"/>
            <a:r>
              <a:rPr lang="es-CL" b="0" i="0">
                <a:solidFill>
                  <a:srgbClr val="008000"/>
                </a:solidFill>
                <a:effectLst/>
                <a:latin typeface="arial unicode ms"/>
              </a:rPr>
              <a:t>Del lat. </a:t>
            </a:r>
            <a:r>
              <a:rPr lang="es-CL" b="0" i="1" err="1">
                <a:solidFill>
                  <a:srgbClr val="008000"/>
                </a:solidFill>
                <a:effectLst/>
                <a:latin typeface="arial unicode ms"/>
              </a:rPr>
              <a:t>efficientia</a:t>
            </a:r>
            <a:r>
              <a:rPr lang="es-CL" b="0" i="1">
                <a:solidFill>
                  <a:srgbClr val="008000"/>
                </a:solidFill>
                <a:effectLst/>
                <a:latin typeface="arial unicode ms"/>
              </a:rPr>
              <a:t>.</a:t>
            </a:r>
            <a:endParaRPr lang="es-CL" b="0" i="0">
              <a:solidFill>
                <a:srgbClr val="008000"/>
              </a:solidFill>
              <a:effectLst/>
              <a:latin typeface="arial unicode ms"/>
            </a:endParaRPr>
          </a:p>
          <a:p>
            <a:pPr algn="l"/>
            <a:r>
              <a:rPr lang="es-CL" b="1" i="0">
                <a:solidFill>
                  <a:srgbClr val="000000"/>
                </a:solidFill>
                <a:effectLst/>
                <a:latin typeface="arial unicode ms"/>
              </a:rPr>
              <a:t>1. </a:t>
            </a:r>
            <a:r>
              <a:rPr lang="es-CL" b="0" i="0">
                <a:solidFill>
                  <a:srgbClr val="000000"/>
                </a:solidFill>
                <a:effectLst/>
                <a:latin typeface="arial unicode ms"/>
              </a:rPr>
              <a:t>f. Capacidad de disponer de alguien o de algo para conseguir un efecto determinado.</a:t>
            </a:r>
          </a:p>
          <a:p>
            <a:pPr algn="l"/>
            <a:r>
              <a:rPr lang="es-CL" b="1" i="0">
                <a:solidFill>
                  <a:srgbClr val="000000"/>
                </a:solidFill>
                <a:effectLst/>
                <a:latin typeface="arial unicode ms"/>
              </a:rPr>
              <a:t>2. </a:t>
            </a:r>
            <a:r>
              <a:rPr lang="es-CL" b="0" i="0">
                <a:solidFill>
                  <a:srgbClr val="000000"/>
                </a:solidFill>
                <a:effectLst/>
                <a:latin typeface="arial unicode ms"/>
              </a:rPr>
              <a:t>f. Capacidad de lograr los resultados deseados con el mínimo posible de recursos.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s-CL">
              <a:effectLst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b="1">
                <a:solidFill>
                  <a:schemeClr val="bg1"/>
                </a:solidFill>
                <a:effectLst/>
              </a:rPr>
              <a:t>Solución</a:t>
            </a:r>
            <a:br>
              <a:rPr lang="es-CL" sz="1800" b="1">
                <a:solidFill>
                  <a:schemeClr val="bg1"/>
                </a:solidFill>
                <a:effectLst/>
              </a:rPr>
            </a:br>
            <a:br>
              <a:rPr lang="es-CL" sz="1100" b="1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s-CL" sz="1100" b="0">
                <a:solidFill>
                  <a:srgbClr val="FFC000"/>
                </a:solidFill>
                <a:effectLst/>
              </a:rPr>
              <a:t>El sistema web Intelificio, </a:t>
            </a:r>
            <a:r>
              <a:rPr lang="es-CL" sz="1100" b="0">
                <a:solidFill>
                  <a:schemeClr val="bg1"/>
                </a:solidFill>
                <a:effectLst/>
              </a:rPr>
              <a:t>disminuye los tiempos de gestión, </a:t>
            </a:r>
            <a:r>
              <a:rPr lang="es-CL" sz="1100" b="0">
                <a:solidFill>
                  <a:srgbClr val="FFC000"/>
                </a:solidFill>
                <a:effectLst/>
              </a:rPr>
              <a:t>automatizando el cálculo y cobro de gastos comunes</a:t>
            </a:r>
            <a:r>
              <a:rPr lang="es-CL" sz="1100" b="0">
                <a:solidFill>
                  <a:schemeClr val="bg1"/>
                </a:solidFill>
                <a:effectLst/>
              </a:rPr>
              <a:t>, brindando transparencia financiera para 	residentes. </a:t>
            </a:r>
            <a:br>
              <a:rPr lang="es-CL" sz="1100" b="1">
                <a:solidFill>
                  <a:schemeClr val="bg1"/>
                </a:solidFill>
                <a:effectLst/>
              </a:rPr>
            </a:br>
            <a:r>
              <a:rPr lang="es-CL" sz="1100" b="1">
                <a:solidFill>
                  <a:schemeClr val="bg1"/>
                </a:solidFill>
                <a:effectLst/>
              </a:rPr>
              <a:t>Propuesta de valor:</a:t>
            </a:r>
            <a:r>
              <a:rPr lang="es-CL" sz="1100" b="0">
                <a:solidFill>
                  <a:schemeClr val="bg1"/>
                </a:solidFill>
                <a:effectLst/>
              </a:rPr>
              <a:t> eficiencia, satisfacción de residentes y cumplimiento de ley 21.442.</a:t>
            </a:r>
            <a:br>
              <a:rPr lang="es-CL" sz="1100" b="1">
                <a:solidFill>
                  <a:schemeClr val="bg1"/>
                </a:solidFill>
                <a:effectLst/>
              </a:rPr>
            </a:br>
            <a:br>
              <a:rPr lang="es-CL" sz="1100" b="1">
                <a:solidFill>
                  <a:schemeClr val="bg1"/>
                </a:solidFill>
                <a:effectLst/>
              </a:rPr>
            </a:br>
            <a:r>
              <a:rPr lang="es-CL" b="1">
                <a:solidFill>
                  <a:schemeClr val="bg1"/>
                </a:solidFill>
                <a:effectLst/>
              </a:rPr>
              <a:t>Objetivo General del Proyecto</a:t>
            </a:r>
            <a:br>
              <a:rPr lang="es-CL" b="1">
                <a:solidFill>
                  <a:schemeClr val="bg1"/>
                </a:solidFill>
                <a:effectLst/>
              </a:rPr>
            </a:br>
            <a:br>
              <a:rPr lang="es-CL" sz="1100" b="1">
                <a:solidFill>
                  <a:schemeClr val="bg1"/>
                </a:solidFill>
                <a:effectLst/>
              </a:rPr>
            </a:br>
            <a:r>
              <a:rPr lang="es-CL" sz="1100" b="0">
                <a:solidFill>
                  <a:srgbClr val="FFC000"/>
                </a:solidFill>
                <a:effectLst/>
              </a:rPr>
              <a:t>Desarrollar un sistema web para administración</a:t>
            </a:r>
            <a:r>
              <a:rPr lang="es-CL" sz="1100" b="0">
                <a:solidFill>
                  <a:schemeClr val="bg1"/>
                </a:solidFill>
                <a:effectLst/>
              </a:rPr>
              <a:t> de comunidades  de edificios para gestión operacional y financiera. Que permita una </a:t>
            </a:r>
            <a:r>
              <a:rPr lang="es-CL" sz="1100" b="0">
                <a:solidFill>
                  <a:srgbClr val="FFC000"/>
                </a:solidFill>
                <a:effectLst/>
              </a:rPr>
              <a:t>gestión eficiente </a:t>
            </a:r>
            <a:r>
              <a:rPr lang="es-CL" sz="1100" b="0">
                <a:solidFill>
                  <a:schemeClr val="bg1"/>
                </a:solidFill>
                <a:effectLst/>
              </a:rPr>
              <a:t>de las comunidades.</a:t>
            </a:r>
            <a:endParaRPr b="0">
              <a:effectLst/>
            </a:endParaRPr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3567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L" sz="11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utilizará la metodología Ágil Scrum, con la cual se definieron 4 Sprints para lograr el desarrollo de software, Sprint 0 para configuración y creación de diagramas, Sprint 1 para la gestión operacional, sprint 2 y 3 para la gestión financiera.</a:t>
            </a: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s-CL" sz="1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L" sz="11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 metodología resulta especialmente eficaz para la envergadura del proyecto, enfocándose en el valor que entrega la solución.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100" b="0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Calendarización</a:t>
            </a:r>
            <a:endParaRPr lang="es-MX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100" b="0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Distribución de tareas y responsabilidades</a:t>
            </a:r>
            <a:endParaRPr lang="es-MX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100" b="0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EDT</a:t>
            </a:r>
            <a:endParaRPr lang="es-MX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100" b="0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Matriz RACI o RAM</a:t>
            </a:r>
            <a:endParaRPr/>
          </a:p>
        </p:txBody>
      </p:sp>
      <p:sp>
        <p:nvSpPr>
          <p:cNvPr id="117" name="Google Shape;1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Diapositiva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Título vertical y texto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Encabezado de secció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En blanc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Imagen con título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27000">
              <a:schemeClr val="accent5">
                <a:lumMod val="75000"/>
              </a:schemeClr>
            </a:gs>
            <a:gs pos="57000">
              <a:schemeClr val="accent5">
                <a:lumMod val="50000"/>
              </a:schemeClr>
            </a:gs>
            <a:gs pos="89000">
              <a:srgbClr val="002060"/>
            </a:gs>
          </a:gsLst>
          <a:lin ang="189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5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hyperlink" Target="https://www.qualitygurus.com/the-9-belbin-team-roles-and-what-they-accomplish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4919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s-CL" sz="7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Portafolio de Título</a:t>
            </a:r>
            <a:br>
              <a:rPr lang="es-CL" sz="7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L" sz="4400" b="1">
                <a:solidFill>
                  <a:srgbClr val="D1D4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Intelificio</a:t>
            </a:r>
            <a:r>
              <a:rPr lang="es-CL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L" sz="2800" b="1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  <a:r>
              <a:rPr lang="es-CL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L" sz="4400" b="1" err="1">
                <a:solidFill>
                  <a:srgbClr val="D0D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Datawise</a:t>
            </a:r>
            <a:endParaRPr lang="es-CL" sz="3200" b="1" err="1">
              <a:solidFill>
                <a:srgbClr val="D0D4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425252"/>
            <a:ext cx="9144000" cy="2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s-CL" sz="32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CL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Ingeniería en Informática</a:t>
            </a:r>
            <a:endParaRPr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MX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Escuela de Informática y Telecomunicaciones</a:t>
            </a: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Sede Plaza Vespucio</a:t>
            </a: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Docente Instructor de la Asignatura:</a:t>
            </a: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Francia Berna Sánchez</a:t>
            </a: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193EF53-B8E3-792C-C6F6-527E09894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25000" contrast="5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234892" y="-176249"/>
            <a:ext cx="1812022" cy="181202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6516FBC-D940-457C-826E-E7B67C968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058" y="431577"/>
            <a:ext cx="2413884" cy="59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F3667A7-DCDD-62D6-B6FE-13AEC56E7922}"/>
              </a:ext>
            </a:extLst>
          </p:cNvPr>
          <p:cNvSpPr txBox="1"/>
          <p:nvPr/>
        </p:nvSpPr>
        <p:spPr>
          <a:xfrm>
            <a:off x="870371" y="6281265"/>
            <a:ext cx="11023001" cy="6186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Integrantes del Equipo: Vicente Espinosa García - Fabian Jaque Villalobos - Jorge Sandoval Iturra</a:t>
            </a:r>
          </a:p>
          <a:p>
            <a:endParaRPr lang="es-CL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>
            <a:spLocks noGrp="1"/>
          </p:cNvSpPr>
          <p:nvPr>
            <p:ph type="title"/>
          </p:nvPr>
        </p:nvSpPr>
        <p:spPr>
          <a:xfrm>
            <a:off x="641251" y="1501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/>
              </a:rPr>
              <a:t>Tecnologías del Desarrollo</a:t>
            </a:r>
            <a:endParaRPr sz="5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99B029-D49D-AD07-8675-C51EE11C4D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42129" y="1882062"/>
            <a:ext cx="1205601" cy="1205601"/>
          </a:xfrm>
          <a:prstGeom prst="rect">
            <a:avLst/>
          </a:prstGeom>
        </p:spPr>
      </p:pic>
      <p:pic>
        <p:nvPicPr>
          <p:cNvPr id="4" name="Imagen 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DA04795-6E4F-A688-432E-7AFE54641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570" y="1795427"/>
            <a:ext cx="1292236" cy="1292236"/>
          </a:xfrm>
          <a:prstGeom prst="rect">
            <a:avLst/>
          </a:prstGeom>
        </p:spPr>
      </p:pic>
      <p:pic>
        <p:nvPicPr>
          <p:cNvPr id="6" name="Imagen 5" descr="Imagen que contiene taza, café, tabla, teclado&#10;&#10;Descripción generada automáticamente">
            <a:extLst>
              <a:ext uri="{FF2B5EF4-FFF2-40B4-BE49-F238E27FC236}">
                <a16:creationId xmlns:a16="http://schemas.microsoft.com/office/drawing/2014/main" id="{F3E4BF49-5328-2A07-AE53-A737183BE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9694" y="1723902"/>
            <a:ext cx="1363761" cy="1363761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6A51627F-02C7-14BE-93E6-A50697521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767" y="324018"/>
            <a:ext cx="1209466" cy="29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5E602B2B-356C-9709-E5F7-946D467967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03632" y="2123154"/>
            <a:ext cx="2459042" cy="620339"/>
          </a:xfrm>
          <a:prstGeom prst="rect">
            <a:avLst/>
          </a:prstGeom>
        </p:spPr>
      </p:pic>
      <p:pic>
        <p:nvPicPr>
          <p:cNvPr id="13" name="Imagen 12" descr="Logotipo&#10;&#10;Descripción generada automáticamente">
            <a:extLst>
              <a:ext uri="{FF2B5EF4-FFF2-40B4-BE49-F238E27FC236}">
                <a16:creationId xmlns:a16="http://schemas.microsoft.com/office/drawing/2014/main" id="{8CB7519D-6394-C461-55BE-41955EF690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84790" y="3336336"/>
            <a:ext cx="1330859" cy="1189746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1A58FE4-3307-1F47-103A-3F32E644A69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7426698" y="3316849"/>
            <a:ext cx="1205601" cy="1205601"/>
          </a:xfrm>
          <a:prstGeom prst="rect">
            <a:avLst/>
          </a:prstGeom>
        </p:spPr>
      </p:pic>
      <p:pic>
        <p:nvPicPr>
          <p:cNvPr id="15" name="Imagen 14" descr="Logotipo&#10;&#10;Descripción generada automáticamente con confianza baja">
            <a:extLst>
              <a:ext uri="{FF2B5EF4-FFF2-40B4-BE49-F238E27FC236}">
                <a16:creationId xmlns:a16="http://schemas.microsoft.com/office/drawing/2014/main" id="{D85AF1CC-12CE-E45C-D0D1-84AE8C8F47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12196" y="3530499"/>
            <a:ext cx="2365154" cy="794640"/>
          </a:xfrm>
          <a:prstGeom prst="rect">
            <a:avLst/>
          </a:prstGeom>
        </p:spPr>
      </p:pic>
      <p:pic>
        <p:nvPicPr>
          <p:cNvPr id="19" name="Imagen 18" descr="Logotipo, Icono&#10;&#10;Descripción generada automáticamente">
            <a:extLst>
              <a:ext uri="{FF2B5EF4-FFF2-40B4-BE49-F238E27FC236}">
                <a16:creationId xmlns:a16="http://schemas.microsoft.com/office/drawing/2014/main" id="{208BBD1B-A99D-2537-F7EC-A9BB5091CF6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73890" y="4887324"/>
            <a:ext cx="1967818" cy="688186"/>
          </a:xfrm>
          <a:prstGeom prst="rect">
            <a:avLst/>
          </a:prstGeom>
        </p:spPr>
      </p:pic>
      <p:pic>
        <p:nvPicPr>
          <p:cNvPr id="16" name="Imagen 15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50B6C246-758C-4B25-C347-AEAF190EEF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50468" y="6063360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n 16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7C44419A-52E6-6B65-2FF6-3A90E5336A1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61289" y="6072786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n 17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B12197A9-2ED5-5853-4167-E773A0A780F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72110" y="6072785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n 19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4C885634-2052-7DFC-5A6B-B2AA56EE500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2931" y="6072785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agen 20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A3AAFAE7-ACC0-2738-AA5D-DD0C62ACFAC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-8015" r="8015"/>
          <a:stretch/>
        </p:blipFill>
        <p:spPr>
          <a:xfrm>
            <a:off x="504072" y="6072542"/>
            <a:ext cx="2541532" cy="794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Imagen 21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A8A71245-CCD7-74EB-9F31-69CA47CA4846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52654" r="8015"/>
          <a:stretch/>
        </p:blipFill>
        <p:spPr>
          <a:xfrm>
            <a:off x="-6047" y="6063361"/>
            <a:ext cx="999597" cy="794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96826AA-E37D-2B79-5A2A-C6B18E4C159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53924" y="4707416"/>
            <a:ext cx="1854509" cy="10511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3999" y="1208083"/>
            <a:ext cx="9144000" cy="1398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CL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Web </a:t>
            </a:r>
            <a:br>
              <a:rPr lang="es-CL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L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Administración de edificios</a:t>
            </a:r>
            <a:endParaRPr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193EF53-B8E3-792C-C6F6-527E098945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37" b="3137"/>
          <a:stretch/>
        </p:blipFill>
        <p:spPr>
          <a:xfrm>
            <a:off x="3722338" y="2025875"/>
            <a:ext cx="4747321" cy="4437456"/>
          </a:xfrm>
          <a:prstGeom prst="rect">
            <a:avLst/>
          </a:prstGeom>
        </p:spPr>
      </p:pic>
      <p:pic>
        <p:nvPicPr>
          <p:cNvPr id="2" name="Imagen 1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C6220375-2289-1C62-4BC3-B257DDC3F7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50468" y="6063360"/>
            <a:ext cx="2541532" cy="794640"/>
          </a:xfrm>
          <a:prstGeom prst="rect">
            <a:avLst/>
          </a:prstGeom>
          <a:noFill/>
        </p:spPr>
      </p:pic>
      <p:pic>
        <p:nvPicPr>
          <p:cNvPr id="4" name="Imagen 3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55D58317-C8EC-8993-1A41-445C28CA0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61289" y="6072786"/>
            <a:ext cx="2541532" cy="794640"/>
          </a:xfrm>
          <a:prstGeom prst="rect">
            <a:avLst/>
          </a:prstGeom>
          <a:noFill/>
        </p:spPr>
      </p:pic>
      <p:pic>
        <p:nvPicPr>
          <p:cNvPr id="5" name="Imagen 4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3585BC43-04F2-26CF-89FF-3CF3F2BF3E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72110" y="6072785"/>
            <a:ext cx="2541532" cy="794640"/>
          </a:xfrm>
          <a:prstGeom prst="rect">
            <a:avLst/>
          </a:prstGeom>
          <a:noFill/>
        </p:spPr>
      </p:pic>
      <p:pic>
        <p:nvPicPr>
          <p:cNvPr id="6" name="Imagen 5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95B8B6F4-226A-FFE3-6C4F-45234C259B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2931" y="6072785"/>
            <a:ext cx="2541532" cy="794640"/>
          </a:xfrm>
          <a:prstGeom prst="rect">
            <a:avLst/>
          </a:prstGeom>
          <a:noFill/>
        </p:spPr>
      </p:pic>
      <p:pic>
        <p:nvPicPr>
          <p:cNvPr id="7" name="Imagen 6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8129ED3A-40AF-5D49-8CC2-EF0F45E008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-8015" r="8015"/>
          <a:stretch/>
        </p:blipFill>
        <p:spPr>
          <a:xfrm>
            <a:off x="504072" y="6072542"/>
            <a:ext cx="2541532" cy="794639"/>
          </a:xfrm>
          <a:prstGeom prst="rect">
            <a:avLst/>
          </a:prstGeom>
          <a:noFill/>
        </p:spPr>
      </p:pic>
      <p:pic>
        <p:nvPicPr>
          <p:cNvPr id="10" name="Imagen 9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8A76160F-EB84-DA91-29AE-5BD69021EF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52654" r="8015"/>
          <a:stretch/>
        </p:blipFill>
        <p:spPr>
          <a:xfrm>
            <a:off x="-6047" y="6063361"/>
            <a:ext cx="999597" cy="794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43F6042-1760-9546-6963-C5C220A00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767" y="324018"/>
            <a:ext cx="1209466" cy="29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74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85A05DF7-3504-689B-5194-E0746E68C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50468" y="6063360"/>
            <a:ext cx="2541532" cy="794640"/>
          </a:xfrm>
          <a:prstGeom prst="rect">
            <a:avLst/>
          </a:prstGeom>
          <a:noFill/>
        </p:spPr>
      </p:pic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908496" y="622827"/>
            <a:ext cx="1037500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Problemática por resolver</a:t>
            </a:r>
          </a:p>
        </p:txBody>
      </p:sp>
      <p:sp>
        <p:nvSpPr>
          <p:cNvPr id="91" name="Google Shape;91;p2"/>
          <p:cNvSpPr txBox="1"/>
          <p:nvPr/>
        </p:nvSpPr>
        <p:spPr>
          <a:xfrm>
            <a:off x="908496" y="2536468"/>
            <a:ext cx="10375005" cy="178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s-CL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s-CL" sz="3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3200" b="1">
                <a:solidFill>
                  <a:srgbClr val="D0D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s-CL" sz="3200" b="1" i="0" u="none" strike="noStrike" cap="none">
                <a:solidFill>
                  <a:srgbClr val="D0D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ápida proliferación</a:t>
            </a:r>
            <a:r>
              <a:rPr lang="es-CL" sz="3200" b="1" i="0" u="none" strike="noStrike" cap="none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3200" b="1" i="0" u="none" strike="noStrike"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de la industria inmobiliaria.</a:t>
            </a:r>
            <a:endParaRPr lang="es-CL" sz="3200" b="1" i="0" u="none" strike="noStrike" cap="none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s-CL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- I</a:t>
            </a:r>
            <a:r>
              <a:rPr lang="es-CL" sz="3200" b="1" i="0" u="none" strike="noStrike"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mplementación de la </a:t>
            </a:r>
            <a:r>
              <a:rPr lang="es-CL" sz="3200" b="1" i="0" u="none" strike="noStrike" cap="none">
                <a:solidFill>
                  <a:srgbClr val="D0D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Ley de Copropiedad</a:t>
            </a:r>
            <a:r>
              <a:rPr lang="es-CL" sz="3200" b="1" i="0" u="none" strike="noStrike"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s-CL" sz="3200" b="1" i="0" u="none" strike="noStrike" cap="none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s-CL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</a:rPr>
              <a:t>-</a:t>
            </a:r>
            <a:r>
              <a:rPr lang="es-CL" sz="3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</a:rPr>
              <a:t> </a:t>
            </a:r>
            <a:r>
              <a:rPr lang="es-CL" sz="3200" b="1">
                <a:solidFill>
                  <a:srgbClr val="D0D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</a:rPr>
              <a:t>M</a:t>
            </a:r>
            <a:r>
              <a:rPr lang="es-CL" sz="3200" b="1" i="0" u="none" strike="noStrike" cap="none">
                <a:solidFill>
                  <a:srgbClr val="D0D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Arial"/>
              </a:rPr>
              <a:t>ejora</a:t>
            </a:r>
            <a:r>
              <a:rPr lang="es-CL" sz="3200" b="1" i="0" u="none" strike="noStrike"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Arial"/>
              </a:rPr>
              <a:t> sobre las actuales propuestas.</a:t>
            </a:r>
            <a:endParaRPr lang="es-CL" sz="3200" b="1" i="0" u="none" strike="noStrike" cap="none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s-CL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n 4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432E611C-F745-DCBF-A7BD-A91609C5A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61289" y="6072786"/>
            <a:ext cx="2541532" cy="794640"/>
          </a:xfrm>
          <a:prstGeom prst="rect">
            <a:avLst/>
          </a:prstGeom>
          <a:noFill/>
        </p:spPr>
      </p:pic>
      <p:pic>
        <p:nvPicPr>
          <p:cNvPr id="6" name="Imagen 5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38F83540-1E65-50D9-52D7-824CD3F5E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72110" y="6072785"/>
            <a:ext cx="2541532" cy="794640"/>
          </a:xfrm>
          <a:prstGeom prst="rect">
            <a:avLst/>
          </a:prstGeom>
          <a:noFill/>
        </p:spPr>
      </p:pic>
      <p:pic>
        <p:nvPicPr>
          <p:cNvPr id="11" name="Imagen 10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14FBC587-2423-F08E-880C-F4DA9BB75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2931" y="6081966"/>
            <a:ext cx="2541532" cy="794640"/>
          </a:xfrm>
          <a:prstGeom prst="rect">
            <a:avLst/>
          </a:prstGeom>
          <a:noFill/>
        </p:spPr>
      </p:pic>
      <p:pic>
        <p:nvPicPr>
          <p:cNvPr id="12" name="Imagen 11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6056A1A1-CF50-513E-4378-968668711D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-8015" r="8015"/>
          <a:stretch/>
        </p:blipFill>
        <p:spPr>
          <a:xfrm>
            <a:off x="504072" y="6081723"/>
            <a:ext cx="2541532" cy="794639"/>
          </a:xfrm>
          <a:prstGeom prst="rect">
            <a:avLst/>
          </a:prstGeom>
          <a:noFill/>
        </p:spPr>
      </p:pic>
      <p:pic>
        <p:nvPicPr>
          <p:cNvPr id="3" name="Imagen 2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C99B8284-BA60-C3C0-7257-8F3F9F20CC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52654" r="8015"/>
          <a:stretch/>
        </p:blipFill>
        <p:spPr>
          <a:xfrm>
            <a:off x="2959" y="6072785"/>
            <a:ext cx="999597" cy="794639"/>
          </a:xfrm>
          <a:prstGeom prst="rect">
            <a:avLst/>
          </a:prstGeom>
          <a:noFill/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B5D8C7E-70E9-40BA-10A9-FE0CDD009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767" y="324018"/>
            <a:ext cx="1209466" cy="29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00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C7451A10-9E6F-FC67-92B4-DAE4F2D44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50468" y="6063360"/>
            <a:ext cx="2541532" cy="794640"/>
          </a:xfrm>
          <a:prstGeom prst="rect">
            <a:avLst/>
          </a:prstGeom>
          <a:noFill/>
        </p:spPr>
      </p:pic>
      <p:pic>
        <p:nvPicPr>
          <p:cNvPr id="8" name="Imagen 7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9F2CAD8E-F740-DA95-2CCF-06D180427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61289" y="6072786"/>
            <a:ext cx="2541532" cy="794640"/>
          </a:xfrm>
          <a:prstGeom prst="rect">
            <a:avLst/>
          </a:prstGeom>
          <a:noFill/>
        </p:spPr>
      </p:pic>
      <p:pic>
        <p:nvPicPr>
          <p:cNvPr id="9" name="Imagen 8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7747EB2B-68FA-0803-BD95-CBE064E56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72110" y="6072785"/>
            <a:ext cx="2541532" cy="794640"/>
          </a:xfrm>
          <a:prstGeom prst="rect">
            <a:avLst/>
          </a:prstGeom>
          <a:noFill/>
        </p:spPr>
      </p:pic>
      <p:pic>
        <p:nvPicPr>
          <p:cNvPr id="10" name="Imagen 9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D2CF02F3-EB27-75CF-6B1C-BFA9C1702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2931" y="6072785"/>
            <a:ext cx="2541532" cy="794640"/>
          </a:xfrm>
          <a:prstGeom prst="rect">
            <a:avLst/>
          </a:prstGeom>
          <a:noFill/>
        </p:spPr>
      </p:pic>
      <p:pic>
        <p:nvPicPr>
          <p:cNvPr id="11" name="Imagen 10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B1F00FDA-D77B-E912-070E-31AC9DF233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-8015" r="8015"/>
          <a:stretch/>
        </p:blipFill>
        <p:spPr>
          <a:xfrm>
            <a:off x="504072" y="6072542"/>
            <a:ext cx="2541532" cy="794639"/>
          </a:xfrm>
          <a:prstGeom prst="rect">
            <a:avLst/>
          </a:prstGeom>
          <a:noFill/>
        </p:spPr>
      </p:pic>
      <p:pic>
        <p:nvPicPr>
          <p:cNvPr id="12" name="Imagen 11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E609E6AF-D957-86F3-59A5-723C396A6B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52654" r="8015"/>
          <a:stretch/>
        </p:blipFill>
        <p:spPr>
          <a:xfrm>
            <a:off x="-6468" y="6072785"/>
            <a:ext cx="999597" cy="794639"/>
          </a:xfrm>
          <a:prstGeom prst="rect">
            <a:avLst/>
          </a:prstGeom>
          <a:noFill/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694F3614-FBAF-B0C9-0BE6-04230FF81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767" y="324018"/>
            <a:ext cx="1209466" cy="29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91;p2">
            <a:extLst>
              <a:ext uri="{FF2B5EF4-FFF2-40B4-BE49-F238E27FC236}">
                <a16:creationId xmlns:a16="http://schemas.microsoft.com/office/drawing/2014/main" id="{F5087248-B717-050D-286B-48E1F0CC0517}"/>
              </a:ext>
            </a:extLst>
          </p:cNvPr>
          <p:cNvSpPr txBox="1"/>
          <p:nvPr/>
        </p:nvSpPr>
        <p:spPr>
          <a:xfrm>
            <a:off x="570533" y="2090192"/>
            <a:ext cx="11041168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s-E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SaaS para gestión </a:t>
            </a:r>
            <a:r>
              <a:rPr lang="es-ES" sz="2800" b="1">
                <a:solidFill>
                  <a:srgbClr val="D0D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administrativa, de finanzas y de personal</a:t>
            </a:r>
            <a:r>
              <a:rPr lang="es-E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es-E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Disminuye tiempos de gestión </a:t>
            </a:r>
            <a:r>
              <a:rPr lang="es-ES" sz="2800" b="1">
                <a:solidFill>
                  <a:srgbClr val="D0D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automatizando </a:t>
            </a:r>
            <a:r>
              <a:rPr lang="es-E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cálculo de gastos comunes.</a:t>
            </a:r>
            <a:br>
              <a:rPr lang="es-E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Brinda </a:t>
            </a:r>
            <a:r>
              <a:rPr lang="es-ES" sz="2800" b="1">
                <a:solidFill>
                  <a:srgbClr val="D0D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transparencia financiera</a:t>
            </a:r>
            <a:r>
              <a:rPr lang="es-E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residentes. </a:t>
            </a:r>
            <a:br>
              <a:rPr lang="es-E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Cumplimiento de </a:t>
            </a:r>
            <a:r>
              <a:rPr lang="es-ES" sz="2800" b="1">
                <a:solidFill>
                  <a:srgbClr val="D0D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Ley 21.442</a:t>
            </a:r>
            <a:r>
              <a:rPr lang="es-E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es-E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Propuesta de valor: eficiencia &gt; satisfacción de residentes. </a:t>
            </a:r>
            <a:endParaRPr lang="es-ES" sz="28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90;p2">
            <a:extLst>
              <a:ext uri="{FF2B5EF4-FFF2-40B4-BE49-F238E27FC236}">
                <a16:creationId xmlns:a16="http://schemas.microsoft.com/office/drawing/2014/main" id="{165B5BCB-11D9-C031-C478-C3DA984A4576}"/>
              </a:ext>
            </a:extLst>
          </p:cNvPr>
          <p:cNvSpPr txBox="1">
            <a:spLocks/>
          </p:cNvSpPr>
          <p:nvPr/>
        </p:nvSpPr>
        <p:spPr>
          <a:xfrm>
            <a:off x="908496" y="622827"/>
            <a:ext cx="1037500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L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Solución</a:t>
            </a:r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C7451A10-9E6F-FC67-92B4-DAE4F2D44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50468" y="6063360"/>
            <a:ext cx="2541532" cy="794640"/>
          </a:xfrm>
          <a:prstGeom prst="rect">
            <a:avLst/>
          </a:prstGeom>
          <a:noFill/>
        </p:spPr>
      </p:pic>
      <p:pic>
        <p:nvPicPr>
          <p:cNvPr id="8" name="Imagen 7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9F2CAD8E-F740-DA95-2CCF-06D180427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61289" y="6072786"/>
            <a:ext cx="2541532" cy="794640"/>
          </a:xfrm>
          <a:prstGeom prst="rect">
            <a:avLst/>
          </a:prstGeom>
          <a:noFill/>
        </p:spPr>
      </p:pic>
      <p:pic>
        <p:nvPicPr>
          <p:cNvPr id="9" name="Imagen 8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7747EB2B-68FA-0803-BD95-CBE064E56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72110" y="6072785"/>
            <a:ext cx="2541532" cy="794640"/>
          </a:xfrm>
          <a:prstGeom prst="rect">
            <a:avLst/>
          </a:prstGeom>
          <a:noFill/>
        </p:spPr>
      </p:pic>
      <p:pic>
        <p:nvPicPr>
          <p:cNvPr id="10" name="Imagen 9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D2CF02F3-EB27-75CF-6B1C-BFA9C1702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2931" y="6072785"/>
            <a:ext cx="2541532" cy="794640"/>
          </a:xfrm>
          <a:prstGeom prst="rect">
            <a:avLst/>
          </a:prstGeom>
          <a:noFill/>
        </p:spPr>
      </p:pic>
      <p:pic>
        <p:nvPicPr>
          <p:cNvPr id="11" name="Imagen 10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B1F00FDA-D77B-E912-070E-31AC9DF233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-8015" r="8015"/>
          <a:stretch/>
        </p:blipFill>
        <p:spPr>
          <a:xfrm>
            <a:off x="504072" y="6072542"/>
            <a:ext cx="2541532" cy="794639"/>
          </a:xfrm>
          <a:prstGeom prst="rect">
            <a:avLst/>
          </a:prstGeom>
          <a:noFill/>
        </p:spPr>
      </p:pic>
      <p:pic>
        <p:nvPicPr>
          <p:cNvPr id="12" name="Imagen 11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E609E6AF-D957-86F3-59A5-723C396A6B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52654" r="8015"/>
          <a:stretch/>
        </p:blipFill>
        <p:spPr>
          <a:xfrm>
            <a:off x="-6468" y="6072785"/>
            <a:ext cx="999597" cy="794639"/>
          </a:xfrm>
          <a:prstGeom prst="rect">
            <a:avLst/>
          </a:prstGeom>
          <a:noFill/>
        </p:spPr>
      </p:pic>
      <p:sp>
        <p:nvSpPr>
          <p:cNvPr id="3" name="Google Shape;91;p2">
            <a:extLst>
              <a:ext uri="{FF2B5EF4-FFF2-40B4-BE49-F238E27FC236}">
                <a16:creationId xmlns:a16="http://schemas.microsoft.com/office/drawing/2014/main" id="{0694AF05-97BD-1DD4-AD17-1C44361DF91F}"/>
              </a:ext>
            </a:extLst>
          </p:cNvPr>
          <p:cNvSpPr txBox="1"/>
          <p:nvPr/>
        </p:nvSpPr>
        <p:spPr>
          <a:xfrm>
            <a:off x="1547284" y="2521079"/>
            <a:ext cx="8728195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s-CL" sz="2800" b="1">
                <a:solidFill>
                  <a:srgbClr val="D0D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Desarrollar un sistema web para administración</a:t>
            </a:r>
            <a:r>
              <a:rPr lang="es-CL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comunidades de edificios que permita la gestión de operacional, de finanzas y personal de manera </a:t>
            </a:r>
            <a:r>
              <a:rPr lang="es-CL" sz="2800" b="1">
                <a:solidFill>
                  <a:srgbClr val="D0D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eficiente</a:t>
            </a:r>
            <a:r>
              <a:rPr lang="es-CL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s-CL" sz="2800" b="1" i="0" u="none" strike="noStrike" cap="none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Arial"/>
              <a:cs typeface="Arial"/>
            </a:endParaRPr>
          </a:p>
        </p:txBody>
      </p:sp>
      <p:pic>
        <p:nvPicPr>
          <p:cNvPr id="5" name="Picture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5F49277-97B2-4269-8AED-C7036D08C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767" y="324018"/>
            <a:ext cx="1209466" cy="29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90;p2">
            <a:extLst>
              <a:ext uri="{FF2B5EF4-FFF2-40B4-BE49-F238E27FC236}">
                <a16:creationId xmlns:a16="http://schemas.microsoft.com/office/drawing/2014/main" id="{F2D88B12-CD91-DD35-97F2-F425092F1E16}"/>
              </a:ext>
            </a:extLst>
          </p:cNvPr>
          <p:cNvSpPr txBox="1">
            <a:spLocks/>
          </p:cNvSpPr>
          <p:nvPr/>
        </p:nvSpPr>
        <p:spPr>
          <a:xfrm>
            <a:off x="908496" y="622827"/>
            <a:ext cx="1037500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L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 General del Proyecto</a:t>
            </a:r>
            <a:endParaRPr lang="es-CL" sz="54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565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xfrm>
            <a:off x="838189" y="17996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Alcances</a:t>
            </a:r>
            <a:endParaRPr sz="5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Imagen 10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6AD15987-3F07-29D2-8B8D-29A155A36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50468" y="6063360"/>
            <a:ext cx="2541532" cy="794640"/>
          </a:xfrm>
          <a:prstGeom prst="rect">
            <a:avLst/>
          </a:prstGeom>
          <a:noFill/>
        </p:spPr>
      </p:pic>
      <p:pic>
        <p:nvPicPr>
          <p:cNvPr id="12" name="Imagen 11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3714BD05-EBE2-40A4-6344-BCDBC5FE8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61289" y="6072786"/>
            <a:ext cx="2541532" cy="794640"/>
          </a:xfrm>
          <a:prstGeom prst="rect">
            <a:avLst/>
          </a:prstGeom>
          <a:noFill/>
        </p:spPr>
      </p:pic>
      <p:pic>
        <p:nvPicPr>
          <p:cNvPr id="13" name="Imagen 12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8D8A0B50-0A5C-D9D1-641E-A0F13BD0F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72110" y="6072785"/>
            <a:ext cx="2541532" cy="794640"/>
          </a:xfrm>
          <a:prstGeom prst="rect">
            <a:avLst/>
          </a:prstGeom>
          <a:noFill/>
        </p:spPr>
      </p:pic>
      <p:pic>
        <p:nvPicPr>
          <p:cNvPr id="14" name="Imagen 13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83F493BA-2E68-4CA6-7143-AC087A3C9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2931" y="6072785"/>
            <a:ext cx="2541532" cy="794640"/>
          </a:xfrm>
          <a:prstGeom prst="rect">
            <a:avLst/>
          </a:prstGeom>
          <a:noFill/>
        </p:spPr>
      </p:pic>
      <p:pic>
        <p:nvPicPr>
          <p:cNvPr id="15" name="Imagen 14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02BC4827-EDC8-2D8B-6511-E7E4B186E4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-8015" r="8015"/>
          <a:stretch/>
        </p:blipFill>
        <p:spPr>
          <a:xfrm>
            <a:off x="504072" y="6072542"/>
            <a:ext cx="2541532" cy="794639"/>
          </a:xfrm>
          <a:prstGeom prst="rect">
            <a:avLst/>
          </a:prstGeom>
          <a:noFill/>
        </p:spPr>
      </p:pic>
      <p:pic>
        <p:nvPicPr>
          <p:cNvPr id="16" name="Imagen 15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C105097B-1829-15FE-4D13-8C6A4CB82C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52654" r="8015"/>
          <a:stretch/>
        </p:blipFill>
        <p:spPr>
          <a:xfrm>
            <a:off x="-6468" y="6072785"/>
            <a:ext cx="999597" cy="794639"/>
          </a:xfrm>
          <a:prstGeom prst="rect">
            <a:avLst/>
          </a:prstGeom>
          <a:noFill/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31A190A-54D0-8DD2-125F-6A21D4C1D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767" y="324018"/>
            <a:ext cx="1209466" cy="29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54762EA1-8F67-B5C1-6701-1C6B8471D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76313"/>
              </p:ext>
            </p:extLst>
          </p:nvPr>
        </p:nvGraphicFramePr>
        <p:xfrm>
          <a:off x="2031989" y="1464930"/>
          <a:ext cx="8128000" cy="2849880"/>
        </p:xfrm>
        <a:graphic>
          <a:graphicData uri="http://schemas.openxmlformats.org/drawingml/2006/table">
            <a:tbl>
              <a:tblPr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{8FD4443E-F989-4FC4-A0C8-D5A2AF1F390B}</a:tableStyleId>
              </a:tblPr>
              <a:tblGrid>
                <a:gridCol w="2059244">
                  <a:extLst>
                    <a:ext uri="{9D8B030D-6E8A-4147-A177-3AD203B41FA5}">
                      <a16:colId xmlns:a16="http://schemas.microsoft.com/office/drawing/2014/main" val="1789258273"/>
                    </a:ext>
                  </a:extLst>
                </a:gridCol>
                <a:gridCol w="2004756">
                  <a:extLst>
                    <a:ext uri="{9D8B030D-6E8A-4147-A177-3AD203B41FA5}">
                      <a16:colId xmlns:a16="http://schemas.microsoft.com/office/drawing/2014/main" val="27632056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291315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00574949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400" b="1" u="none" strike="noStrike" cap="non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Calibri"/>
                        </a:rPr>
                        <a:t>QUÉ HACE EL SISTEMA</a:t>
                      </a:r>
                      <a:endParaRPr lang="es-CL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D8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CL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D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023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400" b="1" u="none" strike="noStrike" cap="none" dirty="0">
                          <a:solidFill>
                            <a:srgbClr val="D0D4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Calibri"/>
                        </a:rPr>
                        <a:t>Gestión operacional</a:t>
                      </a:r>
                      <a:endParaRPr lang="es-CL" sz="1400" b="1" i="0" u="none" strike="noStrike" cap="none" dirty="0">
                        <a:solidFill>
                          <a:srgbClr val="D0D4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400" b="1" u="none" strike="noStrike" cap="none" dirty="0">
                          <a:solidFill>
                            <a:srgbClr val="D0D4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Calibri"/>
                        </a:rPr>
                        <a:t>Gestión financiera</a:t>
                      </a:r>
                      <a:endParaRPr lang="es-CL" sz="1400" b="1" i="0" u="none" strike="noStrike" cap="none" dirty="0">
                        <a:solidFill>
                          <a:srgbClr val="D0D4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400" b="1" i="0" u="none" strike="noStrike" cap="none" dirty="0">
                          <a:solidFill>
                            <a:srgbClr val="D0D4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Gestión de RRHH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err="1">
                          <a:solidFill>
                            <a:srgbClr val="D0D4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Reportabilidad</a:t>
                      </a:r>
                      <a:endParaRPr lang="es-CL" sz="1400" b="1" dirty="0">
                        <a:solidFill>
                          <a:srgbClr val="D0D4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522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i="0" u="none" strike="noStrike" noProof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Registro de comunidades, torres, unidades.</a:t>
                      </a:r>
                      <a:endParaRPr lang="es-CL" sz="12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sym typeface="Calibri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200" b="1" u="none" strike="noStrike" cap="non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Calibri"/>
                        </a:rPr>
                        <a:t>Registro de Ingresos y Egresos.</a:t>
                      </a:r>
                      <a:endParaRPr lang="es-CL" sz="120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b="1" i="0" u="none" strike="noStrike" cap="non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Registro de Trabajadores.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b="1" i="0" u="none" strike="noStrike" cap="non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Generación de reportes.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3060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i="0" u="none" strike="noStrike" cap="none" noProof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Creación </a:t>
                      </a:r>
                      <a:r>
                        <a:rPr lang="es-CL" sz="1200" b="1" i="0" u="none" strike="noStrike" cap="none" noProof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  <a:sym typeface="Calibri"/>
                        </a:rPr>
                        <a:t>de </a:t>
                      </a:r>
                      <a:r>
                        <a:rPr lang="es-CL" sz="1200" b="1" i="0" u="none" strike="noStrike" cap="none" noProof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usuarios y asignación a comunidad</a:t>
                      </a:r>
                      <a:r>
                        <a:rPr lang="es-CL" sz="1200" b="1" i="0" u="none" strike="noStrike" cap="none" noProof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  <a:sym typeface="Calibri"/>
                        </a:rPr>
                        <a:t>.</a:t>
                      </a:r>
                      <a:endParaRPr lang="es-ES" sz="1200" i="0" noProof="0">
                        <a:latin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200" b="1" u="none" strike="noStrike" cap="non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Calibri"/>
                        </a:rPr>
                        <a:t>Registrar y gestionar pagos de gastos comunes.</a:t>
                      </a:r>
                      <a:endParaRPr lang="es-CL" sz="120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b="1" i="0" u="none" strike="noStrike" cap="non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Planificación de turnos.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b="1" i="0" u="none" strike="noStrike" cap="none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Dashboard</a:t>
                      </a:r>
                      <a:r>
                        <a:rPr lang="es-CL" sz="1200" b="1" i="0" u="none" strike="noStrike" cap="non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 con indicadores y detalle.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299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200" b="1" i="0" u="none" strike="noStrike" cap="non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Administración de Espacios comunes.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200" b="1" u="none" strike="noStrike" cap="non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Calibri"/>
                        </a:rPr>
                        <a:t>Realizar seguimiento de morosidad.</a:t>
                      </a:r>
                      <a:endParaRPr lang="es-CL" sz="120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b="1" i="0" u="none" strike="noStrike" cap="non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Registro de asistencia de trabajadores.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CL" sz="120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4812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200" b="1" i="0" u="none" strike="noStrike" cap="non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Registro de visitas.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CL" sz="120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CL" sz="140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CL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1244262"/>
                  </a:ext>
                </a:extLst>
              </a:tr>
            </a:tbl>
          </a:graphicData>
        </a:graphic>
      </p:graphicFrame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D01EB8CE-4D81-0E68-C52F-4A4B8DEDC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492309"/>
              </p:ext>
            </p:extLst>
          </p:nvPr>
        </p:nvGraphicFramePr>
        <p:xfrm>
          <a:off x="3735737" y="4582605"/>
          <a:ext cx="4720504" cy="1285240"/>
        </p:xfrm>
        <a:graphic>
          <a:graphicData uri="http://schemas.openxmlformats.org/drawingml/2006/table">
            <a:tbl>
              <a:tblPr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{8FD4443E-F989-4FC4-A0C8-D5A2AF1F390B}</a:tableStyleId>
              </a:tblPr>
              <a:tblGrid>
                <a:gridCol w="2360252">
                  <a:extLst>
                    <a:ext uri="{9D8B030D-6E8A-4147-A177-3AD203B41FA5}">
                      <a16:colId xmlns:a16="http://schemas.microsoft.com/office/drawing/2014/main" val="2387456213"/>
                    </a:ext>
                  </a:extLst>
                </a:gridCol>
                <a:gridCol w="2360252">
                  <a:extLst>
                    <a:ext uri="{9D8B030D-6E8A-4147-A177-3AD203B41FA5}">
                      <a16:colId xmlns:a16="http://schemas.microsoft.com/office/drawing/2014/main" val="2352639285"/>
                    </a:ext>
                  </a:extLst>
                </a:gridCol>
              </a:tblGrid>
              <a:tr h="2281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400" b="1" u="none" strike="noStrike" cap="non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Calibri"/>
                        </a:rPr>
                        <a:t>QUÉ NO HACE</a:t>
                      </a:r>
                      <a:endParaRPr lang="es-CL" sz="1400" b="1" i="0" u="none" strike="noStrike" cap="non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4D8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u="none" strike="noStrike" cap="non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Calibri"/>
                        </a:rPr>
                        <a:t>RESTRICCIONES</a:t>
                      </a:r>
                      <a:endParaRPr lang="es-C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4D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06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4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Calibri"/>
                        </a:rPr>
                        <a:t>Cámaras de seguridad</a:t>
                      </a:r>
                      <a:endParaRPr lang="es-CL" sz="14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400" b="1" i="0" u="none" strike="noStrike" cap="non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Integración con </a:t>
                      </a:r>
                      <a:r>
                        <a:rPr lang="es-CL" sz="1400" b="1" i="0" u="none" strike="noStrike" cap="none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Previred</a:t>
                      </a:r>
                      <a:endParaRPr lang="es-CL" sz="1400" b="1" i="0" u="none" strike="noStrike" cap="non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0077274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4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Calibri"/>
                        </a:rPr>
                        <a:t>Manejo de insumos</a:t>
                      </a:r>
                      <a:endParaRPr lang="es-CL" sz="14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CL" sz="1400" b="1" i="0" u="none" strike="noStrike" cap="non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44100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4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Calibri"/>
                        </a:rPr>
                        <a:t>Chat entre usuarios</a:t>
                      </a:r>
                      <a:endParaRPr lang="es-CL" sz="14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205716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/>
        </p:nvSpPr>
        <p:spPr>
          <a:xfrm>
            <a:off x="3520726" y="1884400"/>
            <a:ext cx="5950633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2800" b="1" i="0" u="none" strike="noStrike"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1. Gestión de usuarios.</a:t>
            </a:r>
            <a:endParaRPr lang="es-CL" sz="2800" b="1" i="0" u="none" strike="noStrike" cap="none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2800" b="1" i="0" u="none" strike="noStrike"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2. Gestión de comunidades.</a:t>
            </a:r>
            <a:endParaRPr lang="es-CL" sz="2800" b="1" i="0" u="none" strike="noStrike" cap="none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2800" b="1" i="0" u="none" strike="noStrike"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3. Gestión de unidades.</a:t>
            </a:r>
            <a:endParaRPr lang="es-CL" sz="2800" b="1" i="0" u="none" strike="noStrike" cap="none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2800" b="1" i="0" u="none" strike="noStrike"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4. Gestión de ingresos.</a:t>
            </a:r>
            <a:endParaRPr lang="es-CL" sz="2800" b="1" i="0" u="none" strike="noStrike" cap="none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2800" b="1" i="0" u="none" strike="noStrike"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5. Gestión de egresos.</a:t>
            </a:r>
            <a:endParaRPr lang="es-CL" sz="2800" b="1" i="0" u="none" strike="noStrike" cap="none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2800" b="1" i="0" u="none" strike="noStrike"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6. Cálculo de gastos comunes.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2800" b="1" i="0" u="none" strike="noStrike"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7. Accesibilidad multiplataforma.</a:t>
            </a:r>
            <a:endParaRPr lang="es-CL" sz="2800" b="1" i="0" u="none" strike="noStrike" cap="none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2800" b="1" i="0" u="none" strike="noStrike"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8. Pago electrónico.</a:t>
            </a:r>
            <a:endParaRPr lang="es-CL" sz="2800" b="1" i="0" u="none" strike="noStrike" cap="none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</a:endParaRPr>
          </a:p>
        </p:txBody>
      </p:sp>
      <p:pic>
        <p:nvPicPr>
          <p:cNvPr id="3" name="Imagen 2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25A4890F-343A-DC05-7B0E-A6587ADFC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50468" y="6063360"/>
            <a:ext cx="2541532" cy="794640"/>
          </a:xfrm>
          <a:prstGeom prst="rect">
            <a:avLst/>
          </a:prstGeom>
          <a:noFill/>
        </p:spPr>
      </p:pic>
      <p:pic>
        <p:nvPicPr>
          <p:cNvPr id="4" name="Imagen 3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1E10F539-E10D-8403-7A97-4DED3688F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61289" y="6072786"/>
            <a:ext cx="2541532" cy="794640"/>
          </a:xfrm>
          <a:prstGeom prst="rect">
            <a:avLst/>
          </a:prstGeom>
          <a:noFill/>
        </p:spPr>
      </p:pic>
      <p:pic>
        <p:nvPicPr>
          <p:cNvPr id="5" name="Imagen 4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A4B461C5-5F88-B368-47F3-2521CF129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72110" y="6072785"/>
            <a:ext cx="2541532" cy="794640"/>
          </a:xfrm>
          <a:prstGeom prst="rect">
            <a:avLst/>
          </a:prstGeom>
          <a:noFill/>
        </p:spPr>
      </p:pic>
      <p:pic>
        <p:nvPicPr>
          <p:cNvPr id="6" name="Imagen 5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23D74389-94F8-E873-A19E-8C0EBCEEB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2931" y="6072785"/>
            <a:ext cx="2541532" cy="794640"/>
          </a:xfrm>
          <a:prstGeom prst="rect">
            <a:avLst/>
          </a:prstGeom>
          <a:noFill/>
        </p:spPr>
      </p:pic>
      <p:pic>
        <p:nvPicPr>
          <p:cNvPr id="7" name="Imagen 6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75E20176-3357-F1BF-0750-9F7115CB0E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-8015" r="8015"/>
          <a:stretch/>
        </p:blipFill>
        <p:spPr>
          <a:xfrm>
            <a:off x="504072" y="6072542"/>
            <a:ext cx="2541532" cy="794639"/>
          </a:xfrm>
          <a:prstGeom prst="rect">
            <a:avLst/>
          </a:prstGeom>
          <a:noFill/>
        </p:spPr>
      </p:pic>
      <p:pic>
        <p:nvPicPr>
          <p:cNvPr id="8" name="Imagen 7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D3091A5F-4A63-26DD-B0A0-6DBDDFAC3B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52654" r="8015"/>
          <a:stretch/>
        </p:blipFill>
        <p:spPr>
          <a:xfrm>
            <a:off x="-6468" y="6072785"/>
            <a:ext cx="999597" cy="794639"/>
          </a:xfrm>
          <a:prstGeom prst="rect">
            <a:avLst/>
          </a:prstGeom>
          <a:noFill/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15CE15B-8A73-711D-9A55-9A0CA3F3B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767" y="324018"/>
            <a:ext cx="1209466" cy="29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101;p4">
            <a:extLst>
              <a:ext uri="{FF2B5EF4-FFF2-40B4-BE49-F238E27FC236}">
                <a16:creationId xmlns:a16="http://schemas.microsoft.com/office/drawing/2014/main" id="{E4E27DA7-ECF8-5C09-4298-75EAC8685CEF}"/>
              </a:ext>
            </a:extLst>
          </p:cNvPr>
          <p:cNvSpPr txBox="1">
            <a:spLocks/>
          </p:cNvSpPr>
          <p:nvPr/>
        </p:nvSpPr>
        <p:spPr>
          <a:xfrm>
            <a:off x="838189" y="17996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L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Historias de usuarios</a:t>
            </a:r>
            <a:endParaRPr lang="es-CL" sz="54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834689" y="1669170"/>
            <a:ext cx="10515600" cy="3513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14300" indent="0">
              <a:buNone/>
            </a:pPr>
            <a:r>
              <a:rPr lang="es-CL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Metodología Ágil Scrum </a:t>
            </a:r>
            <a:r>
              <a:rPr lang="es-CL" sz="2400" b="1">
                <a:solidFill>
                  <a:srgbClr val="D0D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</a:t>
            </a:r>
            <a:r>
              <a:rPr lang="es-CL" sz="2400" b="1" err="1">
                <a:solidFill>
                  <a:srgbClr val="D0D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Sprints</a:t>
            </a:r>
            <a:r>
              <a:rPr lang="es-CL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114300" indent="0">
              <a:buNone/>
            </a:pPr>
            <a:endParaRPr lang="es-CL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L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s-CL" sz="2400" b="1">
                <a:solidFill>
                  <a:srgbClr val="D0D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0</a:t>
            </a:r>
            <a:r>
              <a:rPr lang="es-CL" sz="24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L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Configuración y creación de diagramas.</a:t>
            </a: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L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s-CL" sz="2400" b="1">
                <a:solidFill>
                  <a:srgbClr val="D0D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1</a:t>
            </a:r>
            <a:r>
              <a:rPr lang="es-CL" sz="24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L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Gestión operacional. </a:t>
            </a: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L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s-CL" sz="2400" b="1">
                <a:solidFill>
                  <a:srgbClr val="D0D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2</a:t>
            </a:r>
            <a:r>
              <a:rPr lang="es-CL" sz="24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L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Gestión financiera.</a:t>
            </a: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L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s-CL" sz="2400" b="1">
                <a:solidFill>
                  <a:srgbClr val="D0D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3</a:t>
            </a:r>
            <a:r>
              <a:rPr lang="es-CL" sz="24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L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Gestión de personal.</a:t>
            </a: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L" sz="24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s-CL" sz="2400" b="1">
                <a:solidFill>
                  <a:srgbClr val="D0D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4</a:t>
            </a:r>
            <a:r>
              <a:rPr lang="es-CL" sz="24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L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Reportaría</a:t>
            </a: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L" sz="24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s-CL" sz="2400" b="1">
                <a:solidFill>
                  <a:srgbClr val="D0D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5</a:t>
            </a:r>
            <a:r>
              <a:rPr lang="es-CL" sz="24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L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Documentación cierre proyecto</a:t>
            </a:r>
          </a:p>
        </p:txBody>
      </p:sp>
      <p:pic>
        <p:nvPicPr>
          <p:cNvPr id="2" name="Imagen 1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ECC93CCF-BF4F-30FF-1DC9-91D23334F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50468" y="6063360"/>
            <a:ext cx="2541532" cy="794640"/>
          </a:xfrm>
          <a:prstGeom prst="rect">
            <a:avLst/>
          </a:prstGeom>
          <a:noFill/>
        </p:spPr>
      </p:pic>
      <p:pic>
        <p:nvPicPr>
          <p:cNvPr id="3" name="Imagen 2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D1A859C9-24AA-D7B0-72D5-9D221211A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61289" y="6072786"/>
            <a:ext cx="2541532" cy="794640"/>
          </a:xfrm>
          <a:prstGeom prst="rect">
            <a:avLst/>
          </a:prstGeom>
          <a:noFill/>
        </p:spPr>
      </p:pic>
      <p:pic>
        <p:nvPicPr>
          <p:cNvPr id="4" name="Imagen 3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9760A1A4-51D2-82BA-DAA0-980856D64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72110" y="6072785"/>
            <a:ext cx="2541532" cy="794640"/>
          </a:xfrm>
          <a:prstGeom prst="rect">
            <a:avLst/>
          </a:prstGeom>
          <a:noFill/>
        </p:spPr>
      </p:pic>
      <p:pic>
        <p:nvPicPr>
          <p:cNvPr id="5" name="Imagen 4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960C0E67-45CA-3842-23FE-CB509DB20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2931" y="6072785"/>
            <a:ext cx="2541532" cy="794640"/>
          </a:xfrm>
          <a:prstGeom prst="rect">
            <a:avLst/>
          </a:prstGeom>
          <a:noFill/>
        </p:spPr>
      </p:pic>
      <p:pic>
        <p:nvPicPr>
          <p:cNvPr id="6" name="Imagen 5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5F3AD417-3381-C8D8-7F46-953527F13C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-8015" r="8015"/>
          <a:stretch/>
        </p:blipFill>
        <p:spPr>
          <a:xfrm>
            <a:off x="504072" y="6072542"/>
            <a:ext cx="2541532" cy="794639"/>
          </a:xfrm>
          <a:prstGeom prst="rect">
            <a:avLst/>
          </a:prstGeom>
          <a:noFill/>
        </p:spPr>
      </p:pic>
      <p:pic>
        <p:nvPicPr>
          <p:cNvPr id="7" name="Imagen 6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2ACDA5AD-01E4-52AD-C54A-6DA3C3F98F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52654" r="8015"/>
          <a:stretch/>
        </p:blipFill>
        <p:spPr>
          <a:xfrm>
            <a:off x="-6468" y="6072785"/>
            <a:ext cx="999597" cy="794639"/>
          </a:xfrm>
          <a:prstGeom prst="rect">
            <a:avLst/>
          </a:prstGeom>
          <a:noFill/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2EB73B45-111F-D02A-60D7-2FF9B40F6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767" y="324018"/>
            <a:ext cx="1209466" cy="29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01;p4">
            <a:extLst>
              <a:ext uri="{FF2B5EF4-FFF2-40B4-BE49-F238E27FC236}">
                <a16:creationId xmlns:a16="http://schemas.microsoft.com/office/drawing/2014/main" id="{5069A92E-4E9E-E32A-C1FC-3D899F117766}"/>
              </a:ext>
            </a:extLst>
          </p:cNvPr>
          <p:cNvSpPr txBox="1">
            <a:spLocks/>
          </p:cNvSpPr>
          <p:nvPr/>
        </p:nvSpPr>
        <p:spPr>
          <a:xfrm>
            <a:off x="838189" y="17996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L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Metodología de desarrollo</a:t>
            </a:r>
            <a:endParaRPr lang="es-CL" sz="54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8CF5E0E7-1A25-EFFA-AF11-87F2E6A5C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39901" y="1944244"/>
            <a:ext cx="4154330" cy="2336811"/>
          </a:xfrm>
          <a:prstGeom prst="rect">
            <a:avLst/>
          </a:prstGeom>
        </p:spPr>
      </p:pic>
      <p:pic>
        <p:nvPicPr>
          <p:cNvPr id="2" name="Imagen 1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E61117CD-08C4-FD30-0399-9938B3AEB6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50468" y="6063360"/>
            <a:ext cx="2541532" cy="794640"/>
          </a:xfrm>
          <a:prstGeom prst="rect">
            <a:avLst/>
          </a:prstGeom>
          <a:noFill/>
        </p:spPr>
      </p:pic>
      <p:pic>
        <p:nvPicPr>
          <p:cNvPr id="5" name="Imagen 4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1AE8876D-A393-0045-BA92-9B42D94322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61289" y="6072786"/>
            <a:ext cx="2541532" cy="794640"/>
          </a:xfrm>
          <a:prstGeom prst="rect">
            <a:avLst/>
          </a:prstGeom>
          <a:noFill/>
        </p:spPr>
      </p:pic>
      <p:pic>
        <p:nvPicPr>
          <p:cNvPr id="6" name="Imagen 5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FBE177EF-FCAF-4CD2-37F4-71025564C4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72110" y="6072785"/>
            <a:ext cx="2541532" cy="794640"/>
          </a:xfrm>
          <a:prstGeom prst="rect">
            <a:avLst/>
          </a:prstGeom>
          <a:noFill/>
        </p:spPr>
      </p:pic>
      <p:pic>
        <p:nvPicPr>
          <p:cNvPr id="7" name="Imagen 6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4797CEBC-0A56-9A50-2EDA-158BD50A7F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2931" y="6081966"/>
            <a:ext cx="2541532" cy="794640"/>
          </a:xfrm>
          <a:prstGeom prst="rect">
            <a:avLst/>
          </a:prstGeom>
          <a:noFill/>
        </p:spPr>
      </p:pic>
      <p:pic>
        <p:nvPicPr>
          <p:cNvPr id="9" name="Imagen 8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F0949A4C-37C8-E866-7413-4FB7737F33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-8015" r="8015"/>
          <a:stretch/>
        </p:blipFill>
        <p:spPr>
          <a:xfrm>
            <a:off x="504072" y="6081723"/>
            <a:ext cx="2541532" cy="794639"/>
          </a:xfrm>
          <a:prstGeom prst="rect">
            <a:avLst/>
          </a:prstGeom>
          <a:noFill/>
        </p:spPr>
      </p:pic>
      <p:pic>
        <p:nvPicPr>
          <p:cNvPr id="10" name="Imagen 9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DFFA4585-99E3-AAA2-89D8-489B3CCAFD7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52654" r="8015"/>
          <a:stretch/>
        </p:blipFill>
        <p:spPr>
          <a:xfrm>
            <a:off x="-6468" y="6081966"/>
            <a:ext cx="999597" cy="794639"/>
          </a:xfrm>
          <a:prstGeom prst="rect">
            <a:avLst/>
          </a:prstGeom>
          <a:noFill/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2A044976-4B81-9623-1F14-89E8EFFC3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767" y="324018"/>
            <a:ext cx="1209466" cy="29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E35E8192-DFD5-C096-C836-E6202090F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558807"/>
              </p:ext>
            </p:extLst>
          </p:nvPr>
        </p:nvGraphicFramePr>
        <p:xfrm>
          <a:off x="7139901" y="4371706"/>
          <a:ext cx="4154735" cy="1097280"/>
        </p:xfrm>
        <a:graphic>
          <a:graphicData uri="http://schemas.openxmlformats.org/drawingml/2006/table">
            <a:tbl>
              <a:tblPr bandRow="1">
                <a:tableStyleId>{2CC421F1-4B15-4F91-AF06-09D31E34FDF9}</a:tableStyleId>
              </a:tblPr>
              <a:tblGrid>
                <a:gridCol w="3043665">
                  <a:extLst>
                    <a:ext uri="{9D8B030D-6E8A-4147-A177-3AD203B41FA5}">
                      <a16:colId xmlns:a16="http://schemas.microsoft.com/office/drawing/2014/main" val="1300899425"/>
                    </a:ext>
                  </a:extLst>
                </a:gridCol>
                <a:gridCol w="1111070">
                  <a:extLst>
                    <a:ext uri="{9D8B030D-6E8A-4147-A177-3AD203B41FA5}">
                      <a16:colId xmlns:a16="http://schemas.microsoft.com/office/drawing/2014/main" val="3275285756"/>
                    </a:ext>
                  </a:extLst>
                </a:gridCol>
              </a:tblGrid>
              <a:tr h="264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800" b="1">
                          <a:solidFill>
                            <a:srgbClr val="77933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Lead Developer</a:t>
                      </a:r>
                      <a:endParaRPr lang="es-CL" sz="180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Vicente</a:t>
                      </a:r>
                      <a:endParaRPr lang="es-CL" sz="1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69304"/>
                  </a:ext>
                </a:extLst>
              </a:tr>
              <a:tr h="264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800" b="1">
                          <a:solidFill>
                            <a:srgbClr val="0F7663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Productor Owner / Developer</a:t>
                      </a:r>
                      <a:endParaRPr lang="es-CL" sz="1800">
                        <a:solidFill>
                          <a:srgbClr val="0F7663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8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Fabian</a:t>
                      </a:r>
                      <a:endParaRPr lang="es-CL" sz="1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350736"/>
                  </a:ext>
                </a:extLst>
              </a:tr>
              <a:tr h="264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800" b="1">
                          <a:solidFill>
                            <a:srgbClr val="1F608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Scrum Master </a:t>
                      </a:r>
                      <a:r>
                        <a:rPr lang="es-CL" sz="1800" b="1">
                          <a:solidFill>
                            <a:srgbClr val="1F5D87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/ Developer</a:t>
                      </a:r>
                      <a:endParaRPr lang="es-CL" sz="1800">
                        <a:solidFill>
                          <a:srgbClr val="1F5D87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8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Jorge</a:t>
                      </a:r>
                      <a:endParaRPr lang="es-CL" sz="1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112666"/>
                  </a:ext>
                </a:extLst>
              </a:tr>
            </a:tbl>
          </a:graphicData>
        </a:graphic>
      </p:graphicFrame>
      <p:pic>
        <p:nvPicPr>
          <p:cNvPr id="14" name="Imagen 13">
            <a:extLst>
              <a:ext uri="{FF2B5EF4-FFF2-40B4-BE49-F238E27FC236}">
                <a16:creationId xmlns:a16="http://schemas.microsoft.com/office/drawing/2014/main" id="{EC55BE9B-92C3-9FC6-775D-5066AB3FCDE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-179" r="179"/>
          <a:stretch/>
        </p:blipFill>
        <p:spPr>
          <a:xfrm>
            <a:off x="983702" y="1944244"/>
            <a:ext cx="5896804" cy="3524742"/>
          </a:xfrm>
          <a:prstGeom prst="rect">
            <a:avLst/>
          </a:prstGeom>
        </p:spPr>
      </p:pic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D1AEE606-54A2-174F-2EEF-D92B9D745435}"/>
              </a:ext>
            </a:extLst>
          </p:cNvPr>
          <p:cNvSpPr txBox="1">
            <a:spLocks/>
          </p:cNvSpPr>
          <p:nvPr/>
        </p:nvSpPr>
        <p:spPr>
          <a:xfrm>
            <a:off x="908496" y="622827"/>
            <a:ext cx="1037500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L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Planificación</a:t>
            </a:r>
            <a:endParaRPr lang="es-E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/>
          <p:nvPr/>
        </p:nvSpPr>
        <p:spPr>
          <a:xfrm>
            <a:off x="637814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</a:rPr>
              <a:t>Estimación de Riesgos preliminar</a:t>
            </a:r>
            <a:endParaRPr sz="5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74E2D4B-6707-FEA0-17ED-739D36477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008838"/>
              </p:ext>
            </p:extLst>
          </p:nvPr>
        </p:nvGraphicFramePr>
        <p:xfrm>
          <a:off x="676485" y="1147202"/>
          <a:ext cx="10933713" cy="4358430"/>
        </p:xfrm>
        <a:graphic>
          <a:graphicData uri="http://schemas.openxmlformats.org/drawingml/2006/table">
            <a:tbl>
              <a:tblPr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{8FD4443E-F989-4FC4-A0C8-D5A2AF1F390B}</a:tableStyleId>
              </a:tblPr>
              <a:tblGrid>
                <a:gridCol w="595912">
                  <a:extLst>
                    <a:ext uri="{9D8B030D-6E8A-4147-A177-3AD203B41FA5}">
                      <a16:colId xmlns:a16="http://schemas.microsoft.com/office/drawing/2014/main" val="1055760155"/>
                    </a:ext>
                  </a:extLst>
                </a:gridCol>
                <a:gridCol w="2571835">
                  <a:extLst>
                    <a:ext uri="{9D8B030D-6E8A-4147-A177-3AD203B41FA5}">
                      <a16:colId xmlns:a16="http://schemas.microsoft.com/office/drawing/2014/main" val="1964128430"/>
                    </a:ext>
                  </a:extLst>
                </a:gridCol>
                <a:gridCol w="1448575">
                  <a:extLst>
                    <a:ext uri="{9D8B030D-6E8A-4147-A177-3AD203B41FA5}">
                      <a16:colId xmlns:a16="http://schemas.microsoft.com/office/drawing/2014/main" val="1338089560"/>
                    </a:ext>
                  </a:extLst>
                </a:gridCol>
                <a:gridCol w="926738">
                  <a:extLst>
                    <a:ext uri="{9D8B030D-6E8A-4147-A177-3AD203B41FA5}">
                      <a16:colId xmlns:a16="http://schemas.microsoft.com/office/drawing/2014/main" val="2600297154"/>
                    </a:ext>
                  </a:extLst>
                </a:gridCol>
                <a:gridCol w="3289275">
                  <a:extLst>
                    <a:ext uri="{9D8B030D-6E8A-4147-A177-3AD203B41FA5}">
                      <a16:colId xmlns:a16="http://schemas.microsoft.com/office/drawing/2014/main" val="3981848187"/>
                    </a:ext>
                  </a:extLst>
                </a:gridCol>
                <a:gridCol w="2101378">
                  <a:extLst>
                    <a:ext uri="{9D8B030D-6E8A-4147-A177-3AD203B41FA5}">
                      <a16:colId xmlns:a16="http://schemas.microsoft.com/office/drawing/2014/main" val="2836554647"/>
                    </a:ext>
                  </a:extLst>
                </a:gridCol>
              </a:tblGrid>
              <a:tr h="213758"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400" b="1">
                          <a:effectLst/>
                        </a:rPr>
                        <a:t>ID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400" b="1">
                          <a:effectLst/>
                        </a:rPr>
                        <a:t>Descripción del Riesgo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400" b="1">
                          <a:effectLst/>
                        </a:rPr>
                        <a:t>Tipo de Riesgo 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400" b="1">
                          <a:effectLst/>
                        </a:rPr>
                        <a:t>Magnitud</a:t>
                      </a:r>
                      <a:endParaRPr lang="en-US" sz="1200" b="1">
                        <a:effectLst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400" b="1">
                          <a:effectLst/>
                        </a:rPr>
                        <a:t>Impacto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290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400" b="1">
                          <a:effectLst/>
                        </a:rPr>
                        <a:t>Medidas de Mitigación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19855"/>
                  </a:ext>
                </a:extLst>
              </a:tr>
              <a:tr h="270341"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1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Enfermedad 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Humano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Alta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Retraso prolongado en plazos de entrega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Redistribución de labores 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35455965"/>
                  </a:ext>
                </a:extLst>
              </a:tr>
              <a:tr h="452663"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2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Falla de dispositivo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Tecnológico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Media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Retraso medio en plazos de entrega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Uso de fondo de reserva para compra de dispositivos nuevos.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9659689"/>
                  </a:ext>
                </a:extLst>
              </a:tr>
              <a:tr h="270341"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effectLst/>
                      </a:endParaRPr>
                    </a:p>
                  </a:txBody>
                  <a:tcPr marL="38325" marR="38325" marT="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effectLst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effectLst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effectLst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effectLst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effectLst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77754600"/>
                  </a:ext>
                </a:extLst>
              </a:tr>
              <a:tr h="270341"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4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Error en Diagrama de Arquitectura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Técnico</a:t>
                      </a:r>
                      <a:endParaRPr lang="en-US" sz="1200" b="1" err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5715" lvl="0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Baja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Leve retraso para replantear arquitectura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Reunión específica para corrección.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0973011"/>
                  </a:ext>
                </a:extLst>
              </a:tr>
              <a:tr h="270341"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5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Ataque de Ciberseguridad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Tecnológico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Alta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Posible impacto total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Aislar el componente afectado.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9843231"/>
                  </a:ext>
                </a:extLst>
              </a:tr>
              <a:tr h="364645"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6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2700"/>
                        </a:spcAft>
                      </a:pPr>
                      <a:r>
                        <a:rPr lang="es-CL" sz="1200" b="1">
                          <a:solidFill>
                            <a:srgbClr val="D0D400"/>
                          </a:solidFill>
                          <a:effectLst/>
                        </a:rPr>
                        <a:t>Integraciones con sistemas externos desconocidos.</a:t>
                      </a:r>
                      <a:endParaRPr lang="en-US" sz="1200" b="1">
                        <a:solidFill>
                          <a:srgbClr val="D0D4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D0D400"/>
                          </a:solidFill>
                          <a:effectLst/>
                        </a:rPr>
                        <a:t>Tecnológico</a:t>
                      </a:r>
                      <a:endParaRPr lang="en-US" sz="1200" b="1">
                        <a:solidFill>
                          <a:srgbClr val="D0D4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365760" lvl="0" indent="0" algn="ctr" defTabSz="914400" rtl="0" eaLnBrk="1" fontAlgn="auto" latinLnBrk="0" hangingPunct="1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200" b="1">
                          <a:solidFill>
                            <a:srgbClr val="D0D400"/>
                          </a:solidFill>
                          <a:effectLst/>
                          <a:latin typeface="+mn-lt"/>
                          <a:ea typeface="Calibri"/>
                        </a:rPr>
                        <a:t>Media</a:t>
                      </a: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D0D400"/>
                          </a:solidFill>
                          <a:effectLst/>
                        </a:rPr>
                        <a:t>Posible incompatibilidad </a:t>
                      </a:r>
                      <a:endParaRPr lang="en-US" sz="1200" b="1">
                        <a:solidFill>
                          <a:srgbClr val="D0D4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D0D400"/>
                          </a:solidFill>
                          <a:effectLst/>
                        </a:rPr>
                        <a:t>Consultar documentación y recurrir a la ayuda externa.</a:t>
                      </a:r>
                      <a:endParaRPr lang="en-US" sz="1200" b="1">
                        <a:solidFill>
                          <a:srgbClr val="D0D4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11164005"/>
                  </a:ext>
                </a:extLst>
              </a:tr>
              <a:tr h="364645"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7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D0D400"/>
                          </a:solidFill>
                          <a:effectLst/>
                        </a:rPr>
                        <a:t>Desconocimiento de la tecnología base del proyecto.</a:t>
                      </a:r>
                      <a:endParaRPr lang="en-US" sz="1200" b="1">
                        <a:solidFill>
                          <a:srgbClr val="D0D4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D0D400"/>
                          </a:solidFill>
                          <a:effectLst/>
                        </a:rPr>
                        <a:t>Humano</a:t>
                      </a:r>
                      <a:endParaRPr lang="en-US" sz="1200" b="1">
                        <a:solidFill>
                          <a:srgbClr val="D0D4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D0D400"/>
                          </a:solidFill>
                          <a:effectLst/>
                        </a:rPr>
                        <a:t>Media</a:t>
                      </a:r>
                      <a:endParaRPr lang="en-US" sz="1200" b="1">
                        <a:solidFill>
                          <a:srgbClr val="D0D4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D0D400"/>
                          </a:solidFill>
                          <a:effectLst/>
                        </a:rPr>
                        <a:t>Retraso en el desarrollo </a:t>
                      </a:r>
                      <a:endParaRPr lang="en-US" sz="1200" b="1">
                        <a:solidFill>
                          <a:srgbClr val="D0D4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D0D400"/>
                          </a:solidFill>
                          <a:effectLst/>
                        </a:rPr>
                        <a:t>Consultar documentación y solicitar apoyo académico. </a:t>
                      </a:r>
                      <a:endParaRPr lang="en-US" sz="1200" b="1">
                        <a:solidFill>
                          <a:srgbClr val="D0D4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0972352"/>
                  </a:ext>
                </a:extLst>
              </a:tr>
              <a:tr h="270341"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8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D0D400"/>
                          </a:solidFill>
                          <a:effectLst/>
                        </a:rPr>
                        <a:t>Estimación inadecuada del tiempo de ejecución.</a:t>
                      </a:r>
                      <a:endParaRPr lang="en-US" sz="1200" b="1">
                        <a:solidFill>
                          <a:srgbClr val="D0D4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D0D400"/>
                          </a:solidFill>
                          <a:effectLst/>
                        </a:rPr>
                        <a:t>Tecnológico</a:t>
                      </a:r>
                      <a:endParaRPr lang="en-US" sz="1200" b="1">
                        <a:solidFill>
                          <a:srgbClr val="D0D4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D0D400"/>
                          </a:solidFill>
                          <a:effectLst/>
                        </a:rPr>
                        <a:t>Media</a:t>
                      </a:r>
                      <a:endParaRPr lang="en-US" sz="1200" b="1">
                        <a:solidFill>
                          <a:srgbClr val="D0D4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D0D400"/>
                          </a:solidFill>
                          <a:effectLst/>
                        </a:rPr>
                        <a:t>Demora en desarrollo y sobrecarga laboral.</a:t>
                      </a:r>
                      <a:endParaRPr lang="en-US" sz="1200" b="1">
                        <a:solidFill>
                          <a:srgbClr val="D0D4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err="1">
                          <a:solidFill>
                            <a:srgbClr val="D0D400"/>
                          </a:solidFill>
                          <a:effectLst/>
                        </a:rPr>
                        <a:t>Re-estimar</a:t>
                      </a:r>
                      <a:r>
                        <a:rPr lang="es-CL" sz="1200" b="1">
                          <a:solidFill>
                            <a:srgbClr val="D0D400"/>
                          </a:solidFill>
                          <a:effectLst/>
                        </a:rPr>
                        <a:t> las labores para el próximo sprint</a:t>
                      </a:r>
                      <a:endParaRPr lang="en-US" sz="1200" b="1">
                        <a:solidFill>
                          <a:srgbClr val="D0D4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03062538"/>
                  </a:ext>
                </a:extLst>
              </a:tr>
              <a:tr h="270341"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9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Terremoto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Natural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Baja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Interrupción momentánea de labores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38290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Realizar evacuación y plan de acción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6140888"/>
                  </a:ext>
                </a:extLst>
              </a:tr>
              <a:tr h="364645"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10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Incendio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Natural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Alta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Interrupción prolongada de labores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38290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Realizar evacuación. Renovación hardware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0414449"/>
                  </a:ext>
                </a:extLst>
              </a:tr>
            </a:tbl>
          </a:graphicData>
        </a:graphic>
      </p:graphicFrame>
      <p:pic>
        <p:nvPicPr>
          <p:cNvPr id="9" name="Picture 2">
            <a:extLst>
              <a:ext uri="{FF2B5EF4-FFF2-40B4-BE49-F238E27FC236}">
                <a16:creationId xmlns:a16="http://schemas.microsoft.com/office/drawing/2014/main" id="{AC80010F-3A89-967A-6189-16EB7EDA0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767" y="324018"/>
            <a:ext cx="1209466" cy="29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4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BD07977E-5CC1-BB82-30B8-F5CAA730D8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50468" y="6063360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n 15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742F0813-C44C-63D3-456C-9A69C6466F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61289" y="6072786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n 16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CCE75B08-3FA7-B979-D3C3-11C899AC88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72110" y="6072785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n 17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4BFE1094-826A-28DD-3EB2-910321815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2931" y="6072785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n 18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72D69D1C-3C35-BFDB-2A40-46FCC99718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-8015" r="8015"/>
          <a:stretch/>
        </p:blipFill>
        <p:spPr>
          <a:xfrm>
            <a:off x="509625" y="6072785"/>
            <a:ext cx="2541532" cy="794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n 19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5DBFD090-D66D-C290-0211-4A6C7E7B1E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52654" r="8015"/>
          <a:stretch/>
        </p:blipFill>
        <p:spPr>
          <a:xfrm>
            <a:off x="-10510" y="6082289"/>
            <a:ext cx="999597" cy="794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a29a77a-4b3b-47ba-9aba-c99d46633df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6B0ABF06891AE4BB9823D0C7951D690" ma:contentTypeVersion="8" ma:contentTypeDescription="Crear nuevo documento." ma:contentTypeScope="" ma:versionID="7eb09e5bfbfba9b94ef44956cf1b4ca9">
  <xsd:schema xmlns:xsd="http://www.w3.org/2001/XMLSchema" xmlns:xs="http://www.w3.org/2001/XMLSchema" xmlns:p="http://schemas.microsoft.com/office/2006/metadata/properties" xmlns:ns3="ca29a77a-4b3b-47ba-9aba-c99d46633df7" xmlns:ns4="3d65ddc6-380a-425d-8f41-7fdadc3e4a73" targetNamespace="http://schemas.microsoft.com/office/2006/metadata/properties" ma:root="true" ma:fieldsID="fa15b426246a615fe64bc2373aa610c9" ns3:_="" ns4:_="">
    <xsd:import namespace="ca29a77a-4b3b-47ba-9aba-c99d46633df7"/>
    <xsd:import namespace="3d65ddc6-380a-425d-8f41-7fdadc3e4a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29a77a-4b3b-47ba-9aba-c99d46633d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65ddc6-380a-425d-8f41-7fdadc3e4a7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CFFD1A-EC3F-4D66-8355-1320174961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7666E7-6D19-454E-9162-B32012E85019}">
  <ds:schemaRefs>
    <ds:schemaRef ds:uri="3d65ddc6-380a-425d-8f41-7fdadc3e4a73"/>
    <ds:schemaRef ds:uri="ca29a77a-4b3b-47ba-9aba-c99d46633df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B595600-612E-44FC-A83F-A4AF49E5CB3D}">
  <ds:schemaRefs>
    <ds:schemaRef ds:uri="3d65ddc6-380a-425d-8f41-7fdadc3e4a73"/>
    <ds:schemaRef ds:uri="ca29a77a-4b3b-47ba-9aba-c99d46633df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939</Words>
  <Application>Microsoft Office PowerPoint</Application>
  <PresentationFormat>Panorámica</PresentationFormat>
  <Paragraphs>154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Portafolio de Título Intelificio by Datawise</vt:lpstr>
      <vt:lpstr>Problemática por resolver</vt:lpstr>
      <vt:lpstr>Presentación de PowerPoint</vt:lpstr>
      <vt:lpstr>Presentación de PowerPoint</vt:lpstr>
      <vt:lpstr>Alcances</vt:lpstr>
      <vt:lpstr>Presentación de PowerPoint</vt:lpstr>
      <vt:lpstr>Presentación de PowerPoint</vt:lpstr>
      <vt:lpstr>Presentación de PowerPoint</vt:lpstr>
      <vt:lpstr>Presentación de PowerPoint</vt:lpstr>
      <vt:lpstr>Tecnologías del Desarrollo</vt:lpstr>
      <vt:lpstr>Sistema Web  Administración de edificios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Portafolio de Título “Intelificio”</dc:title>
  <dc:creator>Cetecom</dc:creator>
  <cp:lastModifiedBy>Jorge Sandoval</cp:lastModifiedBy>
  <cp:revision>2</cp:revision>
  <dcterms:modified xsi:type="dcterms:W3CDTF">2024-11-14T01:23:30Z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0x010100E6B0ABF06891AE4BB9823D0C7951D690</vt:lpwstr>
  </property>
  <property fmtid="{D5CDD505-2E9C-101B-9397-08002B2CF9AE}" pid="3" name="MediaServiceImageTags">
    <vt:lpwstr/>
  </property>
</Properties>
</file>