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23"/>
  </p:notesMasterIdLst>
  <p:sldIdLst>
    <p:sldId id="281" r:id="rId5"/>
    <p:sldId id="297" r:id="rId6"/>
    <p:sldId id="282" r:id="rId7"/>
    <p:sldId id="295" r:id="rId8"/>
    <p:sldId id="283" r:id="rId9"/>
    <p:sldId id="298" r:id="rId10"/>
    <p:sldId id="285" r:id="rId11"/>
    <p:sldId id="284" r:id="rId12"/>
    <p:sldId id="286" r:id="rId13"/>
    <p:sldId id="287" r:id="rId14"/>
    <p:sldId id="289" r:id="rId15"/>
    <p:sldId id="288" r:id="rId16"/>
    <p:sldId id="290" r:id="rId17"/>
    <p:sldId id="291" r:id="rId18"/>
    <p:sldId id="292" r:id="rId19"/>
    <p:sldId id="293" r:id="rId20"/>
    <p:sldId id="277" r:id="rId21"/>
    <p:sldId id="263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Fabian" id="{0CD2E699-E286-49BE-92AB-50979643BBB5}">
          <p14:sldIdLst>
            <p14:sldId id="281"/>
            <p14:sldId id="297"/>
            <p14:sldId id="282"/>
            <p14:sldId id="295"/>
            <p14:sldId id="283"/>
            <p14:sldId id="298"/>
          </p14:sldIdLst>
        </p14:section>
        <p14:section name="Jorge" id="{531F8166-BF4D-45E3-8FF6-A038C249AC55}">
          <p14:sldIdLst>
            <p14:sldId id="285"/>
            <p14:sldId id="284"/>
            <p14:sldId id="286"/>
          </p14:sldIdLst>
        </p14:section>
        <p14:section name="Vicente" id="{B57413F8-3A2A-4B24-B9FB-25CF884E00EF}">
          <p14:sldIdLst>
            <p14:sldId id="287"/>
            <p14:sldId id="289"/>
            <p14:sldId id="288"/>
            <p14:sldId id="290"/>
            <p14:sldId id="291"/>
            <p14:sldId id="292"/>
            <p14:sldId id="293"/>
            <p14:sldId id="277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GoogleSlidesCustomDataVersion2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31" roundtripDataSignature="AMtx7mgkW/5GBkxGRIcYgWuVkFpZKtID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8591"/>
    <a:srgbClr val="BFBFBF"/>
    <a:srgbClr val="194ABF"/>
    <a:srgbClr val="4666DA"/>
    <a:srgbClr val="2B55CA"/>
    <a:srgbClr val="71A160"/>
    <a:srgbClr val="83A262"/>
    <a:srgbClr val="FDC000"/>
    <a:srgbClr val="002E8A"/>
    <a:srgbClr val="003B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F9EB16-5FEC-4ACF-B7AB-115A80DAD53F}" v="590" dt="2024-11-14T04:26:38.554"/>
  </p1510:revLst>
</p1510:revInfo>
</file>

<file path=ppt/tableStyles.xml><?xml version="1.0" encoding="utf-8"?>
<a:tblStyleLst xmlns:a="http://schemas.openxmlformats.org/drawingml/2006/main" def="{2CC421F1-4B15-4F91-AF06-09D31E34FDF9}">
  <a:tblStyle styleId="{2CC421F1-4B15-4F91-AF06-09D31E34FDF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91" autoAdjust="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44386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A6C8D-EE2B-D66D-37C6-1306D88EB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38066FE-42B6-347E-6426-828B7D7E32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8CBD5AC-352E-3EDC-90C3-C31AC5E799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E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  <a:t>- SaaS de gestión administrativa y finanzas.</a:t>
            </a:r>
            <a:br>
              <a:rPr lang="es-E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</a:br>
            <a:r>
              <a:rPr lang="es-E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  <a:t>- Disminuye tiempos de gestión automatizando el cálculo de GGCC.</a:t>
            </a:r>
            <a:br>
              <a:rPr lang="es-E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</a:br>
            <a:r>
              <a:rPr lang="es-E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  <a:t>- Brinda transparencia financiera para residentes. </a:t>
            </a:r>
            <a:br>
              <a:rPr lang="es-E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</a:br>
            <a:r>
              <a:rPr lang="es-E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  <a:t>- Cumplimiento de Ley 21.442.</a:t>
            </a:r>
            <a:br>
              <a:rPr lang="es-E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</a:br>
            <a:r>
              <a:rPr lang="es-E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  <a:t>- Propuesta de valor: eficiencia &gt; satisfacción de residentes. 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06975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E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Desarrollar un sistema web para administración de comunidades de edificios que permita la gestión de operacional, de finanzas y personal de manera eficiente.</a:t>
            </a:r>
          </a:p>
          <a:p>
            <a:pPr marL="15875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49163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rtl="0" eaLnBrk="1" fontAlgn="auto" latinLnBrk="0" hangingPunct="1">
              <a:buNone/>
            </a:pPr>
            <a:r>
              <a:rPr lang="es-CL" sz="1800" b="1" i="0" u="none" strike="noStrike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QUÉ HACE EL SISTEMA</a:t>
            </a:r>
          </a:p>
          <a:p>
            <a:pPr marL="0" marR="0" indent="0" algn="l" rtl="0" eaLnBrk="1" fontAlgn="auto" latinLnBrk="0" hangingPunct="1">
              <a:buNone/>
            </a:pPr>
            <a:endParaRPr lang="es-CL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/>
            <a:r>
              <a:rPr lang="es-CL" sz="1800" b="1" i="0" u="none" strike="noStrike" dirty="0">
                <a:solidFill>
                  <a:srgbClr val="D0D4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 Gestión operacional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tabLst/>
              <a:defRPr/>
            </a:pPr>
            <a:r>
              <a:rPr lang="es-CL" sz="1800" b="1" i="0" u="none" strike="noStrike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Registro de comunidades, torres, unidades.</a:t>
            </a:r>
            <a:endParaRPr lang="es-CL" sz="1800" b="1" i="0" u="none" strike="noStrike" dirty="0">
              <a:solidFill>
                <a:srgbClr val="D0D400"/>
              </a:solidFill>
              <a:effectLst>
                <a:outerShdw blurRad="38100" dist="38100" dir="27000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tabLst/>
              <a:defRPr/>
            </a:pPr>
            <a:r>
              <a:rPr lang="es-CL" sz="1800" b="1" i="0" u="none" strike="noStrike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 Creación de usuarios y asignación a comunidad.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tabLst/>
              <a:defRPr/>
            </a:pPr>
            <a:r>
              <a:rPr lang="es-CL" sz="1800" b="1" i="0" u="none" strike="noStrike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Administración de Espacios comunes.</a:t>
            </a:r>
            <a:endParaRPr lang="es-CL" sz="1800" b="1" i="0" u="none" strike="noStrike" dirty="0">
              <a:solidFill>
                <a:srgbClr val="D0D400"/>
              </a:solidFill>
              <a:effectLst>
                <a:outerShdw blurRad="38100" dist="38100" dir="27000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457200" marR="0" lvl="1" indent="0" algn="l" rtl="0" eaLnBrk="1" fontAlgn="auto" latinLnBrk="0" hangingPunct="1"/>
            <a:r>
              <a:rPr lang="es-CL" sz="1800" b="1" i="0" u="none" strike="noStrike" dirty="0">
                <a:solidFill>
                  <a:srgbClr val="D0D4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s-CL" sz="1800" b="1" i="0" u="none" strike="noStrike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Registro de visitas.</a:t>
            </a:r>
            <a:endParaRPr lang="es-CL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rtl="0" eaLnBrk="1" fontAlgn="auto" latinLnBrk="0" hangingPunct="1">
              <a:buNone/>
            </a:pPr>
            <a:endParaRPr lang="es-CL" sz="1800" b="1" i="0" u="none" strike="noStrike" dirty="0">
              <a:solidFill>
                <a:srgbClr val="D0D400"/>
              </a:solidFill>
              <a:effectLst>
                <a:outerShdw blurRad="38100" dist="38100" dir="27000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CL" sz="1800" b="1" u="none" strike="noStrike" cap="none" dirty="0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Calibri"/>
              </a:rPr>
              <a:t> Gestión financiera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CL" sz="1800" b="1" i="0" u="none" strike="noStrike" cap="none" dirty="0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Calibri"/>
              </a:rPr>
              <a:t> </a:t>
            </a:r>
            <a:r>
              <a:rPr lang="es-CL" sz="1800" b="1" i="0" u="none" strike="noStrike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Registro de Ingresos y Egresos.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CL" sz="1800" b="1" i="0" u="none" strike="noStrike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 Registrar y gestionar pagos de gastos comunes.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CL" sz="1800" b="1" i="0" u="none" strike="noStrike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 Realizar seguimiento de morosidad.</a:t>
            </a:r>
            <a:endParaRPr lang="es-CL" sz="1800" b="0" i="0" u="none" strike="noStrike" dirty="0"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CL" sz="1800" b="0" i="0" u="none" strike="noStrike" cap="none" dirty="0">
              <a:solidFill>
                <a:srgbClr val="000000"/>
              </a:solidFill>
              <a:effectLst/>
              <a:latin typeface="Arial" panose="020B0604020202020204" pitchFamily="34" charset="0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CL" sz="1800" b="1" i="0" u="none" strike="noStrike" dirty="0">
                <a:solidFill>
                  <a:srgbClr val="D0D4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 Reportabilidad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CL" sz="1800" b="1" i="0" u="none" strike="noStrike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 Generación de reportes.</a:t>
            </a:r>
            <a:endParaRPr lang="es-CL" sz="1800" b="0" i="0" u="none" strike="noStrike" dirty="0"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CL" sz="1800" b="1" i="0" u="none" strike="noStrike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s-CL" sz="1800" b="1" i="0" u="none" strike="noStrike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Dashboard</a:t>
            </a:r>
            <a:r>
              <a:rPr lang="es-CL" sz="1800" b="1" i="0" u="none" strike="noStrike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 con indicadores y detalle.</a:t>
            </a:r>
            <a:endParaRPr lang="es-CL" sz="18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s-CL" sz="18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buNone/>
            </a:pPr>
            <a:r>
              <a:rPr lang="es-CL" sz="1800" b="1" i="0" u="none" strike="noStrike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QUÉ NO HACE</a:t>
            </a:r>
          </a:p>
          <a:p>
            <a:pPr marL="0" marR="0" indent="0" algn="l" rtl="0" eaLnBrk="1" fontAlgn="auto" latinLnBrk="0" hangingPunct="1">
              <a:buNone/>
            </a:pPr>
            <a:endParaRPr lang="es-CL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/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CL" sz="1800" b="1" i="0" u="none" strike="noStrike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Cámaras de seguridad</a:t>
            </a:r>
            <a:endParaRPr lang="es-CL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/>
            <a:r>
              <a:rPr lang="es-CL" sz="1800" b="1" i="0" u="none" strike="noStrike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 Manejo de insumos</a:t>
            </a:r>
            <a:endParaRPr lang="es-CL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/>
            <a:r>
              <a:rPr lang="es-CL" sz="1800" b="1" i="0" u="none" strike="noStrike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 Chat entre usuarios</a:t>
            </a:r>
          </a:p>
          <a:p>
            <a:pPr marL="0" marR="0" indent="0" algn="l" rtl="0" eaLnBrk="1" fontAlgn="auto" latinLnBrk="0" hangingPunct="1"/>
            <a:endParaRPr lang="es-CL" sz="1800" b="1" i="0" u="none" strike="noStrike" dirty="0">
              <a:solidFill>
                <a:srgbClr val="FFFFFF"/>
              </a:solidFill>
              <a:effectLst>
                <a:outerShdw blurRad="38100" dist="38100" dir="27000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b="1" i="0" u="none" strike="noStrike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 RESTRICCIONES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800" b="1" i="0" u="none" strike="noStrike" dirty="0">
              <a:solidFill>
                <a:srgbClr val="FFFFFF"/>
              </a:solidFill>
              <a:effectLst>
                <a:outerShdw blurRad="38100" dist="38100" dir="27000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CL" sz="1800" b="1" i="0" u="none" strike="noStrike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Integración con </a:t>
            </a:r>
            <a:r>
              <a:rPr lang="es-CL" sz="1800" b="1" i="0" u="none" strike="noStrike" dirty="0" err="1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Previred</a:t>
            </a:r>
            <a:endParaRPr lang="es-CL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/>
            <a:endParaRPr lang="es-CL" sz="1800" b="0" i="0" u="none" strike="noStrike" dirty="0"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CL" sz="18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848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En blanc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1000">
              <a:srgbClr val="4666DA"/>
            </a:gs>
            <a:gs pos="100000">
              <a:srgbClr val="003BB0"/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Dibujo de una ciudad&#10;&#10;Descripción generada automáticamente">
            <a:extLst>
              <a:ext uri="{FF2B5EF4-FFF2-40B4-BE49-F238E27FC236}">
                <a16:creationId xmlns:a16="http://schemas.microsoft.com/office/drawing/2014/main" id="{3E3341AC-CBFB-5E1F-F515-C6A07A93A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4666DA"/>
          </a:solidFill>
        </p:spPr>
      </p:pic>
      <p:sp>
        <p:nvSpPr>
          <p:cNvPr id="3" name="CuadroTexto 5">
            <a:extLst>
              <a:ext uri="{FF2B5EF4-FFF2-40B4-BE49-F238E27FC236}">
                <a16:creationId xmlns:a16="http://schemas.microsoft.com/office/drawing/2014/main" id="{40319069-4BE3-BAEB-33FA-20E466510166}"/>
              </a:ext>
            </a:extLst>
          </p:cNvPr>
          <p:cNvSpPr txBox="1"/>
          <p:nvPr/>
        </p:nvSpPr>
        <p:spPr>
          <a:xfrm>
            <a:off x="3628224" y="5760000"/>
            <a:ext cx="4935542" cy="55041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CL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Presentación final capstone</a:t>
            </a:r>
            <a:endParaRPr lang="es-CL" sz="3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F99D70D-D4F2-DC79-8FCE-38C00E44D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522" y="720000"/>
            <a:ext cx="5946945" cy="3345157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981901F-B97C-FBC7-4C8C-450CF9F9E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0" y="6300000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576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231133E-A19C-E2BB-05FD-0E3DE7B4DAD5}"/>
              </a:ext>
            </a:extLst>
          </p:cNvPr>
          <p:cNvSpPr txBox="1"/>
          <p:nvPr/>
        </p:nvSpPr>
        <p:spPr>
          <a:xfrm>
            <a:off x="0" y="1440000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ARQUITECTURA DEL SOFTWARE</a:t>
            </a:r>
          </a:p>
          <a:p>
            <a:pPr algn="ctr"/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*PRESENTAR ESQUEMA</a:t>
            </a:r>
          </a:p>
        </p:txBody>
      </p:sp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464CCF1F-FF29-7729-8055-09FA9B411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58" y="38102"/>
            <a:ext cx="1962195" cy="110373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BAC1C7F-90A8-9C72-816F-B8D13267B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0" y="6300000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475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8FFC1C0-FCAA-5D61-0374-8A4E7CE97543}"/>
              </a:ext>
            </a:extLst>
          </p:cNvPr>
          <p:cNvSpPr txBox="1"/>
          <p:nvPr/>
        </p:nvSpPr>
        <p:spPr>
          <a:xfrm>
            <a:off x="0" y="144000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/>
            <a:r>
              <a:rPr lang="es-MX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TECNOLOGÍAS UTILIZADAS</a:t>
            </a:r>
          </a:p>
        </p:txBody>
      </p:sp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1E3EB92-E553-8CAE-8289-14805D540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58" y="38102"/>
            <a:ext cx="1962195" cy="11037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2EE401B-3598-8A3A-C852-F293C405A4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38435" y="2522293"/>
            <a:ext cx="1205601" cy="1205601"/>
          </a:xfrm>
          <a:prstGeom prst="rect">
            <a:avLst/>
          </a:prstGeom>
        </p:spPr>
      </p:pic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BA4FABD-A69F-8FAF-B788-07C18EEF3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876" y="2435658"/>
            <a:ext cx="1292236" cy="1292236"/>
          </a:xfrm>
          <a:prstGeom prst="rect">
            <a:avLst/>
          </a:prstGeom>
        </p:spPr>
      </p:pic>
      <p:pic>
        <p:nvPicPr>
          <p:cNvPr id="8" name="Imagen 7" descr="Imagen que contiene taza, café, tabla, teclado&#10;&#10;Descripción generada automáticamente">
            <a:extLst>
              <a:ext uri="{FF2B5EF4-FFF2-40B4-BE49-F238E27FC236}">
                <a16:creationId xmlns:a16="http://schemas.microsoft.com/office/drawing/2014/main" id="{CE36ACA7-5029-A978-83CB-2852BE2C59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364133"/>
            <a:ext cx="1363761" cy="1363761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3919BC99-887A-3EC6-93D9-6AC2B8025B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99938" y="2763385"/>
            <a:ext cx="2459042" cy="620339"/>
          </a:xfrm>
          <a:prstGeom prst="rect">
            <a:avLst/>
          </a:prstGeom>
        </p:spPr>
      </p:pic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AC612460-B46E-84D2-0D72-66F2FE328F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1096" y="3976567"/>
            <a:ext cx="1330859" cy="118974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28D33AC-7B73-7DE0-05F6-61CCC43018D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7623004" y="3957080"/>
            <a:ext cx="1205601" cy="1205601"/>
          </a:xfrm>
          <a:prstGeom prst="rect">
            <a:avLst/>
          </a:prstGeom>
        </p:spPr>
      </p:pic>
      <p:pic>
        <p:nvPicPr>
          <p:cNvPr id="12" name="Imagen 11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84482528-8FA4-687B-034C-CBC05D167A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08502" y="4170730"/>
            <a:ext cx="2365154" cy="794640"/>
          </a:xfrm>
          <a:prstGeom prst="rect">
            <a:avLst/>
          </a:prstGeom>
        </p:spPr>
      </p:pic>
      <p:pic>
        <p:nvPicPr>
          <p:cNvPr id="13" name="Imagen 12" descr="Logotipo, Icono&#10;&#10;Descripción generada automáticamente">
            <a:extLst>
              <a:ext uri="{FF2B5EF4-FFF2-40B4-BE49-F238E27FC236}">
                <a16:creationId xmlns:a16="http://schemas.microsoft.com/office/drawing/2014/main" id="{A7A039FC-AD4E-C605-9BED-FD21E909E3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70196" y="5527555"/>
            <a:ext cx="1967818" cy="68818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22C0CBB-DD0E-B320-D7FF-62CD1B03E43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50230" y="5347647"/>
            <a:ext cx="1854509" cy="1051192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7EFF135-E943-C9D2-DEF3-891D6502A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0" y="6300000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717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332E195-D3C0-8148-83C1-B0317881E7EE}"/>
              </a:ext>
            </a:extLst>
          </p:cNvPr>
          <p:cNvSpPr txBox="1"/>
          <p:nvPr/>
        </p:nvSpPr>
        <p:spPr>
          <a:xfrm>
            <a:off x="0" y="144000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 DE DATOS</a:t>
            </a:r>
          </a:p>
        </p:txBody>
      </p:sp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D0AACB90-B40F-AD92-947C-9D9C987F4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58" y="38102"/>
            <a:ext cx="1962195" cy="110373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9B33221-BA6F-035C-9A2A-8A8870FE2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0" y="6300000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455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8EB61FC-C935-3AD4-5A94-05912D100A57}"/>
              </a:ext>
            </a:extLst>
          </p:cNvPr>
          <p:cNvSpPr txBox="1"/>
          <p:nvPr/>
        </p:nvSpPr>
        <p:spPr>
          <a:xfrm>
            <a:off x="1" y="144000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RESULTADOS OBTENIDOS</a:t>
            </a:r>
          </a:p>
        </p:txBody>
      </p:sp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0840D6EA-D8A5-FAD2-93ED-8215E88E4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58" y="38102"/>
            <a:ext cx="1962195" cy="110373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B0B6B4F-8359-9938-6A67-3577A83EE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0" y="6300000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25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82F4C93-AD9D-D3C6-FAF6-7B5FD9DE7B85}"/>
              </a:ext>
            </a:extLst>
          </p:cNvPr>
          <p:cNvSpPr txBox="1"/>
          <p:nvPr/>
        </p:nvSpPr>
        <p:spPr>
          <a:xfrm>
            <a:off x="1" y="1440000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OBSTÁCULOS PRESENTADOS DURANTE EL DESARROLLO</a:t>
            </a:r>
          </a:p>
        </p:txBody>
      </p:sp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7F17FE4-0B46-7291-50C0-97A4D469C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58" y="38102"/>
            <a:ext cx="1962195" cy="110373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353881B-57E8-0E0A-2B3B-3DA022A35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0" y="6300000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376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75E99BC-7742-C069-06D4-0E9C2D12A327}"/>
              </a:ext>
            </a:extLst>
          </p:cNvPr>
          <p:cNvSpPr txBox="1"/>
          <p:nvPr/>
        </p:nvSpPr>
        <p:spPr>
          <a:xfrm>
            <a:off x="1" y="2707792"/>
            <a:ext cx="1219199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DEMOSTRACIÓN DEL RESULTADO DEL PROYECTO</a:t>
            </a: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*Exposición del sistema</a:t>
            </a:r>
            <a:endParaRPr lang="es-CL" sz="2400" dirty="0">
              <a:solidFill>
                <a:schemeClr val="bg1"/>
              </a:solidFill>
              <a:latin typeface="Lato" panose="020F050202020403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8F0EEC8-28B3-A228-FF29-A21C6FCB6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58" y="38102"/>
            <a:ext cx="1962195" cy="110373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C472C5B-EF31-06F5-E076-C15C54F39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0" y="6300000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168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7500276-91E6-C2FF-D649-909C4796D43D}"/>
              </a:ext>
            </a:extLst>
          </p:cNvPr>
          <p:cNvSpPr txBox="1"/>
          <p:nvPr/>
        </p:nvSpPr>
        <p:spPr>
          <a:xfrm>
            <a:off x="0" y="3044279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PREGUNTAS DE LA COMISIÓN</a:t>
            </a:r>
          </a:p>
        </p:txBody>
      </p:sp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4F5FFBF5-5982-0BC9-6C93-B0BDCEF33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58" y="38102"/>
            <a:ext cx="1962195" cy="110373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F5ED36D-4A9C-1239-766D-121A485B7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0" y="6300000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793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/>
        </p:nvSpPr>
        <p:spPr>
          <a:xfrm>
            <a:off x="3520726" y="1884400"/>
            <a:ext cx="5950633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1. Gestión de usuarios.</a:t>
            </a:r>
            <a:endParaRPr lang="es-CL" sz="2800" b="1" i="0" u="none" strike="noStrike" cap="non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2. Gestión de comunidades.</a:t>
            </a:r>
            <a:endParaRPr lang="es-CL" sz="2800" b="1" i="0" u="none" strike="noStrike" cap="non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3. Gestión de unidades.</a:t>
            </a:r>
            <a:endParaRPr lang="es-CL" sz="2800" b="1" i="0" u="none" strike="noStrike" cap="non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4. Gestión de ingresos.</a:t>
            </a:r>
            <a:endParaRPr lang="es-CL" sz="2800" b="1" i="0" u="none" strike="noStrike" cap="non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5. Gestión de egresos.</a:t>
            </a:r>
            <a:endParaRPr lang="es-CL" sz="2800" b="1" i="0" u="none" strike="noStrike" cap="non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6. Cálculo de gastos comunes.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7. Accesibilidad multiplataforma.</a:t>
            </a:r>
            <a:endParaRPr lang="es-CL" sz="2800" b="1" i="0" u="none" strike="noStrike" cap="non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8. Pago electrónico.</a:t>
            </a:r>
            <a:endParaRPr lang="es-CL" sz="2800" b="1" i="0" u="none" strike="noStrike" cap="non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</a:endParaRPr>
          </a:p>
        </p:txBody>
      </p:sp>
      <p:pic>
        <p:nvPicPr>
          <p:cNvPr id="3" name="Imagen 2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25A4890F-343A-DC05-7B0E-A6587ADFC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50468" y="6063360"/>
            <a:ext cx="2541532" cy="794640"/>
          </a:xfrm>
          <a:prstGeom prst="rect">
            <a:avLst/>
          </a:prstGeom>
          <a:noFill/>
        </p:spPr>
      </p:pic>
      <p:pic>
        <p:nvPicPr>
          <p:cNvPr id="4" name="Imagen 3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1E10F539-E10D-8403-7A97-4DED3688F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1289" y="6072786"/>
            <a:ext cx="2541532" cy="794640"/>
          </a:xfrm>
          <a:prstGeom prst="rect">
            <a:avLst/>
          </a:prstGeom>
          <a:noFill/>
        </p:spPr>
      </p:pic>
      <p:pic>
        <p:nvPicPr>
          <p:cNvPr id="5" name="Imagen 4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A4B461C5-5F88-B368-47F3-2521CF129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2110" y="6072785"/>
            <a:ext cx="2541532" cy="794640"/>
          </a:xfrm>
          <a:prstGeom prst="rect">
            <a:avLst/>
          </a:prstGeom>
          <a:noFill/>
        </p:spPr>
      </p:pic>
      <p:pic>
        <p:nvPicPr>
          <p:cNvPr id="6" name="Imagen 5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23D74389-94F8-E873-A19E-8C0EBCEEB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2931" y="6072785"/>
            <a:ext cx="2541532" cy="794640"/>
          </a:xfrm>
          <a:prstGeom prst="rect">
            <a:avLst/>
          </a:prstGeom>
          <a:noFill/>
        </p:spPr>
      </p:pic>
      <p:pic>
        <p:nvPicPr>
          <p:cNvPr id="7" name="Imagen 6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75E20176-3357-F1BF-0750-9F7115CB0E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-8015" r="8015"/>
          <a:stretch/>
        </p:blipFill>
        <p:spPr>
          <a:xfrm>
            <a:off x="504072" y="6072542"/>
            <a:ext cx="2541532" cy="794639"/>
          </a:xfrm>
          <a:prstGeom prst="rect">
            <a:avLst/>
          </a:prstGeom>
          <a:noFill/>
        </p:spPr>
      </p:pic>
      <p:pic>
        <p:nvPicPr>
          <p:cNvPr id="8" name="Imagen 7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D3091A5F-4A63-26DD-B0A0-6DBDDFAC3B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52654" r="8015"/>
          <a:stretch/>
        </p:blipFill>
        <p:spPr>
          <a:xfrm>
            <a:off x="-6468" y="6072785"/>
            <a:ext cx="999597" cy="794639"/>
          </a:xfrm>
          <a:prstGeom prst="rect">
            <a:avLst/>
          </a:prstGeom>
          <a:noFill/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15CE15B-8A73-711D-9A55-9A0CA3F3B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767" y="324018"/>
            <a:ext cx="1209466" cy="29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01;p4">
            <a:extLst>
              <a:ext uri="{FF2B5EF4-FFF2-40B4-BE49-F238E27FC236}">
                <a16:creationId xmlns:a16="http://schemas.microsoft.com/office/drawing/2014/main" id="{E4E27DA7-ECF8-5C09-4298-75EAC8685CEF}"/>
              </a:ext>
            </a:extLst>
          </p:cNvPr>
          <p:cNvSpPr txBox="1">
            <a:spLocks/>
          </p:cNvSpPr>
          <p:nvPr/>
        </p:nvSpPr>
        <p:spPr>
          <a:xfrm>
            <a:off x="838189" y="17996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L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Historias de usuarios</a:t>
            </a:r>
            <a:endParaRPr lang="es-CL" sz="54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/>
          <p:nvPr/>
        </p:nvSpPr>
        <p:spPr>
          <a:xfrm>
            <a:off x="637814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</a:rPr>
              <a:t>Estimación de Riesgos preliminar</a:t>
            </a:r>
            <a:endParaRPr sz="5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74E2D4B-6707-FEA0-17ED-739D36477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008838"/>
              </p:ext>
            </p:extLst>
          </p:nvPr>
        </p:nvGraphicFramePr>
        <p:xfrm>
          <a:off x="676485" y="1147202"/>
          <a:ext cx="10933713" cy="4358430"/>
        </p:xfrm>
        <a:graphic>
          <a:graphicData uri="http://schemas.openxmlformats.org/drawingml/2006/table">
            <a:tbl>
              <a:tblPr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{8FD4443E-F989-4FC4-A0C8-D5A2AF1F390B}</a:tableStyleId>
              </a:tblPr>
              <a:tblGrid>
                <a:gridCol w="595912">
                  <a:extLst>
                    <a:ext uri="{9D8B030D-6E8A-4147-A177-3AD203B41FA5}">
                      <a16:colId xmlns:a16="http://schemas.microsoft.com/office/drawing/2014/main" val="1055760155"/>
                    </a:ext>
                  </a:extLst>
                </a:gridCol>
                <a:gridCol w="2571835">
                  <a:extLst>
                    <a:ext uri="{9D8B030D-6E8A-4147-A177-3AD203B41FA5}">
                      <a16:colId xmlns:a16="http://schemas.microsoft.com/office/drawing/2014/main" val="1964128430"/>
                    </a:ext>
                  </a:extLst>
                </a:gridCol>
                <a:gridCol w="1448575">
                  <a:extLst>
                    <a:ext uri="{9D8B030D-6E8A-4147-A177-3AD203B41FA5}">
                      <a16:colId xmlns:a16="http://schemas.microsoft.com/office/drawing/2014/main" val="1338089560"/>
                    </a:ext>
                  </a:extLst>
                </a:gridCol>
                <a:gridCol w="926738">
                  <a:extLst>
                    <a:ext uri="{9D8B030D-6E8A-4147-A177-3AD203B41FA5}">
                      <a16:colId xmlns:a16="http://schemas.microsoft.com/office/drawing/2014/main" val="2600297154"/>
                    </a:ext>
                  </a:extLst>
                </a:gridCol>
                <a:gridCol w="3289275">
                  <a:extLst>
                    <a:ext uri="{9D8B030D-6E8A-4147-A177-3AD203B41FA5}">
                      <a16:colId xmlns:a16="http://schemas.microsoft.com/office/drawing/2014/main" val="3981848187"/>
                    </a:ext>
                  </a:extLst>
                </a:gridCol>
                <a:gridCol w="2101378">
                  <a:extLst>
                    <a:ext uri="{9D8B030D-6E8A-4147-A177-3AD203B41FA5}">
                      <a16:colId xmlns:a16="http://schemas.microsoft.com/office/drawing/2014/main" val="2836554647"/>
                    </a:ext>
                  </a:extLst>
                </a:gridCol>
              </a:tblGrid>
              <a:tr h="213758"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400" b="1">
                          <a:effectLst/>
                        </a:rPr>
                        <a:t>ID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400" b="1">
                          <a:effectLst/>
                        </a:rPr>
                        <a:t>Descripción del Riesgo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400" b="1">
                          <a:effectLst/>
                        </a:rPr>
                        <a:t>Tipo de Riesgo 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400" b="1">
                          <a:effectLst/>
                        </a:rPr>
                        <a:t>Magnitud</a:t>
                      </a:r>
                      <a:endParaRPr lang="en-US" sz="1200" b="1">
                        <a:effectLst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400" b="1">
                          <a:effectLst/>
                        </a:rPr>
                        <a:t>Impacto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290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400" b="1">
                          <a:effectLst/>
                        </a:rPr>
                        <a:t>Medidas de Mitigación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19855"/>
                  </a:ext>
                </a:extLst>
              </a:tr>
              <a:tr h="270341"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1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Enfermedad 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Humano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Alta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Retraso prolongado en plazos de entrega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Redistribución de labores 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35455965"/>
                  </a:ext>
                </a:extLst>
              </a:tr>
              <a:tr h="452663"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2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Falla de dispositivo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Tecnológico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Media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Retraso medio en plazos de entrega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Uso de fondo de reserva para compra de dispositivos nuevos.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9659689"/>
                  </a:ext>
                </a:extLst>
              </a:tr>
              <a:tr h="270341"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effectLst/>
                      </a:endParaRPr>
                    </a:p>
                  </a:txBody>
                  <a:tcPr marL="38325" marR="3832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effectLst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effectLst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effectLst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effectLst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effectLst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77754600"/>
                  </a:ext>
                </a:extLst>
              </a:tr>
              <a:tr h="270341"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4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Error en Diagrama de Arquitectura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Técnico</a:t>
                      </a:r>
                      <a:endParaRPr lang="en-US" sz="1200" b="1" err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5715" lvl="0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Baja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Leve retraso para replantear arquitectura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Reunión específica para corrección.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0973011"/>
                  </a:ext>
                </a:extLst>
              </a:tr>
              <a:tr h="270341"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5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Ataque de Ciberseguridad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Tecnológico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Alta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Posible impacto total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Aislar el componente afectado.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9843231"/>
                  </a:ext>
                </a:extLst>
              </a:tr>
              <a:tr h="364645"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6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2700"/>
                        </a:spcAft>
                      </a:pP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</a:rPr>
                        <a:t>Integraciones con sistemas externos desconocidos.</a:t>
                      </a:r>
                      <a:endParaRPr lang="en-US" sz="1200" b="1">
                        <a:solidFill>
                          <a:srgbClr val="D0D4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</a:rPr>
                        <a:t>Tecnológico</a:t>
                      </a:r>
                      <a:endParaRPr lang="en-US" sz="1200" b="1">
                        <a:solidFill>
                          <a:srgbClr val="D0D4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365760" lvl="0" indent="0" algn="ctr" defTabSz="914400" rtl="0" eaLnBrk="1" fontAlgn="auto" latinLnBrk="0" hangingPunct="1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  <a:latin typeface="+mn-lt"/>
                          <a:ea typeface="Calibri"/>
                        </a:rPr>
                        <a:t>Media</a:t>
                      </a: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</a:rPr>
                        <a:t>Posible incompatibilidad </a:t>
                      </a:r>
                      <a:endParaRPr lang="en-US" sz="1200" b="1">
                        <a:solidFill>
                          <a:srgbClr val="D0D4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</a:rPr>
                        <a:t>Consultar documentación y recurrir a la ayuda externa.</a:t>
                      </a:r>
                      <a:endParaRPr lang="en-US" sz="1200" b="1">
                        <a:solidFill>
                          <a:srgbClr val="D0D4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11164005"/>
                  </a:ext>
                </a:extLst>
              </a:tr>
              <a:tr h="364645"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7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</a:rPr>
                        <a:t>Desconocimiento de la tecnología base del proyecto.</a:t>
                      </a:r>
                      <a:endParaRPr lang="en-US" sz="1200" b="1">
                        <a:solidFill>
                          <a:srgbClr val="D0D4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</a:rPr>
                        <a:t>Humano</a:t>
                      </a:r>
                      <a:endParaRPr lang="en-US" sz="1200" b="1">
                        <a:solidFill>
                          <a:srgbClr val="D0D4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</a:rPr>
                        <a:t>Media</a:t>
                      </a:r>
                      <a:endParaRPr lang="en-US" sz="1200" b="1">
                        <a:solidFill>
                          <a:srgbClr val="D0D4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</a:rPr>
                        <a:t>Retraso en el desarrollo </a:t>
                      </a:r>
                      <a:endParaRPr lang="en-US" sz="1200" b="1">
                        <a:solidFill>
                          <a:srgbClr val="D0D4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</a:rPr>
                        <a:t>Consultar documentación y solicitar apoyo académico. </a:t>
                      </a:r>
                      <a:endParaRPr lang="en-US" sz="1200" b="1">
                        <a:solidFill>
                          <a:srgbClr val="D0D4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0972352"/>
                  </a:ext>
                </a:extLst>
              </a:tr>
              <a:tr h="270341"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8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</a:rPr>
                        <a:t>Estimación inadecuada del tiempo de ejecución.</a:t>
                      </a:r>
                      <a:endParaRPr lang="en-US" sz="1200" b="1">
                        <a:solidFill>
                          <a:srgbClr val="D0D4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</a:rPr>
                        <a:t>Tecnológico</a:t>
                      </a:r>
                      <a:endParaRPr lang="en-US" sz="1200" b="1">
                        <a:solidFill>
                          <a:srgbClr val="D0D4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</a:rPr>
                        <a:t>Media</a:t>
                      </a:r>
                      <a:endParaRPr lang="en-US" sz="1200" b="1">
                        <a:solidFill>
                          <a:srgbClr val="D0D4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</a:rPr>
                        <a:t>Demora en desarrollo y sobrecarga laboral.</a:t>
                      </a:r>
                      <a:endParaRPr lang="en-US" sz="1200" b="1">
                        <a:solidFill>
                          <a:srgbClr val="D0D4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err="1">
                          <a:solidFill>
                            <a:srgbClr val="D0D400"/>
                          </a:solidFill>
                          <a:effectLst/>
                        </a:rPr>
                        <a:t>Re-estimar</a:t>
                      </a: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</a:rPr>
                        <a:t> las labores para el próximo sprint</a:t>
                      </a:r>
                      <a:endParaRPr lang="en-US" sz="1200" b="1">
                        <a:solidFill>
                          <a:srgbClr val="D0D4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3062538"/>
                  </a:ext>
                </a:extLst>
              </a:tr>
              <a:tr h="270341"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9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Terremoto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Natural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Baja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Interrupción momentánea de labores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38290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Realizar evacuación y plan de acción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6140888"/>
                  </a:ext>
                </a:extLst>
              </a:tr>
              <a:tr h="364645"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10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Incendio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Natural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Alta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Interrupción prolongada de labores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38290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Realizar evacuación. Renovación hardware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0414449"/>
                  </a:ext>
                </a:extLst>
              </a:tr>
            </a:tbl>
          </a:graphicData>
        </a:graphic>
      </p:graphicFrame>
      <p:pic>
        <p:nvPicPr>
          <p:cNvPr id="9" name="Picture 2">
            <a:extLst>
              <a:ext uri="{FF2B5EF4-FFF2-40B4-BE49-F238E27FC236}">
                <a16:creationId xmlns:a16="http://schemas.microsoft.com/office/drawing/2014/main" id="{AC80010F-3A89-967A-6189-16EB7EDA0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767" y="324018"/>
            <a:ext cx="1209466" cy="29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BD07977E-5CC1-BB82-30B8-F5CAA730D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50468" y="6063360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n 15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742F0813-C44C-63D3-456C-9A69C6466F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1289" y="6072786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n 16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CCE75B08-3FA7-B979-D3C3-11C899AC88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2110" y="6072785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n 17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4BFE1094-826A-28DD-3EB2-910321815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2931" y="6072785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n 18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72D69D1C-3C35-BFDB-2A40-46FCC99718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-8015" r="8015"/>
          <a:stretch/>
        </p:blipFill>
        <p:spPr>
          <a:xfrm>
            <a:off x="509625" y="6072785"/>
            <a:ext cx="2541532" cy="794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n 19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5DBFD090-D66D-C290-0211-4A6C7E7B1E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52654" r="8015"/>
          <a:stretch/>
        </p:blipFill>
        <p:spPr>
          <a:xfrm>
            <a:off x="-10510" y="6082289"/>
            <a:ext cx="999597" cy="794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580D-B1B6-7B20-E854-C4E81E5A3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 descr="Dibujo de una ciudad">
            <a:extLst>
              <a:ext uri="{FF2B5EF4-FFF2-40B4-BE49-F238E27FC236}">
                <a16:creationId xmlns:a16="http://schemas.microsoft.com/office/drawing/2014/main" id="{560C2CC4-906B-3BB6-3CBA-1ED9FF6106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" y="7628"/>
            <a:ext cx="12192000" cy="6858000"/>
          </a:xfrm>
          <a:prstGeom prst="rect">
            <a:avLst/>
          </a:prstGeom>
          <a:solidFill>
            <a:srgbClr val="4666DA"/>
          </a:solidFill>
        </p:spPr>
      </p:pic>
      <p:pic>
        <p:nvPicPr>
          <p:cNvPr id="2" name="Imagen 1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FBB34F14-3D49-33CC-2920-AD3014D1D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58" y="38102"/>
            <a:ext cx="1962195" cy="1103734"/>
          </a:xfrm>
          <a:prstGeom prst="rect">
            <a:avLst/>
          </a:prstGeom>
        </p:spPr>
      </p:pic>
      <p:sp>
        <p:nvSpPr>
          <p:cNvPr id="7" name="Rectángulo: esquinas superiores redondeadas 6">
            <a:extLst>
              <a:ext uri="{FF2B5EF4-FFF2-40B4-BE49-F238E27FC236}">
                <a16:creationId xmlns:a16="http://schemas.microsoft.com/office/drawing/2014/main" id="{556CFBB4-E5D5-3EAA-9964-75488BAA87A8}"/>
              </a:ext>
            </a:extLst>
          </p:cNvPr>
          <p:cNvSpPr/>
          <p:nvPr/>
        </p:nvSpPr>
        <p:spPr>
          <a:xfrm flipV="1">
            <a:off x="1646101" y="3960000"/>
            <a:ext cx="2736226" cy="2000044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AA29D64-1C89-BFC5-E2B9-5042E05D400B}"/>
              </a:ext>
            </a:extLst>
          </p:cNvPr>
          <p:cNvSpPr txBox="1"/>
          <p:nvPr/>
        </p:nvSpPr>
        <p:spPr>
          <a:xfrm>
            <a:off x="0" y="144000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 ExtraBold" panose="020F0502020204030204" pitchFamily="34" charset="0"/>
                <a:cs typeface="Lato ExtraBold" panose="020F0502020204030204" pitchFamily="34" charset="0"/>
              </a:rPr>
              <a:t>EQUIPO</a:t>
            </a:r>
            <a:endParaRPr lang="es-CL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  <a:ea typeface="Lato ExtraBold" panose="020F0502020204030204" pitchFamily="34" charset="0"/>
              <a:cs typeface="Lato ExtraBold" panose="020F0502020204030204" pitchFamily="34" charset="0"/>
            </a:endParaRPr>
          </a:p>
        </p:txBody>
      </p:sp>
      <p:sp>
        <p:nvSpPr>
          <p:cNvPr id="9" name="Rectángulo: esquinas superiores redondeadas 8">
            <a:extLst>
              <a:ext uri="{FF2B5EF4-FFF2-40B4-BE49-F238E27FC236}">
                <a16:creationId xmlns:a16="http://schemas.microsoft.com/office/drawing/2014/main" id="{CAE1E3A6-EFB4-2A19-E547-0C68833D90E4}"/>
              </a:ext>
            </a:extLst>
          </p:cNvPr>
          <p:cNvSpPr/>
          <p:nvPr/>
        </p:nvSpPr>
        <p:spPr>
          <a:xfrm>
            <a:off x="1647141" y="2880000"/>
            <a:ext cx="2736226" cy="2000044"/>
          </a:xfrm>
          <a:prstGeom prst="round2Same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690" b="-23310"/>
            </a:stretch>
          </a:blipFill>
          <a:effectLst>
            <a:glow rad="1397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5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lIns="90000"/>
          <a:lstStyle/>
          <a:p>
            <a:endParaRPr lang="es-CL" dirty="0"/>
          </a:p>
        </p:txBody>
      </p:sp>
      <p:sp>
        <p:nvSpPr>
          <p:cNvPr id="5" name="Rectángulo: esquinas superiores redondeadas 4">
            <a:extLst>
              <a:ext uri="{FF2B5EF4-FFF2-40B4-BE49-F238E27FC236}">
                <a16:creationId xmlns:a16="http://schemas.microsoft.com/office/drawing/2014/main" id="{69B4FA92-00D2-C575-8F9E-A4C42D85B8D9}"/>
              </a:ext>
            </a:extLst>
          </p:cNvPr>
          <p:cNvSpPr/>
          <p:nvPr/>
        </p:nvSpPr>
        <p:spPr>
          <a:xfrm flipV="1">
            <a:off x="4727192" y="3960000"/>
            <a:ext cx="2736573" cy="2000044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b="1" dirty="0"/>
          </a:p>
        </p:txBody>
      </p:sp>
      <p:sp>
        <p:nvSpPr>
          <p:cNvPr id="8" name="Rectángulo: esquinas superiores redondeadas 7">
            <a:extLst>
              <a:ext uri="{FF2B5EF4-FFF2-40B4-BE49-F238E27FC236}">
                <a16:creationId xmlns:a16="http://schemas.microsoft.com/office/drawing/2014/main" id="{792FA06A-C449-EEA0-2E9E-B74779223BAC}"/>
              </a:ext>
            </a:extLst>
          </p:cNvPr>
          <p:cNvSpPr/>
          <p:nvPr/>
        </p:nvSpPr>
        <p:spPr>
          <a:xfrm flipV="1">
            <a:off x="7808630" y="3960000"/>
            <a:ext cx="2736224" cy="2000044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b="1" dirty="0"/>
          </a:p>
        </p:txBody>
      </p:sp>
      <p:sp>
        <p:nvSpPr>
          <p:cNvPr id="10" name="Rectángulo: esquinas superiores redondeadas 9">
            <a:extLst>
              <a:ext uri="{FF2B5EF4-FFF2-40B4-BE49-F238E27FC236}">
                <a16:creationId xmlns:a16="http://schemas.microsoft.com/office/drawing/2014/main" id="{12C3981A-9F43-1DCE-6EC6-1A393C88832B}"/>
              </a:ext>
            </a:extLst>
          </p:cNvPr>
          <p:cNvSpPr/>
          <p:nvPr/>
        </p:nvSpPr>
        <p:spPr>
          <a:xfrm>
            <a:off x="4727539" y="2880000"/>
            <a:ext cx="2736573" cy="2000044"/>
          </a:xfrm>
          <a:prstGeom prst="round2Same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6760" b="-33240"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5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CL" dirty="0"/>
          </a:p>
        </p:txBody>
      </p:sp>
      <p:sp>
        <p:nvSpPr>
          <p:cNvPr id="11" name="Rectángulo: esquinas superiores redondeadas 10">
            <a:extLst>
              <a:ext uri="{FF2B5EF4-FFF2-40B4-BE49-F238E27FC236}">
                <a16:creationId xmlns:a16="http://schemas.microsoft.com/office/drawing/2014/main" id="{119C94C8-B39D-2499-0D28-68B59C7900AD}"/>
              </a:ext>
            </a:extLst>
          </p:cNvPr>
          <p:cNvSpPr/>
          <p:nvPr/>
        </p:nvSpPr>
        <p:spPr>
          <a:xfrm>
            <a:off x="7808631" y="2880000"/>
            <a:ext cx="2736224" cy="2000044"/>
          </a:xfrm>
          <a:prstGeom prst="round2Same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6760" b="-33240"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5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CL" dirty="0"/>
          </a:p>
        </p:txBody>
      </p:sp>
      <p:sp>
        <p:nvSpPr>
          <p:cNvPr id="12" name="Llaves 11">
            <a:extLst>
              <a:ext uri="{FF2B5EF4-FFF2-40B4-BE49-F238E27FC236}">
                <a16:creationId xmlns:a16="http://schemas.microsoft.com/office/drawing/2014/main" id="{C930FFBF-8746-7F1B-4CA6-5B4BD113FCE4}"/>
              </a:ext>
            </a:extLst>
          </p:cNvPr>
          <p:cNvSpPr/>
          <p:nvPr/>
        </p:nvSpPr>
        <p:spPr>
          <a:xfrm>
            <a:off x="2308264" y="5040000"/>
            <a:ext cx="1413980" cy="577631"/>
          </a:xfrm>
          <a:prstGeom prst="bracePair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ln w="0"/>
                <a:solidFill>
                  <a:srgbClr val="002E8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ato" panose="020F0502020204030203" pitchFamily="34" charset="0"/>
              </a:rPr>
              <a:t>VICENTE</a:t>
            </a:r>
          </a:p>
        </p:txBody>
      </p:sp>
      <p:sp>
        <p:nvSpPr>
          <p:cNvPr id="13" name="Llaves 12">
            <a:extLst>
              <a:ext uri="{FF2B5EF4-FFF2-40B4-BE49-F238E27FC236}">
                <a16:creationId xmlns:a16="http://schemas.microsoft.com/office/drawing/2014/main" id="{8CF703A1-139B-9142-3644-208D14B31DA4}"/>
              </a:ext>
            </a:extLst>
          </p:cNvPr>
          <p:cNvSpPr/>
          <p:nvPr/>
        </p:nvSpPr>
        <p:spPr>
          <a:xfrm>
            <a:off x="5388662" y="5040000"/>
            <a:ext cx="1413980" cy="577631"/>
          </a:xfrm>
          <a:prstGeom prst="bracePair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ln w="0"/>
                <a:solidFill>
                  <a:srgbClr val="002E8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ato" panose="020F0502020204030203" pitchFamily="34" charset="0"/>
              </a:rPr>
              <a:t>JORGE</a:t>
            </a:r>
          </a:p>
        </p:txBody>
      </p:sp>
      <p:sp>
        <p:nvSpPr>
          <p:cNvPr id="14" name="Llaves 13">
            <a:extLst>
              <a:ext uri="{FF2B5EF4-FFF2-40B4-BE49-F238E27FC236}">
                <a16:creationId xmlns:a16="http://schemas.microsoft.com/office/drawing/2014/main" id="{FAA48B4D-FE49-4867-C97C-9CEE044EAC18}"/>
              </a:ext>
            </a:extLst>
          </p:cNvPr>
          <p:cNvSpPr/>
          <p:nvPr/>
        </p:nvSpPr>
        <p:spPr>
          <a:xfrm>
            <a:off x="8469756" y="5040000"/>
            <a:ext cx="1413980" cy="577631"/>
          </a:xfrm>
          <a:prstGeom prst="bracePair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ln w="0"/>
                <a:solidFill>
                  <a:srgbClr val="002E8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ato" panose="020F0502020204030203" pitchFamily="34" charset="0"/>
              </a:rPr>
              <a:t>FABIAN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26F0009-6DAF-026C-583C-489BC423F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0" y="6300000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13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Dibujo de una ciudad">
            <a:extLst>
              <a:ext uri="{FF2B5EF4-FFF2-40B4-BE49-F238E27FC236}">
                <a16:creationId xmlns:a16="http://schemas.microsoft.com/office/drawing/2014/main" id="{34F09DC1-5014-BC0C-3E6C-8D10918DC0A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4666DA"/>
          </a:solidFill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6885175-5D9F-A5BE-63DD-63D70C286290}"/>
              </a:ext>
            </a:extLst>
          </p:cNvPr>
          <p:cNvSpPr txBox="1"/>
          <p:nvPr/>
        </p:nvSpPr>
        <p:spPr>
          <a:xfrm>
            <a:off x="0" y="144000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 ExtraBold" panose="020F0502020204030204" pitchFamily="34" charset="0"/>
                <a:cs typeface="Lato ExtraBold" panose="020F0502020204030204" pitchFamily="34" charset="0"/>
              </a:rPr>
              <a:t>PROBLEMA</a:t>
            </a:r>
            <a:endParaRPr lang="es-CL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  <a:ea typeface="Lato ExtraBold" panose="020F0502020204030204" pitchFamily="34" charset="0"/>
              <a:cs typeface="Lato ExtraBold" panose="020F0502020204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0ECC0ED-92CE-6469-2F7D-1AB8E69D870D}"/>
              </a:ext>
            </a:extLst>
          </p:cNvPr>
          <p:cNvSpPr txBox="1"/>
          <p:nvPr/>
        </p:nvSpPr>
        <p:spPr>
          <a:xfrm>
            <a:off x="1778831" y="2880000"/>
            <a:ext cx="8634335" cy="147732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buSzPts val="1800"/>
            </a:pPr>
            <a:r>
              <a:rPr lang="es-CL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  <a:t>- Rápida </a:t>
            </a:r>
            <a:r>
              <a:rPr lang="es-CL" sz="3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  <a:t>proliferación</a:t>
            </a:r>
            <a:r>
              <a:rPr lang="es-CL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  <a:t> de industria inmobiliaria.</a:t>
            </a:r>
            <a:endParaRPr lang="es-CL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  <a:ea typeface="Calibri"/>
              <a:cs typeface="Calibri"/>
            </a:endParaRPr>
          </a:p>
          <a:p>
            <a:pPr lvl="0">
              <a:buSzPts val="1800"/>
            </a:pPr>
            <a:r>
              <a:rPr lang="es-CL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  <a:t>- </a:t>
            </a:r>
            <a:r>
              <a:rPr lang="es-CL" sz="3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  <a:t>Ley</a:t>
            </a:r>
            <a:r>
              <a:rPr lang="es-CL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  <a:t> de Copropiedad </a:t>
            </a:r>
            <a:r>
              <a:rPr lang="es-E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  <a:t>21.442</a:t>
            </a:r>
            <a:r>
              <a:rPr lang="es-CL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  <a:t>.</a:t>
            </a:r>
            <a:endParaRPr lang="es-CL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  <a:ea typeface="Calibri"/>
              <a:cs typeface="Calibri"/>
            </a:endParaRPr>
          </a:p>
          <a:p>
            <a:pPr lvl="0">
              <a:buSzPts val="1800"/>
            </a:pPr>
            <a:r>
              <a:rPr lang="es-CL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</a:rPr>
              <a:t>- </a:t>
            </a:r>
            <a:r>
              <a:rPr lang="es-CL" sz="3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</a:rPr>
              <a:t>Mejora</a:t>
            </a:r>
            <a:r>
              <a:rPr lang="es-CL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</a:rPr>
              <a:t> sobre las actuales propuestas.</a:t>
            </a:r>
          </a:p>
        </p:txBody>
      </p:sp>
      <p:pic>
        <p:nvPicPr>
          <p:cNvPr id="11" name="Imagen 10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65F90A0-B66E-57CB-F78E-9913B3552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58" y="38102"/>
            <a:ext cx="1962195" cy="1103734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1A78596-D512-90D5-999A-CA7662A9F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0" y="6300000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48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B256A-292E-3C85-4B1B-D7E275B71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Dibujo de una ciudad">
            <a:extLst>
              <a:ext uri="{FF2B5EF4-FFF2-40B4-BE49-F238E27FC236}">
                <a16:creationId xmlns:a16="http://schemas.microsoft.com/office/drawing/2014/main" id="{0E462A16-5F26-2957-5BF9-F128B44E6A5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4666DA"/>
          </a:solidFill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3677D10-65E4-95EA-F171-3B249836C099}"/>
              </a:ext>
            </a:extLst>
          </p:cNvPr>
          <p:cNvSpPr txBox="1"/>
          <p:nvPr/>
        </p:nvSpPr>
        <p:spPr>
          <a:xfrm>
            <a:off x="996728" y="2880000"/>
            <a:ext cx="10198542" cy="1015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buSzPts val="1800"/>
            </a:pPr>
            <a:r>
              <a:rPr lang="es-E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  <a:t>- </a:t>
            </a:r>
            <a:r>
              <a:rPr lang="es-ES" sz="3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  <a:t>SaaS</a:t>
            </a:r>
            <a:r>
              <a:rPr lang="es-E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  <a:t> – Usuarios - </a:t>
            </a:r>
            <a:r>
              <a:rPr lang="es-ES" sz="3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  <a:t>GGCC</a:t>
            </a:r>
            <a:r>
              <a:rPr lang="es-E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  <a:t> - Transparencia - Ley.</a:t>
            </a:r>
            <a:br>
              <a:rPr lang="es-E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</a:br>
            <a:r>
              <a:rPr lang="es-E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  <a:t>- Propuesta de valor &gt; eficiencia &gt; </a:t>
            </a:r>
            <a:r>
              <a:rPr lang="es-ES" sz="3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  <a:t>satisfacción</a:t>
            </a:r>
            <a:r>
              <a:rPr lang="es-E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  <a:t> de residentes. </a:t>
            </a:r>
          </a:p>
        </p:txBody>
      </p:sp>
      <p:pic>
        <p:nvPicPr>
          <p:cNvPr id="11" name="Imagen 10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FB0B165C-6DBA-C941-B930-DB1AC301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58" y="38102"/>
            <a:ext cx="1962195" cy="110373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D3225D5-1E30-3D30-199D-EC95DD2D50C7}"/>
              </a:ext>
            </a:extLst>
          </p:cNvPr>
          <p:cNvSpPr txBox="1"/>
          <p:nvPr/>
        </p:nvSpPr>
        <p:spPr>
          <a:xfrm>
            <a:off x="0" y="144000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 ExtraBold" panose="020F0502020204030204" pitchFamily="34" charset="0"/>
                <a:cs typeface="Lato ExtraBold" panose="020F0502020204030204" pitchFamily="34" charset="0"/>
              </a:rPr>
              <a:t>SOLUCIÓN</a:t>
            </a:r>
            <a:endParaRPr lang="es-CL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  <a:ea typeface="Lato ExtraBold" panose="020F0502020204030204" pitchFamily="34" charset="0"/>
              <a:cs typeface="Lato ExtraBold" panose="020F050202020403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7673BD3-5C0B-5A66-C582-FC7A7CE57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0" y="6300000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33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Dibujo de una ciudad">
            <a:extLst>
              <a:ext uri="{FF2B5EF4-FFF2-40B4-BE49-F238E27FC236}">
                <a16:creationId xmlns:a16="http://schemas.microsoft.com/office/drawing/2014/main" id="{8B35A167-E8D2-7578-D1EF-CB7A8E5FB9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4666DA"/>
          </a:solidFill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2931AB2-0E59-1543-2E08-EB8682371CA0}"/>
              </a:ext>
            </a:extLst>
          </p:cNvPr>
          <p:cNvSpPr txBox="1"/>
          <p:nvPr/>
        </p:nvSpPr>
        <p:spPr>
          <a:xfrm>
            <a:off x="0" y="162000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OBJETIVO GENERAL</a:t>
            </a:r>
            <a:endParaRPr lang="es-CL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n 9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63AFE4E4-F55B-4F02-6657-7FCE3CCFA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58" y="38102"/>
            <a:ext cx="1962195" cy="110373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10D55D6-D192-6A11-ACE5-970E6BCB4FD5}"/>
              </a:ext>
            </a:extLst>
          </p:cNvPr>
          <p:cNvSpPr txBox="1"/>
          <p:nvPr/>
        </p:nvSpPr>
        <p:spPr>
          <a:xfrm>
            <a:off x="2471086" y="2837343"/>
            <a:ext cx="7249826" cy="240065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s-E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Desarrollar un sistema web para administración de comunidades de edificios que permita la </a:t>
            </a:r>
            <a:r>
              <a:rPr lang="es-ES" sz="3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gestión de operacional y de pagos de manera eficiente.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BE2AF56-4ABD-A2C9-10FD-1D9F11885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0" y="6300000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59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EC7E7-D194-AA7D-C4B4-6C108789E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Dibujo de una ciudad">
            <a:extLst>
              <a:ext uri="{FF2B5EF4-FFF2-40B4-BE49-F238E27FC236}">
                <a16:creationId xmlns:a16="http://schemas.microsoft.com/office/drawing/2014/main" id="{CE50FA70-9844-4859-BA76-BCBF4ADB48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4666DA"/>
          </a:solidFill>
        </p:spPr>
      </p:pic>
      <p:pic>
        <p:nvPicPr>
          <p:cNvPr id="10" name="Imagen 9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DCA97701-D724-587F-1409-13FA019F7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58" y="38102"/>
            <a:ext cx="1962195" cy="110373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41344B4-07AB-A875-DFD9-72EA93A85F2E}"/>
              </a:ext>
            </a:extLst>
          </p:cNvPr>
          <p:cNvSpPr txBox="1"/>
          <p:nvPr/>
        </p:nvSpPr>
        <p:spPr>
          <a:xfrm>
            <a:off x="0" y="144000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OBJETIVOS ESPECÍFICOS</a:t>
            </a:r>
            <a:endParaRPr lang="es-CL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C67F414-8845-D07E-0F6C-A347222B6334}"/>
              </a:ext>
            </a:extLst>
          </p:cNvPr>
          <p:cNvSpPr txBox="1"/>
          <p:nvPr/>
        </p:nvSpPr>
        <p:spPr>
          <a:xfrm>
            <a:off x="634999" y="2880000"/>
            <a:ext cx="10922000" cy="55399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s-E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6E114B-E364-B8CC-7CE2-433E2B722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0" y="6300000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21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Dibujo de una ciudad">
            <a:extLst>
              <a:ext uri="{FF2B5EF4-FFF2-40B4-BE49-F238E27FC236}">
                <a16:creationId xmlns:a16="http://schemas.microsoft.com/office/drawing/2014/main" id="{3BEF9A4F-F05C-7474-A53A-7A6D048D14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3511" y="0"/>
            <a:ext cx="12192000" cy="6858000"/>
          </a:xfrm>
          <a:prstGeom prst="rect">
            <a:avLst/>
          </a:prstGeom>
          <a:solidFill>
            <a:srgbClr val="4666DA"/>
          </a:solidFill>
        </p:spPr>
      </p:pic>
      <p:sp>
        <p:nvSpPr>
          <p:cNvPr id="2" name="Google Shape;114;p17">
            <a:extLst>
              <a:ext uri="{FF2B5EF4-FFF2-40B4-BE49-F238E27FC236}">
                <a16:creationId xmlns:a16="http://schemas.microsoft.com/office/drawing/2014/main" id="{9876B08B-1A72-30B4-4828-071F447CE79A}"/>
              </a:ext>
            </a:extLst>
          </p:cNvPr>
          <p:cNvSpPr txBox="1">
            <a:spLocks/>
          </p:cNvSpPr>
          <p:nvPr/>
        </p:nvSpPr>
        <p:spPr>
          <a:xfrm>
            <a:off x="1428168" y="2880000"/>
            <a:ext cx="9328642" cy="3513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>
              <a:lnSpc>
                <a:spcPct val="90000"/>
              </a:lnSpc>
              <a:spcBef>
                <a:spcPts val="1000"/>
              </a:spcBef>
              <a:buSzPts val="1800"/>
            </a:pPr>
            <a:r>
              <a:rPr lang="es-CL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	</a:t>
            </a:r>
            <a:r>
              <a:rPr lang="es-CL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Sprint 0 - </a:t>
            </a:r>
            <a:r>
              <a:rPr lang="es-CL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Configuración y creación de diagramas.</a:t>
            </a:r>
          </a:p>
          <a:p>
            <a:pPr marL="114300">
              <a:lnSpc>
                <a:spcPct val="90000"/>
              </a:lnSpc>
              <a:spcBef>
                <a:spcPts val="1000"/>
              </a:spcBef>
              <a:buSzPts val="1800"/>
            </a:pPr>
            <a:r>
              <a:rPr lang="es-CL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	</a:t>
            </a:r>
            <a:r>
              <a:rPr lang="es-CL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Sprint 1 - </a:t>
            </a:r>
            <a:r>
              <a:rPr lang="es-CL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Gestión operacional. </a:t>
            </a:r>
          </a:p>
          <a:p>
            <a:pPr marL="114300">
              <a:lnSpc>
                <a:spcPct val="90000"/>
              </a:lnSpc>
              <a:spcBef>
                <a:spcPts val="1000"/>
              </a:spcBef>
              <a:buSzPts val="1800"/>
            </a:pPr>
            <a:r>
              <a:rPr lang="es-CL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	</a:t>
            </a:r>
            <a:r>
              <a:rPr lang="es-CL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Sprint 2 - </a:t>
            </a:r>
            <a:r>
              <a:rPr lang="es-CL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Gestión operacional.</a:t>
            </a:r>
          </a:p>
          <a:p>
            <a:pPr marL="114300">
              <a:lnSpc>
                <a:spcPct val="90000"/>
              </a:lnSpc>
              <a:spcBef>
                <a:spcPts val="1000"/>
              </a:spcBef>
              <a:buSzPts val="1800"/>
            </a:pPr>
            <a:r>
              <a:rPr lang="es-CL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	</a:t>
            </a:r>
            <a:r>
              <a:rPr lang="es-CL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Sprint 3 - </a:t>
            </a:r>
            <a:r>
              <a:rPr lang="es-CL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Gestión de pago.</a:t>
            </a:r>
          </a:p>
          <a:p>
            <a:pPr marL="114300">
              <a:lnSpc>
                <a:spcPct val="90000"/>
              </a:lnSpc>
              <a:spcBef>
                <a:spcPts val="1000"/>
              </a:spcBef>
              <a:buSzPts val="1800"/>
            </a:pPr>
            <a:r>
              <a:rPr lang="es-CL" sz="3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	</a:t>
            </a:r>
            <a:r>
              <a:rPr lang="es-CL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Sprint 4 - </a:t>
            </a:r>
            <a:r>
              <a:rPr lang="es-CL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Reportaría</a:t>
            </a:r>
          </a:p>
          <a:p>
            <a:pPr marL="114300">
              <a:lnSpc>
                <a:spcPct val="90000"/>
              </a:lnSpc>
              <a:spcBef>
                <a:spcPts val="1000"/>
              </a:spcBef>
              <a:buSzPts val="1800"/>
            </a:pPr>
            <a:r>
              <a:rPr lang="es-CL" sz="3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	</a:t>
            </a:r>
            <a:r>
              <a:rPr lang="es-CL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Sprint 5 - </a:t>
            </a:r>
            <a:r>
              <a:rPr lang="es-CL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Documentación cierre proyecto</a:t>
            </a:r>
          </a:p>
        </p:txBody>
      </p:sp>
      <p:pic>
        <p:nvPicPr>
          <p:cNvPr id="7" name="Imagen 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08B650C-7D18-7E65-3E44-16670466F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58" y="38102"/>
            <a:ext cx="1962195" cy="110373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CD4F282-87C1-BB03-8C83-D701DD21CBD4}"/>
              </a:ext>
            </a:extLst>
          </p:cNvPr>
          <p:cNvSpPr txBox="1"/>
          <p:nvPr/>
        </p:nvSpPr>
        <p:spPr>
          <a:xfrm>
            <a:off x="1" y="144000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METODOLOGÍA ÁGIL - SCRUM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C73BF8-AFC3-3096-5922-E1E9F1B03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0" y="6300000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75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Dibujo de una ciudad">
            <a:extLst>
              <a:ext uri="{FF2B5EF4-FFF2-40B4-BE49-F238E27FC236}">
                <a16:creationId xmlns:a16="http://schemas.microsoft.com/office/drawing/2014/main" id="{4E97DBAC-90F1-DB78-DE20-927AAEAE2F2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4666DA"/>
          </a:solidFill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8D6A382-D6FE-9757-A33F-C4C09341D805}"/>
              </a:ext>
            </a:extLst>
          </p:cNvPr>
          <p:cNvSpPr txBox="1"/>
          <p:nvPr/>
        </p:nvSpPr>
        <p:spPr>
          <a:xfrm>
            <a:off x="1" y="144000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ALCANCES Y LIMITACIONES DEL PROYECTO</a:t>
            </a:r>
          </a:p>
        </p:txBody>
      </p:sp>
      <p:pic>
        <p:nvPicPr>
          <p:cNvPr id="7" name="Imagen 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C479AABB-F4A1-0522-D0D5-AD6EB2421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58" y="38102"/>
            <a:ext cx="1962195" cy="110373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473E7B6-152D-1736-A135-C94B28E44768}"/>
              </a:ext>
            </a:extLst>
          </p:cNvPr>
          <p:cNvSpPr txBox="1"/>
          <p:nvPr/>
        </p:nvSpPr>
        <p:spPr>
          <a:xfrm>
            <a:off x="3872254" y="2880000"/>
            <a:ext cx="44474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3000" u="none" strike="noStrike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sym typeface="Calibri"/>
              </a:rPr>
              <a:t> Gestión operacional</a:t>
            </a:r>
          </a:p>
          <a:p>
            <a:pPr marL="457200" indent="-4572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3000" u="none" strike="noStrike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sym typeface="Calibri"/>
              </a:rPr>
              <a:t> Gestión financiera</a:t>
            </a:r>
          </a:p>
          <a:p>
            <a:pPr marL="457200" indent="-4572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 Reportabilidad</a:t>
            </a:r>
          </a:p>
          <a:p>
            <a:pPr marL="457200" indent="-4572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3000" u="none" strike="noStrike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sym typeface="Calibri"/>
              </a:rPr>
              <a:t> Qué </a:t>
            </a:r>
            <a:r>
              <a:rPr lang="es-CL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sym typeface="Calibri"/>
              </a:rPr>
              <a:t>no</a:t>
            </a:r>
            <a:r>
              <a:rPr lang="es-CL" sz="3000" u="none" strike="noStrike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sym typeface="Calibri"/>
              </a:rPr>
              <a:t> hace?</a:t>
            </a:r>
          </a:p>
          <a:p>
            <a:pPr marL="457200" indent="-4572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sym typeface="Calibri"/>
              </a:rPr>
              <a:t> Restricciones</a:t>
            </a:r>
            <a:endParaRPr lang="es-CL" sz="3000" dirty="0">
              <a:solidFill>
                <a:schemeClr val="bg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D8EA036-8639-C997-719A-32FDE761A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0" y="6300000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466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25FF0E3-F778-EC7A-9ADC-E897D9B352BB}"/>
              </a:ext>
            </a:extLst>
          </p:cNvPr>
          <p:cNvSpPr txBox="1"/>
          <p:nvPr/>
        </p:nvSpPr>
        <p:spPr>
          <a:xfrm>
            <a:off x="1" y="1440000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CRONOGRAMA </a:t>
            </a:r>
          </a:p>
          <a:p>
            <a:pPr algn="ctr"/>
            <a:r>
              <a:rPr lang="es-MX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Utilizar cronograma de inicio, indicando el cumplimiento al término del proyecto </a:t>
            </a:r>
            <a:endParaRPr lang="es-CL" sz="1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0BD52AF-8A48-6EF7-A1B1-9F4200394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243395"/>
              </p:ext>
            </p:extLst>
          </p:nvPr>
        </p:nvGraphicFramePr>
        <p:xfrm>
          <a:off x="847226" y="2508449"/>
          <a:ext cx="10497548" cy="3677208"/>
        </p:xfrm>
        <a:graphic>
          <a:graphicData uri="http://schemas.openxmlformats.org/drawingml/2006/table">
            <a:tbl>
              <a:tblPr firstRow="1" firstCol="1" bandRow="1"/>
              <a:tblGrid>
                <a:gridCol w="1314250">
                  <a:extLst>
                    <a:ext uri="{9D8B030D-6E8A-4147-A177-3AD203B41FA5}">
                      <a16:colId xmlns:a16="http://schemas.microsoft.com/office/drawing/2014/main" val="1385875515"/>
                    </a:ext>
                  </a:extLst>
                </a:gridCol>
                <a:gridCol w="521420">
                  <a:extLst>
                    <a:ext uri="{9D8B030D-6E8A-4147-A177-3AD203B41FA5}">
                      <a16:colId xmlns:a16="http://schemas.microsoft.com/office/drawing/2014/main" val="3026825544"/>
                    </a:ext>
                  </a:extLst>
                </a:gridCol>
                <a:gridCol w="508775">
                  <a:extLst>
                    <a:ext uri="{9D8B030D-6E8A-4147-A177-3AD203B41FA5}">
                      <a16:colId xmlns:a16="http://schemas.microsoft.com/office/drawing/2014/main" val="3982458150"/>
                    </a:ext>
                  </a:extLst>
                </a:gridCol>
                <a:gridCol w="511697">
                  <a:extLst>
                    <a:ext uri="{9D8B030D-6E8A-4147-A177-3AD203B41FA5}">
                      <a16:colId xmlns:a16="http://schemas.microsoft.com/office/drawing/2014/main" val="2813336322"/>
                    </a:ext>
                  </a:extLst>
                </a:gridCol>
                <a:gridCol w="510191">
                  <a:extLst>
                    <a:ext uri="{9D8B030D-6E8A-4147-A177-3AD203B41FA5}">
                      <a16:colId xmlns:a16="http://schemas.microsoft.com/office/drawing/2014/main" val="666810208"/>
                    </a:ext>
                  </a:extLst>
                </a:gridCol>
                <a:gridCol w="510281">
                  <a:extLst>
                    <a:ext uri="{9D8B030D-6E8A-4147-A177-3AD203B41FA5}">
                      <a16:colId xmlns:a16="http://schemas.microsoft.com/office/drawing/2014/main" val="441682826"/>
                    </a:ext>
                  </a:extLst>
                </a:gridCol>
                <a:gridCol w="508775">
                  <a:extLst>
                    <a:ext uri="{9D8B030D-6E8A-4147-A177-3AD203B41FA5}">
                      <a16:colId xmlns:a16="http://schemas.microsoft.com/office/drawing/2014/main" val="1853034618"/>
                    </a:ext>
                  </a:extLst>
                </a:gridCol>
                <a:gridCol w="508775">
                  <a:extLst>
                    <a:ext uri="{9D8B030D-6E8A-4147-A177-3AD203B41FA5}">
                      <a16:colId xmlns:a16="http://schemas.microsoft.com/office/drawing/2014/main" val="161666760"/>
                    </a:ext>
                  </a:extLst>
                </a:gridCol>
                <a:gridCol w="508775">
                  <a:extLst>
                    <a:ext uri="{9D8B030D-6E8A-4147-A177-3AD203B41FA5}">
                      <a16:colId xmlns:a16="http://schemas.microsoft.com/office/drawing/2014/main" val="2597728732"/>
                    </a:ext>
                  </a:extLst>
                </a:gridCol>
                <a:gridCol w="508775">
                  <a:extLst>
                    <a:ext uri="{9D8B030D-6E8A-4147-A177-3AD203B41FA5}">
                      <a16:colId xmlns:a16="http://schemas.microsoft.com/office/drawing/2014/main" val="3367593723"/>
                    </a:ext>
                  </a:extLst>
                </a:gridCol>
                <a:gridCol w="508775">
                  <a:extLst>
                    <a:ext uri="{9D8B030D-6E8A-4147-A177-3AD203B41FA5}">
                      <a16:colId xmlns:a16="http://schemas.microsoft.com/office/drawing/2014/main" val="1610561930"/>
                    </a:ext>
                  </a:extLst>
                </a:gridCol>
                <a:gridCol w="508775">
                  <a:extLst>
                    <a:ext uri="{9D8B030D-6E8A-4147-A177-3AD203B41FA5}">
                      <a16:colId xmlns:a16="http://schemas.microsoft.com/office/drawing/2014/main" val="4078685469"/>
                    </a:ext>
                  </a:extLst>
                </a:gridCol>
                <a:gridCol w="510714">
                  <a:extLst>
                    <a:ext uri="{9D8B030D-6E8A-4147-A177-3AD203B41FA5}">
                      <a16:colId xmlns:a16="http://schemas.microsoft.com/office/drawing/2014/main" val="1033199576"/>
                    </a:ext>
                  </a:extLst>
                </a:gridCol>
                <a:gridCol w="510714">
                  <a:extLst>
                    <a:ext uri="{9D8B030D-6E8A-4147-A177-3AD203B41FA5}">
                      <a16:colId xmlns:a16="http://schemas.microsoft.com/office/drawing/2014/main" val="3244852290"/>
                    </a:ext>
                  </a:extLst>
                </a:gridCol>
                <a:gridCol w="510714">
                  <a:extLst>
                    <a:ext uri="{9D8B030D-6E8A-4147-A177-3AD203B41FA5}">
                      <a16:colId xmlns:a16="http://schemas.microsoft.com/office/drawing/2014/main" val="2661357519"/>
                    </a:ext>
                  </a:extLst>
                </a:gridCol>
                <a:gridCol w="510714">
                  <a:extLst>
                    <a:ext uri="{9D8B030D-6E8A-4147-A177-3AD203B41FA5}">
                      <a16:colId xmlns:a16="http://schemas.microsoft.com/office/drawing/2014/main" val="162990825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147780406"/>
                    </a:ext>
                  </a:extLst>
                </a:gridCol>
                <a:gridCol w="510714">
                  <a:extLst>
                    <a:ext uri="{9D8B030D-6E8A-4147-A177-3AD203B41FA5}">
                      <a16:colId xmlns:a16="http://schemas.microsoft.com/office/drawing/2014/main" val="3867265020"/>
                    </a:ext>
                  </a:extLst>
                </a:gridCol>
                <a:gridCol w="510714">
                  <a:extLst>
                    <a:ext uri="{9D8B030D-6E8A-4147-A177-3AD203B41FA5}">
                      <a16:colId xmlns:a16="http://schemas.microsoft.com/office/drawing/2014/main" val="3959863927"/>
                    </a:ext>
                  </a:extLst>
                </a:gridCol>
              </a:tblGrid>
              <a:tr h="385631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FASE 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FASE 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FASE 3</a:t>
                      </a:r>
                      <a:endParaRPr lang="es-CL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283734"/>
                  </a:ext>
                </a:extLst>
              </a:tr>
              <a:tr h="537789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616602"/>
                  </a:ext>
                </a:extLst>
              </a:tr>
              <a:tr h="6505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i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S0</a:t>
                      </a:r>
                      <a:endParaRPr lang="es-CL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5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5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5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5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018220"/>
                  </a:ext>
                </a:extLst>
              </a:tr>
              <a:tr h="5377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5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5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5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5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5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361947"/>
                  </a:ext>
                </a:extLst>
              </a:tr>
              <a:tr h="5218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495216"/>
                  </a:ext>
                </a:extLst>
              </a:tr>
              <a:tr h="5218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372969"/>
                  </a:ext>
                </a:extLst>
              </a:tr>
              <a:tr h="5218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A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A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393806"/>
                  </a:ext>
                </a:extLst>
              </a:tr>
            </a:tbl>
          </a:graphicData>
        </a:graphic>
      </p:graphicFrame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4916921B-A64C-A7BE-3ED4-F060EDB0E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58" y="38102"/>
            <a:ext cx="1962195" cy="1103734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8C31EE7-62A4-FE31-21A4-63281F2D6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0" y="6300000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0353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a29a77a-4b3b-47ba-9aba-c99d46633df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6B0ABF06891AE4BB9823D0C7951D690" ma:contentTypeVersion="8" ma:contentTypeDescription="Crear nuevo documento." ma:contentTypeScope="" ma:versionID="7eb09e5bfbfba9b94ef44956cf1b4ca9">
  <xsd:schema xmlns:xsd="http://www.w3.org/2001/XMLSchema" xmlns:xs="http://www.w3.org/2001/XMLSchema" xmlns:p="http://schemas.microsoft.com/office/2006/metadata/properties" xmlns:ns3="ca29a77a-4b3b-47ba-9aba-c99d46633df7" xmlns:ns4="3d65ddc6-380a-425d-8f41-7fdadc3e4a73" targetNamespace="http://schemas.microsoft.com/office/2006/metadata/properties" ma:root="true" ma:fieldsID="fa15b426246a615fe64bc2373aa610c9" ns3:_="" ns4:_="">
    <xsd:import namespace="ca29a77a-4b3b-47ba-9aba-c99d46633df7"/>
    <xsd:import namespace="3d65ddc6-380a-425d-8f41-7fdadc3e4a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29a77a-4b3b-47ba-9aba-c99d46633d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65ddc6-380a-425d-8f41-7fdadc3e4a7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7666E7-6D19-454E-9162-B32012E85019}">
  <ds:schemaRefs>
    <ds:schemaRef ds:uri="ca29a77a-4b3b-47ba-9aba-c99d46633df7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3d65ddc6-380a-425d-8f41-7fdadc3e4a7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3CFFD1A-EC3F-4D66-8355-1320174961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595600-612E-44FC-A83F-A4AF49E5CB3D}">
  <ds:schemaRefs>
    <ds:schemaRef ds:uri="3d65ddc6-380a-425d-8f41-7fdadc3e4a73"/>
    <ds:schemaRef ds:uri="ca29a77a-4b3b-47ba-9aba-c99d46633df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690</Words>
  <Application>Microsoft Office PowerPoint</Application>
  <PresentationFormat>Panorámica</PresentationFormat>
  <Paragraphs>218</Paragraphs>
  <Slides>18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Lato</vt:lpstr>
      <vt:lpstr>Lato SemiBold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Portafolio de Título “Intelificio”</dc:title>
  <dc:creator>Cetecom</dc:creator>
  <cp:lastModifiedBy>Fabian Jaque</cp:lastModifiedBy>
  <cp:revision>6</cp:revision>
  <dcterms:modified xsi:type="dcterms:W3CDTF">2024-11-15T20:37:54Z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0x010100E6B0ABF06891AE4BB9823D0C7951D690</vt:lpwstr>
  </property>
  <property fmtid="{D5CDD505-2E9C-101B-9397-08002B2CF9AE}" pid="3" name="MediaServiceImageTags">
    <vt:lpwstr/>
  </property>
</Properties>
</file>