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Montserrat SemiBold"/>
      <p:regular r:id="rId31"/>
      <p:bold r:id="rId32"/>
      <p:italic r:id="rId33"/>
      <p:boldItalic r:id="rId34"/>
    </p:embeddedFont>
    <p:embeddedFont>
      <p:font typeface="Montserrat"/>
      <p:regular r:id="rId35"/>
      <p:bold r:id="rId36"/>
      <p:italic r:id="rId37"/>
      <p:boldItalic r:id="rId38"/>
    </p:embeddedFont>
    <p:embeddedFont>
      <p:font typeface="Montserrat Medium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3" roundtripDataSignature="AMtx7mgt/O0+y6A/0GcvjjqQdw3DCAQd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FC8B8A-A724-4C10-8CF3-82271E1C1D24}">
  <a:tblStyle styleId="{80FC8B8A-A724-4C10-8CF3-82271E1C1D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bold.fntdata"/><Relationship Id="rId20" Type="http://schemas.openxmlformats.org/officeDocument/2006/relationships/slide" Target="slides/slide14.xml"/><Relationship Id="rId42" Type="http://schemas.openxmlformats.org/officeDocument/2006/relationships/font" Target="fonts/MontserratMedium-boldItalic.fntdata"/><Relationship Id="rId41" Type="http://schemas.openxmlformats.org/officeDocument/2006/relationships/font" Target="fonts/MontserratMedium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customschemas.google.com/relationships/presentationmetadata" Target="meta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SemiBold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MontserratSemiBold-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SemiBold-bold.fntdata"/><Relationship Id="rId13" Type="http://schemas.openxmlformats.org/officeDocument/2006/relationships/slide" Target="slides/slide7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34" Type="http://schemas.openxmlformats.org/officeDocument/2006/relationships/font" Target="fonts/MontserratSemiBold-boldItalic.fntdata"/><Relationship Id="rId15" Type="http://schemas.openxmlformats.org/officeDocument/2006/relationships/slide" Target="slides/slide9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bold.fntdata"/><Relationship Id="rId17" Type="http://schemas.openxmlformats.org/officeDocument/2006/relationships/slide" Target="slides/slide11.xml"/><Relationship Id="rId39" Type="http://schemas.openxmlformats.org/officeDocument/2006/relationships/font" Target="fonts/MontserratMedium-regular.fntdata"/><Relationship Id="rId16" Type="http://schemas.openxmlformats.org/officeDocument/2006/relationships/slide" Target="slides/slide10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b691e3bc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5b691e3bc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e4118e01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15e4118e01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5d821fdf7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5d821fdf7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5d82089a5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15d82089a5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f4a39077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ff4a39077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5d82089a5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15d82089a5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5d82089a5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15d82089a5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d82089a5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15d82089a5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5d821fdf7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15d821fdf7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5d82089a5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15d82089a5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f4a39077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ff4a3907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ff4a39077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ff4a39077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5d82089a5d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15d82089a5d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5d821fdf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15d821fdf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ff4a39077f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gff4a39077f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5d821fdf7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g15d821fdf7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d82089a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15d82089a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f4a39077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ff4a39077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f4a39077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ff4a3907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f4a39077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ff4a39077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d82089a5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5d82089a5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f4a39077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ff4a39077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b691e3bc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5b691e3bc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57A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691650" y="3598825"/>
            <a:ext cx="7760700" cy="12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800">
                <a:solidFill>
                  <a:srgbClr val="95ACD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Jorge Osés Grijalba</a:t>
            </a:r>
            <a:endParaRPr sz="2800">
              <a:solidFill>
                <a:srgbClr val="95ACD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800">
                <a:solidFill>
                  <a:srgbClr val="95ACD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Prof Dr. D. Álvaro Rodrigo Yuste</a:t>
            </a:r>
            <a:endParaRPr sz="2800">
              <a:solidFill>
                <a:srgbClr val="95ACD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rgbClr val="95ACD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Máster en Tecnologías del Lenguaje</a:t>
            </a:r>
            <a:r>
              <a:rPr lang="en-GB" sz="1900">
                <a:solidFill>
                  <a:srgbClr val="95ACD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, UNED</a:t>
            </a:r>
            <a:endParaRPr sz="1900">
              <a:solidFill>
                <a:srgbClr val="95ACD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1240350" y="1156950"/>
            <a:ext cx="6663300" cy="14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Automatic Data Generation for Multiple Choice Question Answering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" name="Google Shape;5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E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g15b691e3bcb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4" cy="9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15b691e3bcb_0_36"/>
          <p:cNvSpPr/>
          <p:nvPr/>
        </p:nvSpPr>
        <p:spPr>
          <a:xfrm>
            <a:off x="0" y="264825"/>
            <a:ext cx="173100" cy="203700"/>
          </a:xfrm>
          <a:prstGeom prst="rect">
            <a:avLst/>
          </a:prstGeom>
          <a:solidFill>
            <a:srgbClr val="434A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A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15b691e3bcb_0_36"/>
          <p:cNvSpPr txBox="1"/>
          <p:nvPr/>
        </p:nvSpPr>
        <p:spPr>
          <a:xfrm>
            <a:off x="348525" y="1037725"/>
            <a:ext cx="5234400" cy="3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E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My husband hasn’t stopped laughing about a funny thing that happened to me. It’s funny now but it wasn’t at the time. 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E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(...)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E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keep a place, and went to get a cup of coffee. </a:t>
            </a:r>
            <a:r>
              <a:rPr lang="en-GB" sz="1150">
                <a:solidFill>
                  <a:schemeClr val="dk1"/>
                </a:solidFill>
                <a:highlight>
                  <a:srgbClr val="93C47D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When I came back with the coffee, there was someone in the next seat.</a:t>
            </a:r>
            <a:r>
              <a:rPr lang="en-GB" sz="1150">
                <a:solidFill>
                  <a:schemeClr val="dk1"/>
                </a:solidFill>
                <a:highlight>
                  <a:srgbClr val="FFFFFE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It was one of those wild-looking youngsters, with dark glasses and torn clothes, and hair colored bright red at the front. </a:t>
            </a:r>
            <a:r>
              <a:rPr lang="en-GB" sz="1150">
                <a:solidFill>
                  <a:schemeClr val="dk1"/>
                </a:solidFill>
                <a:highlight>
                  <a:srgbClr val="93C47D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Not so unusual these days.</a:t>
            </a:r>
            <a:r>
              <a:rPr lang="en-GB" sz="1150">
                <a:solidFill>
                  <a:schemeClr val="dk1"/>
                </a:solidFill>
                <a:highlight>
                  <a:srgbClr val="FFFFFE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E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(...)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93C47D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I thought, "Well, I shall have the last piece," and I got it.</a:t>
            </a:r>
            <a:r>
              <a:rPr lang="en-GB" sz="1150">
                <a:solidFill>
                  <a:schemeClr val="dk1"/>
                </a:solidFill>
                <a:highlight>
                  <a:schemeClr val="lt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GB" sz="1150">
                <a:solidFill>
                  <a:schemeClr val="dk1"/>
                </a:solidFill>
                <a:highlight>
                  <a:srgbClr val="FFFFFE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The boy gave me a strange look, then stood up. </a:t>
            </a:r>
            <a:r>
              <a:rPr lang="en-GB" sz="1150">
                <a:solidFill>
                  <a:schemeClr val="dk1"/>
                </a:solidFill>
                <a:highlight>
                  <a:schemeClr val="accent6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As he left he shouted out, "This woman’s crazy!"</a:t>
            </a:r>
            <a:r>
              <a:rPr lang="en-GB" sz="1150">
                <a:solidFill>
                  <a:schemeClr val="dk1"/>
                </a:solidFill>
                <a:highlight>
                  <a:srgbClr val="FFFFFE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E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(...)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chemeClr val="lt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4" name="Google Shape;164;g15b691e3bcb_0_36"/>
          <p:cNvSpPr/>
          <p:nvPr/>
        </p:nvSpPr>
        <p:spPr>
          <a:xfrm>
            <a:off x="5582925" y="0"/>
            <a:ext cx="3561000" cy="5143500"/>
          </a:xfrm>
          <a:prstGeom prst="rect">
            <a:avLst/>
          </a:prstGeom>
          <a:solidFill>
            <a:srgbClr val="2757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2757A7"/>
              </a:highlight>
            </a:endParaRPr>
          </a:p>
        </p:txBody>
      </p:sp>
      <p:sp>
        <p:nvSpPr>
          <p:cNvPr id="165" name="Google Shape;165;g15b691e3bcb_0_36"/>
          <p:cNvSpPr txBox="1"/>
          <p:nvPr/>
        </p:nvSpPr>
        <p:spPr>
          <a:xfrm>
            <a:off x="5582925" y="98525"/>
            <a:ext cx="35610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What happened to the person that was in the next seat?</a:t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7F9FE"/>
              </a:buClr>
              <a:buSzPts val="1400"/>
              <a:buFont typeface="Montserrat Medium"/>
              <a:buAutoNum type="alphaUcPeriod"/>
            </a:pPr>
            <a:r>
              <a:rPr lang="en-GB">
                <a:solidFill>
                  <a:srgbClr val="F7F9F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Not so unusual these days</a:t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7F9FE"/>
              </a:buClr>
              <a:buSzPts val="1400"/>
              <a:buFont typeface="Montserrat Medium"/>
              <a:buAutoNum type="alphaUcPeriod"/>
            </a:pPr>
            <a:r>
              <a:rPr lang="en-GB">
                <a:solidFill>
                  <a:srgbClr val="F7F9F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When I came back with the coffee, there was someone in the next seat.</a:t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7F9FE"/>
              </a:buClr>
              <a:buSzPts val="1400"/>
              <a:buFont typeface="Montserrat Medium"/>
              <a:buAutoNum type="alphaUcPeriod"/>
            </a:pPr>
            <a:r>
              <a:rPr lang="en-GB">
                <a:solidFill>
                  <a:srgbClr val="F7F9F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 thought, "Well, I shall have the last piece," and I got it.</a:t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7F9FE"/>
              </a:buClr>
              <a:buSzPts val="1400"/>
              <a:buFont typeface="Montserrat Medium"/>
              <a:buAutoNum type="alphaUcPeriod"/>
            </a:pPr>
            <a:r>
              <a:rPr lang="en-GB">
                <a:solidFill>
                  <a:srgbClr val="F7F9F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As he left he shouted out, "This woman's crazy!"</a:t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6" name="Google Shape;166;g15b691e3bcb_0_36"/>
          <p:cNvSpPr txBox="1"/>
          <p:nvPr/>
        </p:nvSpPr>
        <p:spPr>
          <a:xfrm>
            <a:off x="-4750" y="71825"/>
            <a:ext cx="76383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cap="none" strike="noStrike">
                <a:solidFill>
                  <a:srgbClr val="434A5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 </a:t>
            </a:r>
            <a:r>
              <a:rPr lang="en-GB" sz="1800">
                <a:solidFill>
                  <a:srgbClr val="434A5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Estrategia 2 - Frases</a:t>
            </a:r>
            <a:endParaRPr b="0" i="0" sz="1800" cap="none" strike="noStrike">
              <a:solidFill>
                <a:srgbClr val="434A5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7" name="Google Shape;167;g15b691e3bcb_0_36"/>
          <p:cNvSpPr/>
          <p:nvPr/>
        </p:nvSpPr>
        <p:spPr>
          <a:xfrm flipH="1" rot="10800000">
            <a:off x="454375" y="504875"/>
            <a:ext cx="1417500" cy="63900"/>
          </a:xfrm>
          <a:prstGeom prst="rect">
            <a:avLst/>
          </a:prstGeom>
          <a:solidFill>
            <a:srgbClr val="CC4125"/>
          </a:solidFill>
          <a:ln cap="flat" cmpd="sng" w="9525">
            <a:solidFill>
              <a:srgbClr val="F7F9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5b691e3bcb_0_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 sz="1200">
                <a:solidFill>
                  <a:srgbClr val="FFFFFE"/>
                </a:solidFill>
              </a:rPr>
              <a:t>‹#›</a:t>
            </a:fld>
            <a:endParaRPr sz="1200">
              <a:solidFill>
                <a:srgbClr val="FFFFFE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E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g15e4118e011_0_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4" cy="9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5e4118e011_0_92"/>
          <p:cNvSpPr/>
          <p:nvPr/>
        </p:nvSpPr>
        <p:spPr>
          <a:xfrm>
            <a:off x="0" y="264825"/>
            <a:ext cx="173100" cy="203700"/>
          </a:xfrm>
          <a:prstGeom prst="rect">
            <a:avLst/>
          </a:prstGeom>
          <a:solidFill>
            <a:srgbClr val="434A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A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15e4118e011_0_92"/>
          <p:cNvSpPr txBox="1"/>
          <p:nvPr/>
        </p:nvSpPr>
        <p:spPr>
          <a:xfrm>
            <a:off x="348525" y="1336500"/>
            <a:ext cx="52344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E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My </a:t>
            </a:r>
            <a:r>
              <a:rPr lang="en-GB" sz="1150">
                <a:solidFill>
                  <a:schemeClr val="dk1"/>
                </a:solidFill>
                <a:highlight>
                  <a:schemeClr val="accent6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husband</a:t>
            </a:r>
            <a:r>
              <a:rPr lang="en-GB" sz="1150">
                <a:solidFill>
                  <a:schemeClr val="dk1"/>
                </a:solidFill>
                <a:highlight>
                  <a:srgbClr val="FFFFFE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hasn’t stopped laughing about a funny thing that happened to me. It’s funny now but it wasn’t at the time. 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E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(…)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E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I put my heavy bag down on the floor, put the newspaper and chocolate on the table to keep a place, and </a:t>
            </a:r>
            <a:r>
              <a:rPr lang="en-GB" sz="1150">
                <a:solidFill>
                  <a:schemeClr val="dk1"/>
                </a:solidFill>
                <a:highlight>
                  <a:srgbClr val="93C47D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went</a:t>
            </a:r>
            <a:r>
              <a:rPr lang="en-GB" sz="1150">
                <a:solidFill>
                  <a:schemeClr val="dk1"/>
                </a:solidFill>
                <a:highlight>
                  <a:srgbClr val="FFFFFE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to get a </a:t>
            </a:r>
            <a:r>
              <a:rPr lang="en-GB" sz="1150">
                <a:solidFill>
                  <a:schemeClr val="dk1"/>
                </a:solidFill>
                <a:highlight>
                  <a:srgbClr val="93C47D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cup</a:t>
            </a:r>
            <a:r>
              <a:rPr lang="en-GB" sz="1150">
                <a:solidFill>
                  <a:schemeClr val="dk1"/>
                </a:solidFill>
                <a:highlight>
                  <a:srgbClr val="FFFFFE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of 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coffee</a:t>
            </a:r>
            <a:r>
              <a:rPr lang="en-GB" sz="1150">
                <a:solidFill>
                  <a:schemeClr val="dk1"/>
                </a:solidFill>
                <a:highlight>
                  <a:srgbClr val="FFFFFE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. When I came back with the coffee, there was someone in the next seat. It was one of those wild-looking youngsters, with dark </a:t>
            </a:r>
            <a:r>
              <a:rPr lang="en-GB" sz="1150">
                <a:solidFill>
                  <a:schemeClr val="dk1"/>
                </a:solidFill>
                <a:highlight>
                  <a:schemeClr val="lt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glasses</a:t>
            </a:r>
            <a:r>
              <a:rPr lang="en-GB" sz="1150">
                <a:solidFill>
                  <a:schemeClr val="dk1"/>
                </a:solidFill>
                <a:highlight>
                  <a:srgbClr val="FFFFFE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and torn clothes, and hair colored </a:t>
            </a:r>
            <a:r>
              <a:rPr lang="en-GB" sz="1150">
                <a:solidFill>
                  <a:schemeClr val="dk1"/>
                </a:solidFill>
                <a:highlight>
                  <a:srgbClr val="93C47D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bright</a:t>
            </a:r>
            <a:r>
              <a:rPr lang="en-GB" sz="1150">
                <a:solidFill>
                  <a:schemeClr val="dk1"/>
                </a:solidFill>
                <a:highlight>
                  <a:srgbClr val="FFFFFE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red at the front. Not so unusual these days. What did surprise me was that he’d started to eat my </a:t>
            </a:r>
            <a:r>
              <a:rPr lang="en-GB" sz="1150">
                <a:solidFill>
                  <a:schemeClr val="dk1"/>
                </a:solidFill>
                <a:highlight>
                  <a:schemeClr val="lt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chocolate</a:t>
            </a:r>
            <a:r>
              <a:rPr lang="en-GB" sz="1150">
                <a:solidFill>
                  <a:schemeClr val="dk1"/>
                </a:solidFill>
                <a:highlight>
                  <a:srgbClr val="FFFFFE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! 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E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(…)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6" name="Google Shape;176;g15e4118e011_0_92"/>
          <p:cNvSpPr/>
          <p:nvPr/>
        </p:nvSpPr>
        <p:spPr>
          <a:xfrm>
            <a:off x="5582925" y="0"/>
            <a:ext cx="3561000" cy="5143500"/>
          </a:xfrm>
          <a:prstGeom prst="rect">
            <a:avLst/>
          </a:prstGeom>
          <a:solidFill>
            <a:srgbClr val="2757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2757A7"/>
              </a:highlight>
            </a:endParaRPr>
          </a:p>
        </p:txBody>
      </p:sp>
      <p:sp>
        <p:nvSpPr>
          <p:cNvPr id="177" name="Google Shape;177;g15e4118e011_0_92"/>
          <p:cNvSpPr txBox="1"/>
          <p:nvPr/>
        </p:nvSpPr>
        <p:spPr>
          <a:xfrm>
            <a:off x="5582925" y="529150"/>
            <a:ext cx="35610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Who laughed about a funny </a:t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thing that happened to me?</a:t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7F9FE"/>
              </a:buClr>
              <a:buSzPts val="1400"/>
              <a:buFont typeface="Montserrat Medium"/>
              <a:buAutoNum type="alphaUcPeriod"/>
            </a:pPr>
            <a:r>
              <a:rPr lang="en-GB">
                <a:solidFill>
                  <a:srgbClr val="F7F9F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Went</a:t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7F9FE"/>
              </a:buClr>
              <a:buSzPts val="1400"/>
              <a:buFont typeface="Montserrat Medium"/>
              <a:buAutoNum type="alphaUcPeriod"/>
            </a:pPr>
            <a:r>
              <a:rPr lang="en-GB">
                <a:solidFill>
                  <a:srgbClr val="F7F9F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Cup</a:t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7F9FE"/>
              </a:buClr>
              <a:buSzPts val="1400"/>
              <a:buFont typeface="Montserrat Medium"/>
              <a:buAutoNum type="alphaUcPeriod"/>
            </a:pPr>
            <a:r>
              <a:rPr lang="en-GB">
                <a:solidFill>
                  <a:srgbClr val="F7F9F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Bright</a:t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7F9FE"/>
              </a:buClr>
              <a:buSzPts val="1400"/>
              <a:buFont typeface="Montserrat Medium"/>
              <a:buAutoNum type="alphaUcPeriod"/>
            </a:pPr>
            <a:r>
              <a:rPr lang="en-GB">
                <a:solidFill>
                  <a:srgbClr val="F7F9F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Husband</a:t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8" name="Google Shape;178;g15e4118e011_0_92"/>
          <p:cNvSpPr txBox="1"/>
          <p:nvPr/>
        </p:nvSpPr>
        <p:spPr>
          <a:xfrm>
            <a:off x="-4750" y="71825"/>
            <a:ext cx="76383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cap="none" strike="noStrike">
                <a:solidFill>
                  <a:srgbClr val="434A5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 </a:t>
            </a:r>
            <a:r>
              <a:rPr lang="en-GB" sz="1800">
                <a:solidFill>
                  <a:srgbClr val="434A5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Estrategia 3 - Palabras</a:t>
            </a:r>
            <a:endParaRPr b="0" i="0" sz="1800" cap="none" strike="noStrike">
              <a:solidFill>
                <a:srgbClr val="434A5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9" name="Google Shape;179;g15e4118e011_0_92"/>
          <p:cNvSpPr/>
          <p:nvPr/>
        </p:nvSpPr>
        <p:spPr>
          <a:xfrm>
            <a:off x="0" y="264825"/>
            <a:ext cx="173100" cy="203700"/>
          </a:xfrm>
          <a:prstGeom prst="rect">
            <a:avLst/>
          </a:prstGeom>
          <a:solidFill>
            <a:srgbClr val="434A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A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15e4118e011_0_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lt1"/>
                </a:solidFill>
              </a:rPr>
              <a:t>‹#›</a:t>
            </a:fld>
            <a:endParaRPr sz="1200">
              <a:solidFill>
                <a:schemeClr val="lt1"/>
              </a:solidFill>
            </a:endParaRPr>
          </a:p>
        </p:txBody>
      </p:sp>
      <p:sp>
        <p:nvSpPr>
          <p:cNvPr id="181" name="Google Shape;181;g15e4118e011_0_92"/>
          <p:cNvSpPr/>
          <p:nvPr/>
        </p:nvSpPr>
        <p:spPr>
          <a:xfrm flipH="1" rot="10800000">
            <a:off x="454375" y="504875"/>
            <a:ext cx="1417500" cy="639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F7F9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E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g15d821fdf74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4" cy="9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15d821fdf74_0_25"/>
          <p:cNvSpPr txBox="1"/>
          <p:nvPr/>
        </p:nvSpPr>
        <p:spPr>
          <a:xfrm>
            <a:off x="-4750" y="71825"/>
            <a:ext cx="76383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cap="none" strike="noStrike">
                <a:solidFill>
                  <a:srgbClr val="434A5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 </a:t>
            </a:r>
            <a:r>
              <a:rPr lang="en-GB" sz="1800">
                <a:solidFill>
                  <a:srgbClr val="434A5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Validación Inicial de los Datos Sintéticos con BERT</a:t>
            </a:r>
            <a:endParaRPr b="0" i="0" sz="1800" cap="none" strike="noStrike">
              <a:solidFill>
                <a:srgbClr val="434A5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8" name="Google Shape;188;g15d821fdf74_0_25"/>
          <p:cNvSpPr/>
          <p:nvPr/>
        </p:nvSpPr>
        <p:spPr>
          <a:xfrm>
            <a:off x="0" y="264825"/>
            <a:ext cx="173100" cy="203700"/>
          </a:xfrm>
          <a:prstGeom prst="rect">
            <a:avLst/>
          </a:prstGeom>
          <a:solidFill>
            <a:srgbClr val="434A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A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15d821fdf74_0_25"/>
          <p:cNvSpPr/>
          <p:nvPr/>
        </p:nvSpPr>
        <p:spPr>
          <a:xfrm>
            <a:off x="3151775" y="1127075"/>
            <a:ext cx="1637700" cy="872400"/>
          </a:xfrm>
          <a:prstGeom prst="rect">
            <a:avLst/>
          </a:prstGeom>
          <a:solidFill>
            <a:srgbClr val="2757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10,000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Sintéticos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(1 - Sustantivos)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0" name="Google Shape;190;g15d821fdf74_0_25"/>
          <p:cNvSpPr/>
          <p:nvPr/>
        </p:nvSpPr>
        <p:spPr>
          <a:xfrm>
            <a:off x="1240275" y="1127063"/>
            <a:ext cx="1637700" cy="872400"/>
          </a:xfrm>
          <a:prstGeom prst="rect">
            <a:avLst/>
          </a:prstGeom>
          <a:solidFill>
            <a:srgbClr val="95ACD4"/>
          </a:solidFill>
          <a:ln cap="flat" cmpd="sng" w="9525">
            <a:solidFill>
              <a:srgbClr val="95AC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10,000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RACE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1" name="Google Shape;191;g15d821fdf74_0_25"/>
          <p:cNvSpPr txBox="1"/>
          <p:nvPr/>
        </p:nvSpPr>
        <p:spPr>
          <a:xfrm>
            <a:off x="-27450" y="3390325"/>
            <a:ext cx="1335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Montserrat"/>
                <a:ea typeface="Montserrat"/>
                <a:cs typeface="Montserrat"/>
                <a:sym typeface="Montserrat"/>
              </a:rPr>
              <a:t>EE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g15d821fdf74_0_25"/>
          <p:cNvSpPr txBox="1"/>
          <p:nvPr/>
        </p:nvSpPr>
        <p:spPr>
          <a:xfrm>
            <a:off x="-150150" y="2920625"/>
            <a:ext cx="1580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Montserrat"/>
                <a:ea typeface="Montserrat"/>
                <a:cs typeface="Montserrat"/>
                <a:sym typeface="Montserrat"/>
              </a:rPr>
              <a:t>RACE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93" name="Google Shape;193;g15d821fdf74_0_25"/>
          <p:cNvGraphicFramePr/>
          <p:nvPr/>
        </p:nvGraphicFramePr>
        <p:xfrm>
          <a:off x="1176450" y="290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{80FC8B8A-A724-4C10-8CF3-82271E1C1D24}</a:tableStyleId>
              </a:tblPr>
              <a:tblGrid>
                <a:gridCol w="1885850"/>
                <a:gridCol w="1885850"/>
                <a:gridCol w="1885850"/>
                <a:gridCol w="1885850"/>
              </a:tblGrid>
              <a:tr h="43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0.53</a:t>
                      </a:r>
                      <a:endParaRPr sz="20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0.37</a:t>
                      </a:r>
                      <a:endParaRPr sz="20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0.38</a:t>
                      </a:r>
                      <a:endParaRPr sz="20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0.37</a:t>
                      </a:r>
                      <a:endParaRPr sz="20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</a:tr>
              <a:tr h="49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0.51</a:t>
                      </a:r>
                      <a:endParaRPr sz="20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0.35</a:t>
                      </a:r>
                      <a:endParaRPr sz="20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0.33</a:t>
                      </a:r>
                      <a:endParaRPr sz="20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0.34</a:t>
                      </a:r>
                      <a:endParaRPr sz="20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4" name="Google Shape;194;g15d821fdf74_0_25"/>
          <p:cNvSpPr/>
          <p:nvPr/>
        </p:nvSpPr>
        <p:spPr>
          <a:xfrm>
            <a:off x="5023500" y="1127075"/>
            <a:ext cx="1637700" cy="872400"/>
          </a:xfrm>
          <a:prstGeom prst="rect">
            <a:avLst/>
          </a:prstGeom>
          <a:solidFill>
            <a:srgbClr val="CC4125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10,000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Sintéticos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(2 - Frases)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5" name="Google Shape;195;g15d821fdf74_0_25"/>
          <p:cNvSpPr/>
          <p:nvPr/>
        </p:nvSpPr>
        <p:spPr>
          <a:xfrm>
            <a:off x="6895225" y="1127075"/>
            <a:ext cx="1637700" cy="8724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10,000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Sintéticos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(3 - Palabras)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96" name="Google Shape;196;g15d821fdf74_0_25"/>
          <p:cNvPicPr preferRelativeResize="0"/>
          <p:nvPr/>
        </p:nvPicPr>
        <p:blipFill rotWithShape="1">
          <a:blip r:embed="rId4">
            <a:alphaModFix/>
          </a:blip>
          <a:srcRect b="0" l="55263" r="0" t="17334"/>
          <a:stretch/>
        </p:blipFill>
        <p:spPr>
          <a:xfrm>
            <a:off x="145650" y="1416450"/>
            <a:ext cx="689100" cy="14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15d821fdf74_0_25"/>
          <p:cNvSpPr txBox="1"/>
          <p:nvPr/>
        </p:nvSpPr>
        <p:spPr>
          <a:xfrm>
            <a:off x="227175" y="4349675"/>
            <a:ext cx="781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Montserrat Medium"/>
                <a:ea typeface="Montserrat Medium"/>
                <a:cs typeface="Montserrat Medium"/>
                <a:sym typeface="Montserrat Medium"/>
              </a:rPr>
              <a:t>La precisión de BERT sin </a:t>
            </a:r>
            <a:r>
              <a:rPr i="1" lang="en-GB" sz="1300">
                <a:latin typeface="Montserrat Medium"/>
                <a:ea typeface="Montserrat Medium"/>
                <a:cs typeface="Montserrat Medium"/>
                <a:sym typeface="Montserrat Medium"/>
              </a:rPr>
              <a:t>fine tuning</a:t>
            </a:r>
            <a:r>
              <a:rPr lang="en-GB" sz="1300">
                <a:latin typeface="Montserrat Medium"/>
                <a:ea typeface="Montserrat Medium"/>
                <a:cs typeface="Montserrat Medium"/>
                <a:sym typeface="Montserrat Medium"/>
              </a:rPr>
              <a:t> es de </a:t>
            </a:r>
            <a:r>
              <a:rPr b="1" lang="en-GB" sz="1300">
                <a:latin typeface="Montserrat"/>
                <a:ea typeface="Montserrat"/>
                <a:cs typeface="Montserrat"/>
                <a:sym typeface="Montserrat"/>
              </a:rPr>
              <a:t>0.25</a:t>
            </a:r>
            <a:r>
              <a:rPr lang="en-GB" sz="1300">
                <a:latin typeface="Montserrat Medium"/>
                <a:ea typeface="Montserrat Medium"/>
                <a:cs typeface="Montserrat Medium"/>
                <a:sym typeface="Montserrat Medium"/>
              </a:rPr>
              <a:t> sobre ambas colecciones.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8" name="Google Shape;198;g15d821fdf74_0_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E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g15d82089a5d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4" cy="9852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15d82089a5d_0_7"/>
          <p:cNvSpPr txBox="1"/>
          <p:nvPr/>
        </p:nvSpPr>
        <p:spPr>
          <a:xfrm>
            <a:off x="-4750" y="71825"/>
            <a:ext cx="76383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434A5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 </a:t>
            </a:r>
            <a:r>
              <a:rPr lang="en-GB" sz="1800">
                <a:solidFill>
                  <a:srgbClr val="434A5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Propuesta General - Proceso de Evaluación</a:t>
            </a:r>
            <a:endParaRPr b="0" i="0" sz="1800" u="none" cap="none" strike="noStrike">
              <a:solidFill>
                <a:srgbClr val="434A5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5" name="Google Shape;205;g15d82089a5d_0_7"/>
          <p:cNvSpPr/>
          <p:nvPr/>
        </p:nvSpPr>
        <p:spPr>
          <a:xfrm>
            <a:off x="0" y="264825"/>
            <a:ext cx="173100" cy="203700"/>
          </a:xfrm>
          <a:prstGeom prst="rect">
            <a:avLst/>
          </a:prstGeom>
          <a:solidFill>
            <a:srgbClr val="434A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A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15d82089a5d_0_7"/>
          <p:cNvSpPr/>
          <p:nvPr/>
        </p:nvSpPr>
        <p:spPr>
          <a:xfrm>
            <a:off x="4962338" y="734400"/>
            <a:ext cx="1637700" cy="872400"/>
          </a:xfrm>
          <a:prstGeom prst="rect">
            <a:avLst/>
          </a:prstGeom>
          <a:solidFill>
            <a:srgbClr val="95ACD4"/>
          </a:solidFill>
          <a:ln cap="flat" cmpd="sng" w="9525">
            <a:solidFill>
              <a:srgbClr val="95AC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Muestra 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Real</a:t>
            </a: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A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7" name="Google Shape;207;g15d82089a5d_0_7"/>
          <p:cNvSpPr/>
          <p:nvPr/>
        </p:nvSpPr>
        <p:spPr>
          <a:xfrm>
            <a:off x="4962338" y="1606800"/>
            <a:ext cx="1637700" cy="8724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Muestra Sintética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(textos nuevos)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8" name="Google Shape;208;g15d82089a5d_0_7"/>
          <p:cNvSpPr/>
          <p:nvPr/>
        </p:nvSpPr>
        <p:spPr>
          <a:xfrm>
            <a:off x="1129550" y="734388"/>
            <a:ext cx="1637700" cy="872400"/>
          </a:xfrm>
          <a:prstGeom prst="rect">
            <a:avLst/>
          </a:prstGeom>
          <a:solidFill>
            <a:srgbClr val="95ACD4"/>
          </a:solidFill>
          <a:ln cap="flat" cmpd="sng" w="9525">
            <a:solidFill>
              <a:srgbClr val="95AC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Muestra 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Real A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9" name="Google Shape;209;g15d82089a5d_0_7"/>
          <p:cNvSpPr/>
          <p:nvPr/>
        </p:nvSpPr>
        <p:spPr>
          <a:xfrm>
            <a:off x="6913400" y="734388"/>
            <a:ext cx="1637700" cy="872400"/>
          </a:xfrm>
          <a:prstGeom prst="rect">
            <a:avLst/>
          </a:prstGeom>
          <a:solidFill>
            <a:srgbClr val="95ACD4"/>
          </a:solidFill>
          <a:ln cap="flat" cmpd="sng" w="9525">
            <a:solidFill>
              <a:srgbClr val="95AC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Muestra 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Real A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0" name="Google Shape;210;g15d82089a5d_0_7"/>
          <p:cNvSpPr/>
          <p:nvPr/>
        </p:nvSpPr>
        <p:spPr>
          <a:xfrm>
            <a:off x="6913400" y="1606788"/>
            <a:ext cx="1637700" cy="8724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95AC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Muestra 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Real B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1" name="Google Shape;211;g15d82089a5d_0_7"/>
          <p:cNvSpPr/>
          <p:nvPr/>
        </p:nvSpPr>
        <p:spPr>
          <a:xfrm>
            <a:off x="1633550" y="1674349"/>
            <a:ext cx="436200" cy="1356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5d82089a5d_0_7"/>
          <p:cNvSpPr/>
          <p:nvPr/>
        </p:nvSpPr>
        <p:spPr>
          <a:xfrm>
            <a:off x="1622400" y="3730675"/>
            <a:ext cx="436200" cy="481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5d82089a5d_0_7"/>
          <p:cNvSpPr/>
          <p:nvPr/>
        </p:nvSpPr>
        <p:spPr>
          <a:xfrm>
            <a:off x="7514150" y="3730675"/>
            <a:ext cx="436200" cy="481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5d82089a5d_0_7"/>
          <p:cNvSpPr/>
          <p:nvPr/>
        </p:nvSpPr>
        <p:spPr>
          <a:xfrm>
            <a:off x="5519888" y="3676913"/>
            <a:ext cx="436200" cy="481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5d82089a5d_0_7"/>
          <p:cNvSpPr/>
          <p:nvPr/>
        </p:nvSpPr>
        <p:spPr>
          <a:xfrm>
            <a:off x="7514150" y="2548975"/>
            <a:ext cx="436200" cy="481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5d82089a5d_0_7"/>
          <p:cNvSpPr/>
          <p:nvPr/>
        </p:nvSpPr>
        <p:spPr>
          <a:xfrm>
            <a:off x="5519888" y="2548988"/>
            <a:ext cx="436200" cy="481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5d82089a5d_0_7"/>
          <p:cNvSpPr/>
          <p:nvPr/>
        </p:nvSpPr>
        <p:spPr>
          <a:xfrm>
            <a:off x="1074975" y="3100281"/>
            <a:ext cx="1637700" cy="4134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rgbClr val="95AC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Modelo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8" name="Google Shape;218;g15d82089a5d_0_7"/>
          <p:cNvSpPr/>
          <p:nvPr/>
        </p:nvSpPr>
        <p:spPr>
          <a:xfrm>
            <a:off x="4962338" y="3100281"/>
            <a:ext cx="1637700" cy="4134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rgbClr val="95AC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Modelo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9" name="Google Shape;219;g15d82089a5d_0_7"/>
          <p:cNvSpPr/>
          <p:nvPr/>
        </p:nvSpPr>
        <p:spPr>
          <a:xfrm>
            <a:off x="6827425" y="3100281"/>
            <a:ext cx="1637700" cy="4134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rgbClr val="95AC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Modelo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0" name="Google Shape;220;g15d82089a5d_0_7"/>
          <p:cNvSpPr txBox="1"/>
          <p:nvPr/>
        </p:nvSpPr>
        <p:spPr>
          <a:xfrm>
            <a:off x="7012000" y="4321650"/>
            <a:ext cx="146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Precisión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Cota Superior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g15d82089a5d_0_7"/>
          <p:cNvSpPr txBox="1"/>
          <p:nvPr/>
        </p:nvSpPr>
        <p:spPr>
          <a:xfrm>
            <a:off x="5124688" y="4321650"/>
            <a:ext cx="133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Precisión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experimento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g15d82089a5d_0_7"/>
          <p:cNvSpPr txBox="1"/>
          <p:nvPr/>
        </p:nvSpPr>
        <p:spPr>
          <a:xfrm>
            <a:off x="1184000" y="4321650"/>
            <a:ext cx="133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Precisión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Cota Inferior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g15d82089a5d_0_7"/>
          <p:cNvSpPr txBox="1"/>
          <p:nvPr/>
        </p:nvSpPr>
        <p:spPr>
          <a:xfrm>
            <a:off x="-4750" y="3811975"/>
            <a:ext cx="13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g15d82089a5d_0_7"/>
          <p:cNvSpPr txBox="1"/>
          <p:nvPr/>
        </p:nvSpPr>
        <p:spPr>
          <a:xfrm>
            <a:off x="0" y="2548275"/>
            <a:ext cx="15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Entrenamiento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g15d82089a5d_0_7"/>
          <p:cNvSpPr txBox="1"/>
          <p:nvPr/>
        </p:nvSpPr>
        <p:spPr>
          <a:xfrm>
            <a:off x="2667450" y="4321650"/>
            <a:ext cx="736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95ACD4"/>
                </a:solidFill>
              </a:rPr>
              <a:t>&lt;</a:t>
            </a:r>
            <a:endParaRPr sz="2800">
              <a:solidFill>
                <a:srgbClr val="95ACD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15d82089a5d_0_7"/>
          <p:cNvSpPr txBox="1"/>
          <p:nvPr/>
        </p:nvSpPr>
        <p:spPr>
          <a:xfrm>
            <a:off x="6275788" y="4321650"/>
            <a:ext cx="736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95ACD4"/>
                </a:solidFill>
              </a:rPr>
              <a:t>&lt;</a:t>
            </a:r>
            <a:endParaRPr sz="2800">
              <a:solidFill>
                <a:srgbClr val="95ACD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5d82089a5d_0_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8" name="Google Shape;228;g15d82089a5d_0_7"/>
          <p:cNvSpPr/>
          <p:nvPr/>
        </p:nvSpPr>
        <p:spPr>
          <a:xfrm>
            <a:off x="3045938" y="734400"/>
            <a:ext cx="1637700" cy="872400"/>
          </a:xfrm>
          <a:prstGeom prst="rect">
            <a:avLst/>
          </a:prstGeom>
          <a:solidFill>
            <a:srgbClr val="95ACD4"/>
          </a:solidFill>
          <a:ln cap="flat" cmpd="sng" w="9525">
            <a:solidFill>
              <a:srgbClr val="95AC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Muestra 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Real A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9" name="Google Shape;229;g15d82089a5d_0_7"/>
          <p:cNvSpPr/>
          <p:nvPr/>
        </p:nvSpPr>
        <p:spPr>
          <a:xfrm>
            <a:off x="3045938" y="1606800"/>
            <a:ext cx="1637700" cy="872400"/>
          </a:xfrm>
          <a:prstGeom prst="rect">
            <a:avLst/>
          </a:prstGeom>
          <a:solidFill>
            <a:srgbClr val="2757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Muestra Sintética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(textos viejos)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0" name="Google Shape;230;g15d82089a5d_0_7"/>
          <p:cNvSpPr/>
          <p:nvPr/>
        </p:nvSpPr>
        <p:spPr>
          <a:xfrm>
            <a:off x="3646688" y="3704175"/>
            <a:ext cx="436200" cy="481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15d82089a5d_0_7"/>
          <p:cNvSpPr/>
          <p:nvPr/>
        </p:nvSpPr>
        <p:spPr>
          <a:xfrm>
            <a:off x="3646688" y="2548975"/>
            <a:ext cx="436200" cy="481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5d82089a5d_0_7"/>
          <p:cNvSpPr/>
          <p:nvPr/>
        </p:nvSpPr>
        <p:spPr>
          <a:xfrm>
            <a:off x="3045938" y="3100281"/>
            <a:ext cx="1637700" cy="4134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rgbClr val="95AC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Modelo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3" name="Google Shape;233;g15d82089a5d_0_7"/>
          <p:cNvSpPr txBox="1"/>
          <p:nvPr/>
        </p:nvSpPr>
        <p:spPr>
          <a:xfrm>
            <a:off x="3237388" y="4321650"/>
            <a:ext cx="133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Precisión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experimento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g15d82089a5d_0_7"/>
          <p:cNvSpPr txBox="1"/>
          <p:nvPr/>
        </p:nvSpPr>
        <p:spPr>
          <a:xfrm>
            <a:off x="4368613" y="4321650"/>
            <a:ext cx="736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95ACD4"/>
                </a:solidFill>
              </a:rPr>
              <a:t>&lt;</a:t>
            </a:r>
            <a:endParaRPr sz="2800">
              <a:solidFill>
                <a:srgbClr val="95ACD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E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gff4a39077f_0_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4" cy="9852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ff4a39077f_0_175"/>
          <p:cNvSpPr txBox="1"/>
          <p:nvPr/>
        </p:nvSpPr>
        <p:spPr>
          <a:xfrm>
            <a:off x="0" y="81675"/>
            <a:ext cx="63408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434A5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 </a:t>
            </a:r>
            <a:r>
              <a:rPr lang="en-GB" sz="1800">
                <a:solidFill>
                  <a:srgbClr val="434A5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Experimentos</a:t>
            </a:r>
            <a:endParaRPr b="0" i="0" sz="1800" u="none" cap="none" strike="noStrike">
              <a:solidFill>
                <a:srgbClr val="434A5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1" name="Google Shape;241;gff4a39077f_0_175"/>
          <p:cNvSpPr/>
          <p:nvPr/>
        </p:nvSpPr>
        <p:spPr>
          <a:xfrm>
            <a:off x="0" y="264825"/>
            <a:ext cx="173100" cy="203700"/>
          </a:xfrm>
          <a:prstGeom prst="rect">
            <a:avLst/>
          </a:prstGeom>
          <a:solidFill>
            <a:srgbClr val="434A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A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ff4a39077f_0_175"/>
          <p:cNvSpPr txBox="1"/>
          <p:nvPr/>
        </p:nvSpPr>
        <p:spPr>
          <a:xfrm>
            <a:off x="864675" y="1675300"/>
            <a:ext cx="62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ff4a39077f_0_175"/>
          <p:cNvSpPr txBox="1"/>
          <p:nvPr/>
        </p:nvSpPr>
        <p:spPr>
          <a:xfrm>
            <a:off x="864675" y="1675300"/>
            <a:ext cx="62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ff4a39077f_0_175"/>
          <p:cNvSpPr txBox="1"/>
          <p:nvPr/>
        </p:nvSpPr>
        <p:spPr>
          <a:xfrm>
            <a:off x="173100" y="692125"/>
            <a:ext cx="5406600" cy="4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>
                <a:solidFill>
                  <a:srgbClr val="434A5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 continuación realizaremos diferentes experimentos donde cogeremos los datos sintéticos generados a partir de una estrategia y evaluaremos  su efecto sobre el modelo. Por cada experimento:</a:t>
            </a:r>
            <a:endParaRPr>
              <a:solidFill>
                <a:srgbClr val="434A5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rgbClr val="434A5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A5E"/>
              </a:buClr>
              <a:buSzPts val="1400"/>
              <a:buFont typeface="Montserrat Medium"/>
              <a:buChar char="●"/>
            </a:pPr>
            <a:r>
              <a:rPr lang="en-GB">
                <a:solidFill>
                  <a:srgbClr val="434A5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Entrenamos el modelo con los diferentes datasets formados por </a:t>
            </a:r>
            <a:r>
              <a:rPr b="1" lang="en-GB">
                <a:solidFill>
                  <a:srgbClr val="434A5E"/>
                </a:solidFill>
                <a:latin typeface="Montserrat"/>
                <a:ea typeface="Montserrat"/>
                <a:cs typeface="Montserrat"/>
                <a:sym typeface="Montserrat"/>
              </a:rPr>
              <a:t>datos reales y sintéticos</a:t>
            </a:r>
            <a:r>
              <a:rPr lang="en-GB">
                <a:solidFill>
                  <a:srgbClr val="434A5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con las muestras que acabamos de generar y validar.</a:t>
            </a:r>
            <a:endParaRPr>
              <a:solidFill>
                <a:srgbClr val="434A5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A5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A5E"/>
              </a:buClr>
              <a:buSzPts val="1400"/>
              <a:buFont typeface="Montserrat Medium"/>
              <a:buChar char="●"/>
            </a:pPr>
            <a:r>
              <a:rPr b="1" lang="en-GB">
                <a:solidFill>
                  <a:srgbClr val="434A5E"/>
                </a:solidFill>
                <a:latin typeface="Montserrat"/>
                <a:ea typeface="Montserrat"/>
                <a:cs typeface="Montserrat"/>
                <a:sym typeface="Montserrat"/>
              </a:rPr>
              <a:t>Comparamos</a:t>
            </a:r>
            <a:r>
              <a:rPr lang="en-GB">
                <a:solidFill>
                  <a:srgbClr val="434A5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la precisión resultante de evaluarlo </a:t>
            </a:r>
            <a:r>
              <a:rPr lang="en-GB">
                <a:solidFill>
                  <a:srgbClr val="434A5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 un conjunto de test</a:t>
            </a:r>
            <a:r>
              <a:rPr lang="en-GB">
                <a:solidFill>
                  <a:srgbClr val="434A5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del propio </a:t>
            </a:r>
            <a:r>
              <a:rPr b="1" lang="en-GB">
                <a:solidFill>
                  <a:srgbClr val="434A5E"/>
                </a:solidFill>
                <a:latin typeface="Montserrat"/>
                <a:ea typeface="Montserrat"/>
                <a:cs typeface="Montserrat"/>
                <a:sym typeface="Montserrat"/>
              </a:rPr>
              <a:t>RACE</a:t>
            </a:r>
            <a:r>
              <a:rPr lang="en-GB">
                <a:solidFill>
                  <a:srgbClr val="434A5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y también de </a:t>
            </a:r>
            <a:r>
              <a:rPr b="1" lang="en-GB">
                <a:solidFill>
                  <a:srgbClr val="434A5E"/>
                </a:solidFill>
                <a:latin typeface="Montserrat"/>
                <a:ea typeface="Montserrat"/>
                <a:cs typeface="Montserrat"/>
                <a:sym typeface="Montserrat"/>
              </a:rPr>
              <a:t>EE</a:t>
            </a:r>
            <a:r>
              <a:rPr lang="en-GB">
                <a:solidFill>
                  <a:srgbClr val="434A5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para evaluar si se transfieren los resultados.</a:t>
            </a:r>
            <a:endParaRPr>
              <a:solidFill>
                <a:srgbClr val="434A5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A5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A5E"/>
              </a:buClr>
              <a:buSzPts val="1400"/>
              <a:buFont typeface="Montserrat Medium"/>
              <a:buChar char="●"/>
            </a:pPr>
            <a:r>
              <a:rPr lang="en-GB">
                <a:solidFill>
                  <a:srgbClr val="434A5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Lo haremos generando estos datos desde la </a:t>
            </a:r>
            <a:r>
              <a:rPr b="1" lang="en-GB">
                <a:solidFill>
                  <a:srgbClr val="434A5E"/>
                </a:solidFill>
                <a:latin typeface="Montserrat"/>
                <a:ea typeface="Montserrat"/>
                <a:cs typeface="Montserrat"/>
                <a:sym typeface="Montserrat"/>
              </a:rPr>
              <a:t>muestra usada como base</a:t>
            </a:r>
            <a:r>
              <a:rPr lang="en-GB">
                <a:solidFill>
                  <a:srgbClr val="434A5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(textos viejos) y desde </a:t>
            </a:r>
            <a:r>
              <a:rPr b="1" lang="en-GB">
                <a:solidFill>
                  <a:srgbClr val="434A5E"/>
                </a:solidFill>
                <a:latin typeface="Montserrat"/>
                <a:ea typeface="Montserrat"/>
                <a:cs typeface="Montserrat"/>
                <a:sym typeface="Montserrat"/>
              </a:rPr>
              <a:t>una nueva</a:t>
            </a:r>
            <a:r>
              <a:rPr lang="en-GB">
                <a:solidFill>
                  <a:srgbClr val="434A5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que el modelo no conoce (textos nuevos).</a:t>
            </a:r>
            <a:endParaRPr i="0" u="none" cap="none" strike="noStrike">
              <a:solidFill>
                <a:srgbClr val="434A5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5" name="Google Shape;245;gff4a39077f_0_1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6" name="Google Shape;246;gff4a39077f_0_175"/>
          <p:cNvSpPr/>
          <p:nvPr/>
        </p:nvSpPr>
        <p:spPr>
          <a:xfrm>
            <a:off x="5579700" y="0"/>
            <a:ext cx="3564000" cy="5143500"/>
          </a:xfrm>
          <a:prstGeom prst="rect">
            <a:avLst/>
          </a:prstGeom>
          <a:solidFill>
            <a:srgbClr val="2757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7F9F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Usaremos </a:t>
            </a:r>
            <a:r>
              <a:rPr b="1" lang="en-GB">
                <a:solidFill>
                  <a:srgbClr val="F7F9FE"/>
                </a:solidFill>
                <a:latin typeface="Montserrat"/>
                <a:ea typeface="Montserrat"/>
                <a:cs typeface="Montserrat"/>
                <a:sym typeface="Montserrat"/>
              </a:rPr>
              <a:t>BERT</a:t>
            </a:r>
            <a:r>
              <a:rPr lang="en-GB">
                <a:solidFill>
                  <a:srgbClr val="F7F9F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para evaluar el impacto de nuestros datos sintéticos.</a:t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47" name="Google Shape;247;gff4a39077f_0_175"/>
          <p:cNvPicPr preferRelativeResize="0"/>
          <p:nvPr/>
        </p:nvPicPr>
        <p:blipFill rotWithShape="1">
          <a:blip r:embed="rId4">
            <a:alphaModFix/>
          </a:blip>
          <a:srcRect b="0" l="55263" r="0" t="17334"/>
          <a:stretch/>
        </p:blipFill>
        <p:spPr>
          <a:xfrm>
            <a:off x="6902225" y="3652275"/>
            <a:ext cx="918949" cy="199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ff4a39077f_0_1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FFFFFE"/>
                </a:solidFill>
              </a:rPr>
              <a:t>‹#›</a:t>
            </a:fld>
            <a:endParaRPr sz="1200">
              <a:solidFill>
                <a:srgbClr val="FFFFFE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E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g15d82089a5d_0_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4" cy="9852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15d82089a5d_0_76"/>
          <p:cNvSpPr txBox="1"/>
          <p:nvPr/>
        </p:nvSpPr>
        <p:spPr>
          <a:xfrm>
            <a:off x="-4750" y="71825"/>
            <a:ext cx="76383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cap="none" strike="noStrike">
                <a:solidFill>
                  <a:srgbClr val="434A5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 </a:t>
            </a:r>
            <a:r>
              <a:rPr lang="en-GB" sz="1800">
                <a:solidFill>
                  <a:srgbClr val="434A5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Estrategia 1 - Sustantivos</a:t>
            </a:r>
            <a:endParaRPr b="0" i="0" sz="1800" cap="none" strike="noStrike">
              <a:solidFill>
                <a:srgbClr val="434A5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55" name="Google Shape;255;g15d82089a5d_0_76"/>
          <p:cNvSpPr/>
          <p:nvPr/>
        </p:nvSpPr>
        <p:spPr>
          <a:xfrm>
            <a:off x="0" y="264825"/>
            <a:ext cx="173100" cy="203700"/>
          </a:xfrm>
          <a:prstGeom prst="rect">
            <a:avLst/>
          </a:prstGeom>
          <a:solidFill>
            <a:srgbClr val="434A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A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15d82089a5d_0_76"/>
          <p:cNvSpPr/>
          <p:nvPr/>
        </p:nvSpPr>
        <p:spPr>
          <a:xfrm>
            <a:off x="3248325" y="722650"/>
            <a:ext cx="1637700" cy="872400"/>
          </a:xfrm>
          <a:prstGeom prst="rect">
            <a:avLst/>
          </a:prstGeom>
          <a:solidFill>
            <a:srgbClr val="95ACD4"/>
          </a:solidFill>
          <a:ln cap="flat" cmpd="sng" w="9525">
            <a:solidFill>
              <a:srgbClr val="95AC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10,000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RACE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57" name="Google Shape;257;g15d82089a5d_0_76"/>
          <p:cNvSpPr/>
          <p:nvPr/>
        </p:nvSpPr>
        <p:spPr>
          <a:xfrm>
            <a:off x="3248325" y="1595050"/>
            <a:ext cx="1637700" cy="872400"/>
          </a:xfrm>
          <a:prstGeom prst="rect">
            <a:avLst/>
          </a:prstGeom>
          <a:solidFill>
            <a:srgbClr val="2757A7"/>
          </a:solidFill>
          <a:ln cap="flat" cmpd="sng" w="9525">
            <a:solidFill>
              <a:srgbClr val="275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10,000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Sintéticos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(Textos viejos)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58" name="Google Shape;258;g15d82089a5d_0_76"/>
          <p:cNvSpPr/>
          <p:nvPr/>
        </p:nvSpPr>
        <p:spPr>
          <a:xfrm>
            <a:off x="1315250" y="722638"/>
            <a:ext cx="1637700" cy="872400"/>
          </a:xfrm>
          <a:prstGeom prst="rect">
            <a:avLst/>
          </a:prstGeom>
          <a:solidFill>
            <a:srgbClr val="95ACD4"/>
          </a:solidFill>
          <a:ln cap="flat" cmpd="sng" w="9525">
            <a:solidFill>
              <a:srgbClr val="95AC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10,000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RACE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59" name="Google Shape;259;g15d82089a5d_0_76"/>
          <p:cNvSpPr/>
          <p:nvPr/>
        </p:nvSpPr>
        <p:spPr>
          <a:xfrm>
            <a:off x="7013350" y="722638"/>
            <a:ext cx="1637700" cy="872400"/>
          </a:xfrm>
          <a:prstGeom prst="rect">
            <a:avLst/>
          </a:prstGeom>
          <a:solidFill>
            <a:srgbClr val="95ACD4"/>
          </a:solidFill>
          <a:ln cap="flat" cmpd="sng" w="9525">
            <a:solidFill>
              <a:srgbClr val="95AC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10,000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RACE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0" name="Google Shape;260;g15d82089a5d_0_76"/>
          <p:cNvSpPr/>
          <p:nvPr/>
        </p:nvSpPr>
        <p:spPr>
          <a:xfrm>
            <a:off x="7013350" y="1595038"/>
            <a:ext cx="1637700" cy="8724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95AC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10,000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RACE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1" name="Google Shape;261;g15d82089a5d_0_76"/>
          <p:cNvSpPr txBox="1"/>
          <p:nvPr/>
        </p:nvSpPr>
        <p:spPr>
          <a:xfrm>
            <a:off x="0" y="3798650"/>
            <a:ext cx="1335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Montserrat"/>
                <a:ea typeface="Montserrat"/>
                <a:cs typeface="Montserrat"/>
                <a:sym typeface="Montserrat"/>
              </a:rPr>
              <a:t>EE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g15d82089a5d_0_76"/>
          <p:cNvSpPr txBox="1"/>
          <p:nvPr/>
        </p:nvSpPr>
        <p:spPr>
          <a:xfrm>
            <a:off x="-122700" y="2975150"/>
            <a:ext cx="1580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Montserrat"/>
                <a:ea typeface="Montserrat"/>
                <a:cs typeface="Montserrat"/>
                <a:sym typeface="Montserrat"/>
              </a:rPr>
              <a:t>RACE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g15d82089a5d_0_76"/>
          <p:cNvSpPr/>
          <p:nvPr/>
        </p:nvSpPr>
        <p:spPr>
          <a:xfrm>
            <a:off x="5181400" y="722650"/>
            <a:ext cx="1637700" cy="872400"/>
          </a:xfrm>
          <a:prstGeom prst="rect">
            <a:avLst/>
          </a:prstGeom>
          <a:solidFill>
            <a:srgbClr val="95ACD4"/>
          </a:solidFill>
          <a:ln cap="flat" cmpd="sng" w="9525">
            <a:solidFill>
              <a:srgbClr val="95AC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10,000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RACE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4" name="Google Shape;264;g15d82089a5d_0_76"/>
          <p:cNvSpPr/>
          <p:nvPr/>
        </p:nvSpPr>
        <p:spPr>
          <a:xfrm>
            <a:off x="5181400" y="1595050"/>
            <a:ext cx="1637700" cy="8724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10,000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Sintéticos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(Textos nuevos)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265" name="Google Shape;265;g15d82089a5d_0_76"/>
          <p:cNvGraphicFramePr/>
          <p:nvPr/>
        </p:nvGraphicFramePr>
        <p:xfrm>
          <a:off x="1240250" y="297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{80FC8B8A-A724-4C10-8CF3-82271E1C1D24}</a:tableStyleId>
              </a:tblPr>
              <a:tblGrid>
                <a:gridCol w="1885850"/>
                <a:gridCol w="1885850"/>
                <a:gridCol w="1885850"/>
                <a:gridCol w="1885850"/>
              </a:tblGrid>
              <a:tr h="82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0.53</a:t>
                      </a:r>
                      <a:endParaRPr sz="20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0.59</a:t>
                      </a:r>
                      <a:endParaRPr sz="20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0.6</a:t>
                      </a:r>
                      <a:r>
                        <a:rPr lang="en-GB" sz="20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20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0.67</a:t>
                      </a:r>
                      <a:endParaRPr sz="20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</a:tr>
              <a:tr h="86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0.51</a:t>
                      </a:r>
                      <a:endParaRPr sz="20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0.55</a:t>
                      </a:r>
                      <a:endParaRPr sz="20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0.5</a:t>
                      </a:r>
                      <a:r>
                        <a:rPr lang="en-GB" sz="20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9</a:t>
                      </a:r>
                      <a:endParaRPr sz="20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0.64</a:t>
                      </a:r>
                      <a:endParaRPr sz="20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6" name="Google Shape;266;g15d82089a5d_0_76"/>
          <p:cNvSpPr/>
          <p:nvPr/>
        </p:nvSpPr>
        <p:spPr>
          <a:xfrm flipH="1" rot="10800000">
            <a:off x="472550" y="504925"/>
            <a:ext cx="1353600" cy="58500"/>
          </a:xfrm>
          <a:prstGeom prst="rect">
            <a:avLst/>
          </a:prstGeom>
          <a:solidFill>
            <a:srgbClr val="2757A7"/>
          </a:solidFill>
          <a:ln cap="flat" cmpd="sng" w="9525">
            <a:solidFill>
              <a:srgbClr val="F7F9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15d82089a5d_0_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E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g15d82089a5d_0_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4" cy="9852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15d82089a5d_0_107"/>
          <p:cNvSpPr txBox="1"/>
          <p:nvPr/>
        </p:nvSpPr>
        <p:spPr>
          <a:xfrm>
            <a:off x="-4750" y="71825"/>
            <a:ext cx="76383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434A5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 </a:t>
            </a:r>
            <a:r>
              <a:rPr lang="en-GB" sz="1800">
                <a:solidFill>
                  <a:srgbClr val="434A5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Estrategia 2 - Frases</a:t>
            </a:r>
            <a:endParaRPr b="0" i="0" sz="1800" u="none" cap="none" strike="noStrike">
              <a:solidFill>
                <a:srgbClr val="434A5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74" name="Google Shape;274;g15d82089a5d_0_107"/>
          <p:cNvSpPr/>
          <p:nvPr/>
        </p:nvSpPr>
        <p:spPr>
          <a:xfrm>
            <a:off x="0" y="264825"/>
            <a:ext cx="173100" cy="203700"/>
          </a:xfrm>
          <a:prstGeom prst="rect">
            <a:avLst/>
          </a:prstGeom>
          <a:solidFill>
            <a:srgbClr val="434A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A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15d82089a5d_0_107"/>
          <p:cNvSpPr/>
          <p:nvPr/>
        </p:nvSpPr>
        <p:spPr>
          <a:xfrm>
            <a:off x="3248325" y="722650"/>
            <a:ext cx="1637700" cy="872400"/>
          </a:xfrm>
          <a:prstGeom prst="rect">
            <a:avLst/>
          </a:prstGeom>
          <a:solidFill>
            <a:srgbClr val="95ACD4"/>
          </a:solidFill>
          <a:ln cap="flat" cmpd="sng" w="9525">
            <a:solidFill>
              <a:srgbClr val="95AC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10,000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RACE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76" name="Google Shape;276;g15d82089a5d_0_107"/>
          <p:cNvSpPr/>
          <p:nvPr/>
        </p:nvSpPr>
        <p:spPr>
          <a:xfrm>
            <a:off x="3248325" y="1595050"/>
            <a:ext cx="1637700" cy="872400"/>
          </a:xfrm>
          <a:prstGeom prst="rect">
            <a:avLst/>
          </a:prstGeom>
          <a:solidFill>
            <a:srgbClr val="CC4125"/>
          </a:solidFill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10,000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Sintéticos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(Textos viejos)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77" name="Google Shape;277;g15d82089a5d_0_107"/>
          <p:cNvSpPr/>
          <p:nvPr/>
        </p:nvSpPr>
        <p:spPr>
          <a:xfrm>
            <a:off x="1315250" y="722638"/>
            <a:ext cx="1637700" cy="872400"/>
          </a:xfrm>
          <a:prstGeom prst="rect">
            <a:avLst/>
          </a:prstGeom>
          <a:solidFill>
            <a:srgbClr val="95ACD4"/>
          </a:solidFill>
          <a:ln cap="flat" cmpd="sng" w="9525">
            <a:solidFill>
              <a:srgbClr val="95AC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10,000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RACE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78" name="Google Shape;278;g15d82089a5d_0_107"/>
          <p:cNvSpPr/>
          <p:nvPr/>
        </p:nvSpPr>
        <p:spPr>
          <a:xfrm>
            <a:off x="7013350" y="722638"/>
            <a:ext cx="1637700" cy="872400"/>
          </a:xfrm>
          <a:prstGeom prst="rect">
            <a:avLst/>
          </a:prstGeom>
          <a:solidFill>
            <a:srgbClr val="95ACD4"/>
          </a:solidFill>
          <a:ln cap="flat" cmpd="sng" w="9525">
            <a:solidFill>
              <a:srgbClr val="95AC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10,000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RACE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79" name="Google Shape;279;g15d82089a5d_0_107"/>
          <p:cNvSpPr/>
          <p:nvPr/>
        </p:nvSpPr>
        <p:spPr>
          <a:xfrm>
            <a:off x="7013350" y="1595038"/>
            <a:ext cx="1637700" cy="8724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95AC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10,000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RACE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80" name="Google Shape;280;g15d82089a5d_0_107"/>
          <p:cNvSpPr txBox="1"/>
          <p:nvPr/>
        </p:nvSpPr>
        <p:spPr>
          <a:xfrm>
            <a:off x="0" y="3798650"/>
            <a:ext cx="1335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Montserrat"/>
                <a:ea typeface="Montserrat"/>
                <a:cs typeface="Montserrat"/>
                <a:sym typeface="Montserrat"/>
              </a:rPr>
              <a:t>EE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g15d82089a5d_0_107"/>
          <p:cNvSpPr txBox="1"/>
          <p:nvPr/>
        </p:nvSpPr>
        <p:spPr>
          <a:xfrm>
            <a:off x="-122700" y="2975150"/>
            <a:ext cx="1580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Montserrat"/>
                <a:ea typeface="Montserrat"/>
                <a:cs typeface="Montserrat"/>
                <a:sym typeface="Montserrat"/>
              </a:rPr>
              <a:t>RACE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g15d82089a5d_0_107"/>
          <p:cNvSpPr/>
          <p:nvPr/>
        </p:nvSpPr>
        <p:spPr>
          <a:xfrm>
            <a:off x="5181400" y="722650"/>
            <a:ext cx="1637700" cy="872400"/>
          </a:xfrm>
          <a:prstGeom prst="rect">
            <a:avLst/>
          </a:prstGeom>
          <a:solidFill>
            <a:srgbClr val="95ACD4"/>
          </a:solidFill>
          <a:ln cap="flat" cmpd="sng" w="9525">
            <a:solidFill>
              <a:srgbClr val="95AC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10,000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RACE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83" name="Google Shape;283;g15d82089a5d_0_107"/>
          <p:cNvSpPr/>
          <p:nvPr/>
        </p:nvSpPr>
        <p:spPr>
          <a:xfrm>
            <a:off x="5181400" y="1595050"/>
            <a:ext cx="1637700" cy="8724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10,000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Sintéticos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(Textos nuevos)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284" name="Google Shape;284;g15d82089a5d_0_107"/>
          <p:cNvGraphicFramePr/>
          <p:nvPr/>
        </p:nvGraphicFramePr>
        <p:xfrm>
          <a:off x="1240250" y="297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{80FC8B8A-A724-4C10-8CF3-82271E1C1D24}</a:tableStyleId>
              </a:tblPr>
              <a:tblGrid>
                <a:gridCol w="1885850"/>
                <a:gridCol w="1885850"/>
                <a:gridCol w="1885850"/>
                <a:gridCol w="1885850"/>
              </a:tblGrid>
              <a:tr h="82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0.53</a:t>
                      </a:r>
                      <a:endParaRPr sz="20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0.57</a:t>
                      </a:r>
                      <a:endParaRPr sz="20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0.60</a:t>
                      </a:r>
                      <a:endParaRPr sz="20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0.67</a:t>
                      </a:r>
                      <a:endParaRPr sz="20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</a:tr>
              <a:tr h="86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0.51</a:t>
                      </a:r>
                      <a:endParaRPr sz="20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0.53</a:t>
                      </a:r>
                      <a:endParaRPr sz="20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0.55</a:t>
                      </a:r>
                      <a:endParaRPr sz="20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0.64</a:t>
                      </a:r>
                      <a:endParaRPr sz="20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5" name="Google Shape;285;g15d82089a5d_0_107"/>
          <p:cNvSpPr/>
          <p:nvPr/>
        </p:nvSpPr>
        <p:spPr>
          <a:xfrm flipH="1" rot="10800000">
            <a:off x="461725" y="499300"/>
            <a:ext cx="1417500" cy="63900"/>
          </a:xfrm>
          <a:prstGeom prst="rect">
            <a:avLst/>
          </a:prstGeom>
          <a:solidFill>
            <a:srgbClr val="CC4125"/>
          </a:solidFill>
          <a:ln cap="flat" cmpd="sng" w="9525">
            <a:solidFill>
              <a:srgbClr val="F7F9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15d82089a5d_0_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E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g15d82089a5d_0_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4" cy="9852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15d82089a5d_0_123"/>
          <p:cNvSpPr txBox="1"/>
          <p:nvPr/>
        </p:nvSpPr>
        <p:spPr>
          <a:xfrm>
            <a:off x="-4750" y="71825"/>
            <a:ext cx="76383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434A5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 </a:t>
            </a:r>
            <a:r>
              <a:rPr lang="en-GB" sz="1800">
                <a:solidFill>
                  <a:srgbClr val="434A5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Estrategia 3 - Palabras</a:t>
            </a:r>
            <a:endParaRPr b="0" i="0" sz="1800" u="none" cap="none" strike="noStrike">
              <a:solidFill>
                <a:srgbClr val="434A5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3" name="Google Shape;293;g15d82089a5d_0_123"/>
          <p:cNvSpPr/>
          <p:nvPr/>
        </p:nvSpPr>
        <p:spPr>
          <a:xfrm>
            <a:off x="0" y="264825"/>
            <a:ext cx="173100" cy="203700"/>
          </a:xfrm>
          <a:prstGeom prst="rect">
            <a:avLst/>
          </a:prstGeom>
          <a:solidFill>
            <a:srgbClr val="434A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A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15d82089a5d_0_123"/>
          <p:cNvSpPr/>
          <p:nvPr/>
        </p:nvSpPr>
        <p:spPr>
          <a:xfrm>
            <a:off x="3248325" y="722650"/>
            <a:ext cx="1637700" cy="872400"/>
          </a:xfrm>
          <a:prstGeom prst="rect">
            <a:avLst/>
          </a:prstGeom>
          <a:solidFill>
            <a:srgbClr val="95ACD4"/>
          </a:solidFill>
          <a:ln cap="flat" cmpd="sng" w="9525">
            <a:solidFill>
              <a:srgbClr val="95AC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10,000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RACE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5" name="Google Shape;295;g15d82089a5d_0_123"/>
          <p:cNvSpPr/>
          <p:nvPr/>
        </p:nvSpPr>
        <p:spPr>
          <a:xfrm>
            <a:off x="3248325" y="1595050"/>
            <a:ext cx="1637700" cy="8724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10,000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Sintéticos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(Textos viejos)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6" name="Google Shape;296;g15d82089a5d_0_123"/>
          <p:cNvSpPr/>
          <p:nvPr/>
        </p:nvSpPr>
        <p:spPr>
          <a:xfrm>
            <a:off x="1315250" y="722638"/>
            <a:ext cx="1637700" cy="872400"/>
          </a:xfrm>
          <a:prstGeom prst="rect">
            <a:avLst/>
          </a:prstGeom>
          <a:solidFill>
            <a:srgbClr val="95ACD4"/>
          </a:solidFill>
          <a:ln cap="flat" cmpd="sng" w="9525">
            <a:solidFill>
              <a:srgbClr val="95AC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10,000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RACE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7" name="Google Shape;297;g15d82089a5d_0_123"/>
          <p:cNvSpPr/>
          <p:nvPr/>
        </p:nvSpPr>
        <p:spPr>
          <a:xfrm>
            <a:off x="7013350" y="722638"/>
            <a:ext cx="1637700" cy="872400"/>
          </a:xfrm>
          <a:prstGeom prst="rect">
            <a:avLst/>
          </a:prstGeom>
          <a:solidFill>
            <a:srgbClr val="95ACD4"/>
          </a:solidFill>
          <a:ln cap="flat" cmpd="sng" w="9525">
            <a:solidFill>
              <a:srgbClr val="95AC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10,000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RACE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8" name="Google Shape;298;g15d82089a5d_0_123"/>
          <p:cNvSpPr/>
          <p:nvPr/>
        </p:nvSpPr>
        <p:spPr>
          <a:xfrm>
            <a:off x="7013350" y="1595038"/>
            <a:ext cx="1637700" cy="8724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95AC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10,000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RACE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9" name="Google Shape;299;g15d82089a5d_0_123"/>
          <p:cNvSpPr txBox="1"/>
          <p:nvPr/>
        </p:nvSpPr>
        <p:spPr>
          <a:xfrm>
            <a:off x="0" y="3798650"/>
            <a:ext cx="1335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Montserrat"/>
                <a:ea typeface="Montserrat"/>
                <a:cs typeface="Montserrat"/>
                <a:sym typeface="Montserrat"/>
              </a:rPr>
              <a:t>EE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g15d82089a5d_0_123"/>
          <p:cNvSpPr txBox="1"/>
          <p:nvPr/>
        </p:nvSpPr>
        <p:spPr>
          <a:xfrm>
            <a:off x="-122700" y="2975150"/>
            <a:ext cx="1580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Montserrat"/>
                <a:ea typeface="Montserrat"/>
                <a:cs typeface="Montserrat"/>
                <a:sym typeface="Montserrat"/>
              </a:rPr>
              <a:t>RACE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g15d82089a5d_0_123"/>
          <p:cNvSpPr/>
          <p:nvPr/>
        </p:nvSpPr>
        <p:spPr>
          <a:xfrm>
            <a:off x="5181400" y="722650"/>
            <a:ext cx="1637700" cy="872400"/>
          </a:xfrm>
          <a:prstGeom prst="rect">
            <a:avLst/>
          </a:prstGeom>
          <a:solidFill>
            <a:srgbClr val="95ACD4"/>
          </a:solidFill>
          <a:ln cap="flat" cmpd="sng" w="9525">
            <a:solidFill>
              <a:srgbClr val="95AC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10,000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RACE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2" name="Google Shape;302;g15d82089a5d_0_123"/>
          <p:cNvSpPr/>
          <p:nvPr/>
        </p:nvSpPr>
        <p:spPr>
          <a:xfrm>
            <a:off x="5181400" y="1595050"/>
            <a:ext cx="1637700" cy="8724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10,000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Sintéticos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(Textos nuevos)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303" name="Google Shape;303;g15d82089a5d_0_123"/>
          <p:cNvGraphicFramePr/>
          <p:nvPr/>
        </p:nvGraphicFramePr>
        <p:xfrm>
          <a:off x="1240250" y="297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{80FC8B8A-A724-4C10-8CF3-82271E1C1D24}</a:tableStyleId>
              </a:tblPr>
              <a:tblGrid>
                <a:gridCol w="1885850"/>
                <a:gridCol w="1885850"/>
                <a:gridCol w="1885850"/>
                <a:gridCol w="1885850"/>
              </a:tblGrid>
              <a:tr h="82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0.53</a:t>
                      </a:r>
                      <a:endParaRPr sz="20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0.59</a:t>
                      </a:r>
                      <a:endParaRPr sz="20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0.62</a:t>
                      </a:r>
                      <a:endParaRPr sz="20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0.67</a:t>
                      </a:r>
                      <a:endParaRPr sz="20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</a:tr>
              <a:tr h="86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0.51</a:t>
                      </a:r>
                      <a:endParaRPr sz="20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0.55</a:t>
                      </a:r>
                      <a:endParaRPr sz="20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0.60</a:t>
                      </a:r>
                      <a:endParaRPr sz="20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0.64</a:t>
                      </a:r>
                      <a:endParaRPr sz="20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4" name="Google Shape;304;g15d82089a5d_0_123"/>
          <p:cNvSpPr/>
          <p:nvPr/>
        </p:nvSpPr>
        <p:spPr>
          <a:xfrm flipH="1" rot="10800000">
            <a:off x="454375" y="504875"/>
            <a:ext cx="1417500" cy="639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F7F9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15d82089a5d_0_1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E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g15d821fdf74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4" cy="98524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15d821fdf74_0_59"/>
          <p:cNvSpPr txBox="1"/>
          <p:nvPr/>
        </p:nvSpPr>
        <p:spPr>
          <a:xfrm>
            <a:off x="0" y="81675"/>
            <a:ext cx="63408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434A5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 </a:t>
            </a:r>
            <a:r>
              <a:rPr lang="en-GB" sz="1800">
                <a:solidFill>
                  <a:srgbClr val="434A5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Limitaciones de nuestra propuesta</a:t>
            </a:r>
            <a:endParaRPr b="0" i="0" sz="1800" u="none" cap="none" strike="noStrike">
              <a:solidFill>
                <a:srgbClr val="434A5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12" name="Google Shape;312;g15d821fdf74_0_59"/>
          <p:cNvSpPr/>
          <p:nvPr/>
        </p:nvSpPr>
        <p:spPr>
          <a:xfrm>
            <a:off x="0" y="264825"/>
            <a:ext cx="173100" cy="203700"/>
          </a:xfrm>
          <a:prstGeom prst="rect">
            <a:avLst/>
          </a:prstGeom>
          <a:solidFill>
            <a:srgbClr val="434A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A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15d821fdf74_0_59"/>
          <p:cNvSpPr txBox="1"/>
          <p:nvPr/>
        </p:nvSpPr>
        <p:spPr>
          <a:xfrm>
            <a:off x="864675" y="1675300"/>
            <a:ext cx="62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15d821fdf74_0_59"/>
          <p:cNvSpPr txBox="1"/>
          <p:nvPr/>
        </p:nvSpPr>
        <p:spPr>
          <a:xfrm>
            <a:off x="864675" y="1675300"/>
            <a:ext cx="62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15d821fdf74_0_59"/>
          <p:cNvSpPr txBox="1"/>
          <p:nvPr/>
        </p:nvSpPr>
        <p:spPr>
          <a:xfrm>
            <a:off x="173100" y="1163200"/>
            <a:ext cx="6340800" cy="3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>
                <a:solidFill>
                  <a:srgbClr val="434A5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Procedemos a explorar ciertas limitaciones de nuestra propuesta que identificamos durante el desarrollo de los experimentos</a:t>
            </a:r>
            <a:endParaRPr>
              <a:solidFill>
                <a:srgbClr val="434A5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rgbClr val="434A5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A5E"/>
              </a:buClr>
              <a:buSzPts val="1400"/>
              <a:buFont typeface="Montserrat Medium"/>
              <a:buChar char="●"/>
            </a:pPr>
            <a:r>
              <a:rPr lang="en-GB">
                <a:solidFill>
                  <a:srgbClr val="434A5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Nos preguntamos si podríamos observar peores resultados con una </a:t>
            </a:r>
            <a:r>
              <a:rPr b="1" lang="en-GB">
                <a:solidFill>
                  <a:srgbClr val="434A5E"/>
                </a:solidFill>
                <a:latin typeface="Montserrat"/>
                <a:ea typeface="Montserrat"/>
                <a:cs typeface="Montserrat"/>
                <a:sym typeface="Montserrat"/>
              </a:rPr>
              <a:t>respuesta</a:t>
            </a:r>
            <a:r>
              <a:rPr lang="en-GB">
                <a:solidFill>
                  <a:srgbClr val="434A5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que </a:t>
            </a:r>
            <a:r>
              <a:rPr b="1" lang="en-GB">
                <a:solidFill>
                  <a:srgbClr val="434A5E"/>
                </a:solidFill>
                <a:latin typeface="Montserrat"/>
                <a:ea typeface="Montserrat"/>
                <a:cs typeface="Montserrat"/>
                <a:sym typeface="Montserrat"/>
              </a:rPr>
              <a:t>aparece literalmente</a:t>
            </a:r>
            <a:r>
              <a:rPr lang="en-GB">
                <a:solidFill>
                  <a:srgbClr val="434A5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en el texto y </a:t>
            </a:r>
            <a:r>
              <a:rPr b="1" lang="en-GB">
                <a:solidFill>
                  <a:srgbClr val="434A5E"/>
                </a:solidFill>
                <a:latin typeface="Montserrat"/>
                <a:ea typeface="Montserrat"/>
                <a:cs typeface="Montserrat"/>
                <a:sym typeface="Montserrat"/>
              </a:rPr>
              <a:t>distractores</a:t>
            </a:r>
            <a:r>
              <a:rPr lang="en-GB">
                <a:solidFill>
                  <a:srgbClr val="434A5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que </a:t>
            </a:r>
            <a:r>
              <a:rPr b="1" lang="en-GB">
                <a:solidFill>
                  <a:srgbClr val="434A5E"/>
                </a:solidFill>
                <a:latin typeface="Montserrat"/>
                <a:ea typeface="Montserrat"/>
                <a:cs typeface="Montserrat"/>
                <a:sym typeface="Montserrat"/>
              </a:rPr>
              <a:t>no</a:t>
            </a:r>
            <a:r>
              <a:rPr lang="en-GB">
                <a:solidFill>
                  <a:srgbClr val="434A5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están en él.</a:t>
            </a:r>
            <a:endParaRPr>
              <a:solidFill>
                <a:srgbClr val="434A5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A5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A5E"/>
              </a:buClr>
              <a:buSzPts val="1400"/>
              <a:buFont typeface="Montserrat Medium"/>
              <a:buChar char="●"/>
            </a:pPr>
            <a:r>
              <a:rPr lang="en-GB">
                <a:solidFill>
                  <a:srgbClr val="434A5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Existen límites desde el punto de vista </a:t>
            </a:r>
            <a:r>
              <a:rPr b="1" lang="en-GB">
                <a:solidFill>
                  <a:srgbClr val="434A5E"/>
                </a:solidFill>
                <a:latin typeface="Montserrat"/>
                <a:ea typeface="Montserrat"/>
                <a:cs typeface="Montserrat"/>
                <a:sym typeface="Montserrat"/>
              </a:rPr>
              <a:t>teórico</a:t>
            </a:r>
            <a:r>
              <a:rPr lang="en-GB">
                <a:solidFill>
                  <a:srgbClr val="434A5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y desde el punto de vista del </a:t>
            </a:r>
            <a:r>
              <a:rPr b="1" lang="en-GB">
                <a:solidFill>
                  <a:srgbClr val="434A5E"/>
                </a:solidFill>
                <a:latin typeface="Montserrat"/>
                <a:ea typeface="Montserrat"/>
                <a:cs typeface="Montserrat"/>
                <a:sym typeface="Montserrat"/>
              </a:rPr>
              <a:t>procedimiento elegido</a:t>
            </a:r>
            <a:r>
              <a:rPr lang="en-GB">
                <a:solidFill>
                  <a:srgbClr val="434A5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que establecen un techo al tamaño al que podemos expandir un dataset.</a:t>
            </a:r>
            <a:endParaRPr>
              <a:solidFill>
                <a:srgbClr val="434A5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A5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A5E"/>
              </a:buClr>
              <a:buSzPts val="1400"/>
              <a:buFont typeface="Montserrat Medium"/>
              <a:buChar char="●"/>
            </a:pPr>
            <a:r>
              <a:rPr lang="en-GB">
                <a:solidFill>
                  <a:srgbClr val="434A5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Comprobamos que es posible </a:t>
            </a:r>
            <a:r>
              <a:rPr b="1" lang="en-GB">
                <a:solidFill>
                  <a:srgbClr val="434A5E"/>
                </a:solidFill>
                <a:latin typeface="Montserrat"/>
                <a:ea typeface="Montserrat"/>
                <a:cs typeface="Montserrat"/>
                <a:sym typeface="Montserrat"/>
              </a:rPr>
              <a:t>superar</a:t>
            </a:r>
            <a:r>
              <a:rPr lang="en-GB">
                <a:solidFill>
                  <a:srgbClr val="434A5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el</a:t>
            </a:r>
            <a:r>
              <a:rPr lang="en-GB">
                <a:solidFill>
                  <a:srgbClr val="434A5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resultado obtenido al añadi</a:t>
            </a:r>
            <a:r>
              <a:rPr lang="en-GB">
                <a:solidFill>
                  <a:srgbClr val="434A5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</a:t>
            </a:r>
            <a:r>
              <a:rPr lang="en-GB">
                <a:solidFill>
                  <a:srgbClr val="434A5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más datos reales, pero es cuestión de tamaño.</a:t>
            </a:r>
            <a:endParaRPr>
              <a:solidFill>
                <a:srgbClr val="434A5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A5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A5E"/>
              </a:buClr>
              <a:buSzPts val="1400"/>
              <a:buFont typeface="Montserrat Medium"/>
              <a:buChar char="●"/>
            </a:pPr>
            <a:r>
              <a:rPr lang="en-GB">
                <a:solidFill>
                  <a:srgbClr val="434A5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Probaremos a iterar simplemente la parte de generación de distractores, viendo si </a:t>
            </a:r>
            <a:r>
              <a:rPr b="1" lang="en-GB">
                <a:solidFill>
                  <a:srgbClr val="434A5E"/>
                </a:solidFill>
                <a:latin typeface="Montserrat"/>
                <a:ea typeface="Montserrat"/>
                <a:cs typeface="Montserrat"/>
                <a:sym typeface="Montserrat"/>
              </a:rPr>
              <a:t>la misma pregunta</a:t>
            </a:r>
            <a:r>
              <a:rPr lang="en-GB">
                <a:solidFill>
                  <a:srgbClr val="434A5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repetida con </a:t>
            </a:r>
            <a:r>
              <a:rPr b="1" lang="en-GB">
                <a:solidFill>
                  <a:srgbClr val="434A5E"/>
                </a:solidFill>
                <a:latin typeface="Montserrat"/>
                <a:ea typeface="Montserrat"/>
                <a:cs typeface="Montserrat"/>
                <a:sym typeface="Montserrat"/>
              </a:rPr>
              <a:t>distractores diferentes</a:t>
            </a:r>
            <a:r>
              <a:rPr lang="en-GB">
                <a:solidFill>
                  <a:srgbClr val="434A5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puede añadir más información.</a:t>
            </a:r>
            <a:endParaRPr i="0" u="none" cap="none" strike="noStrike">
              <a:solidFill>
                <a:srgbClr val="434A5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6" name="Google Shape;316;g15d821fdf74_0_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7" name="Google Shape;317;g15d821fdf74_0_59"/>
          <p:cNvSpPr/>
          <p:nvPr/>
        </p:nvSpPr>
        <p:spPr>
          <a:xfrm>
            <a:off x="6652025" y="0"/>
            <a:ext cx="2491800" cy="5143500"/>
          </a:xfrm>
          <a:prstGeom prst="rect">
            <a:avLst/>
          </a:prstGeom>
          <a:solidFill>
            <a:srgbClr val="2757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Usaremos </a:t>
            </a:r>
            <a:r>
              <a:rPr b="1" lang="en-GB">
                <a:solidFill>
                  <a:srgbClr val="F7F9FE"/>
                </a:solidFill>
                <a:latin typeface="Montserrat"/>
                <a:ea typeface="Montserrat"/>
                <a:cs typeface="Montserrat"/>
                <a:sym typeface="Montserrat"/>
              </a:rPr>
              <a:t>BERT</a:t>
            </a:r>
            <a:r>
              <a:rPr lang="en-GB">
                <a:solidFill>
                  <a:srgbClr val="F7F9F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para explorar las limitaciones que se nos han presentado</a:t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18" name="Google Shape;318;g15d821fdf74_0_59"/>
          <p:cNvPicPr preferRelativeResize="0"/>
          <p:nvPr/>
        </p:nvPicPr>
        <p:blipFill rotWithShape="1">
          <a:blip r:embed="rId4">
            <a:alphaModFix/>
          </a:blip>
          <a:srcRect b="0" l="55263" r="0" t="17334"/>
          <a:stretch/>
        </p:blipFill>
        <p:spPr>
          <a:xfrm>
            <a:off x="7438450" y="3626850"/>
            <a:ext cx="918949" cy="199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15d821fdf74_0_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FFFFFE"/>
                </a:solidFill>
              </a:rPr>
              <a:t>‹#›</a:t>
            </a:fld>
            <a:endParaRPr sz="1200">
              <a:solidFill>
                <a:srgbClr val="FFFFFE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E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g15d82089a5d_0_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4" cy="98524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15d82089a5d_0_139"/>
          <p:cNvSpPr txBox="1"/>
          <p:nvPr/>
        </p:nvSpPr>
        <p:spPr>
          <a:xfrm>
            <a:off x="-4750" y="71825"/>
            <a:ext cx="88287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434A5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 </a:t>
            </a:r>
            <a:r>
              <a:rPr lang="en-GB" sz="1800">
                <a:solidFill>
                  <a:srgbClr val="434A5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Estrategia 2 - Frases: Respuesta literal + Distractores no literales </a:t>
            </a:r>
            <a:endParaRPr b="0" i="0" sz="1800" u="none" cap="none" strike="noStrike">
              <a:solidFill>
                <a:srgbClr val="434A5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6" name="Google Shape;326;g15d82089a5d_0_139"/>
          <p:cNvSpPr/>
          <p:nvPr/>
        </p:nvSpPr>
        <p:spPr>
          <a:xfrm>
            <a:off x="0" y="264825"/>
            <a:ext cx="173100" cy="203700"/>
          </a:xfrm>
          <a:prstGeom prst="rect">
            <a:avLst/>
          </a:prstGeom>
          <a:solidFill>
            <a:srgbClr val="434A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A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15d82089a5d_0_139"/>
          <p:cNvSpPr/>
          <p:nvPr/>
        </p:nvSpPr>
        <p:spPr>
          <a:xfrm>
            <a:off x="3371025" y="922550"/>
            <a:ext cx="1637700" cy="872400"/>
          </a:xfrm>
          <a:prstGeom prst="rect">
            <a:avLst/>
          </a:prstGeom>
          <a:solidFill>
            <a:srgbClr val="95ACD4"/>
          </a:solidFill>
          <a:ln cap="flat" cmpd="sng" w="9525">
            <a:solidFill>
              <a:srgbClr val="95AC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10,000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RACE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8" name="Google Shape;328;g15d82089a5d_0_139"/>
          <p:cNvSpPr/>
          <p:nvPr/>
        </p:nvSpPr>
        <p:spPr>
          <a:xfrm>
            <a:off x="3371025" y="1794950"/>
            <a:ext cx="1637700" cy="872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10,000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Sintéticos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(Textos viejos)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9" name="Google Shape;329;g15d82089a5d_0_139"/>
          <p:cNvSpPr/>
          <p:nvPr/>
        </p:nvSpPr>
        <p:spPr>
          <a:xfrm>
            <a:off x="1437950" y="922538"/>
            <a:ext cx="1637700" cy="872400"/>
          </a:xfrm>
          <a:prstGeom prst="rect">
            <a:avLst/>
          </a:prstGeom>
          <a:solidFill>
            <a:srgbClr val="95ACD4"/>
          </a:solidFill>
          <a:ln cap="flat" cmpd="sng" w="9525">
            <a:solidFill>
              <a:srgbClr val="95AC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10,000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RACE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0" name="Google Shape;330;g15d82089a5d_0_139"/>
          <p:cNvSpPr/>
          <p:nvPr/>
        </p:nvSpPr>
        <p:spPr>
          <a:xfrm>
            <a:off x="7136050" y="922538"/>
            <a:ext cx="1637700" cy="872400"/>
          </a:xfrm>
          <a:prstGeom prst="rect">
            <a:avLst/>
          </a:prstGeom>
          <a:solidFill>
            <a:srgbClr val="95ACD4"/>
          </a:solidFill>
          <a:ln cap="flat" cmpd="sng" w="9525">
            <a:solidFill>
              <a:srgbClr val="95AC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10,000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RACE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1" name="Google Shape;331;g15d82089a5d_0_139"/>
          <p:cNvSpPr/>
          <p:nvPr/>
        </p:nvSpPr>
        <p:spPr>
          <a:xfrm>
            <a:off x="7136050" y="1794938"/>
            <a:ext cx="1637700" cy="8724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95AC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10,000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RACE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2" name="Google Shape;332;g15d82089a5d_0_139"/>
          <p:cNvSpPr txBox="1"/>
          <p:nvPr/>
        </p:nvSpPr>
        <p:spPr>
          <a:xfrm>
            <a:off x="0" y="3055225"/>
            <a:ext cx="1580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Montserrat"/>
                <a:ea typeface="Montserrat"/>
                <a:cs typeface="Montserrat"/>
                <a:sym typeface="Montserrat"/>
              </a:rPr>
              <a:t>RACE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g15d82089a5d_0_139"/>
          <p:cNvSpPr/>
          <p:nvPr/>
        </p:nvSpPr>
        <p:spPr>
          <a:xfrm>
            <a:off x="5304100" y="922550"/>
            <a:ext cx="1637700" cy="872400"/>
          </a:xfrm>
          <a:prstGeom prst="rect">
            <a:avLst/>
          </a:prstGeom>
          <a:solidFill>
            <a:srgbClr val="95ACD4"/>
          </a:solidFill>
          <a:ln cap="flat" cmpd="sng" w="9525">
            <a:solidFill>
              <a:srgbClr val="95AC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10,000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RACE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4" name="Google Shape;334;g15d82089a5d_0_139"/>
          <p:cNvSpPr/>
          <p:nvPr/>
        </p:nvSpPr>
        <p:spPr>
          <a:xfrm>
            <a:off x="5304100" y="1794950"/>
            <a:ext cx="1637700" cy="8724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10,000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Sintéticos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(Textos nuevos)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335" name="Google Shape;335;g15d82089a5d_0_139"/>
          <p:cNvGraphicFramePr/>
          <p:nvPr/>
        </p:nvGraphicFramePr>
        <p:xfrm>
          <a:off x="1362950" y="305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{80FC8B8A-A724-4C10-8CF3-82271E1C1D24}</a:tableStyleId>
              </a:tblPr>
              <a:tblGrid>
                <a:gridCol w="1885850"/>
                <a:gridCol w="1885850"/>
                <a:gridCol w="1885850"/>
                <a:gridCol w="1885850"/>
              </a:tblGrid>
              <a:tr h="5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0.53</a:t>
                      </a:r>
                      <a:endParaRPr sz="20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0.55</a:t>
                      </a:r>
                      <a:endParaRPr sz="20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0.57</a:t>
                      </a:r>
                      <a:endParaRPr sz="20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0.67</a:t>
                      </a:r>
                      <a:endParaRPr sz="20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6" name="Google Shape;336;g15d82089a5d_0_139"/>
          <p:cNvSpPr/>
          <p:nvPr/>
        </p:nvSpPr>
        <p:spPr>
          <a:xfrm flipH="1" rot="10800000">
            <a:off x="463450" y="513950"/>
            <a:ext cx="1408500" cy="63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7F9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15d82089a5d_0_1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8" name="Google Shape;338;g15d82089a5d_0_139"/>
          <p:cNvSpPr txBox="1"/>
          <p:nvPr/>
        </p:nvSpPr>
        <p:spPr>
          <a:xfrm>
            <a:off x="282225" y="3951000"/>
            <a:ext cx="7815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Montserrat Medium"/>
                <a:ea typeface="Montserrat Medium"/>
                <a:cs typeface="Montserrat Medium"/>
                <a:sym typeface="Montserrat Medium"/>
              </a:rPr>
              <a:t>Los distractores aquí consisten en la misma frase usada como respuesta, modificando sus sustantivos por otros extraídos del texto. 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Montserrat Medium"/>
                <a:ea typeface="Montserrat Medium"/>
                <a:cs typeface="Montserrat Medium"/>
                <a:sym typeface="Montserrat Medium"/>
              </a:rPr>
              <a:t>En efecto, observamos resultados algo peores: </a:t>
            </a:r>
            <a:r>
              <a:rPr b="1" lang="en-GB" sz="1300">
                <a:latin typeface="Montserrat"/>
                <a:ea typeface="Montserrat"/>
                <a:cs typeface="Montserrat"/>
                <a:sym typeface="Montserrat"/>
              </a:rPr>
              <a:t>solo la respuesta está en el texto</a:t>
            </a:r>
            <a:r>
              <a:rPr lang="en-GB" sz="1300"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E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gff4a39077f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4" cy="9852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gff4a39077f_0_41"/>
          <p:cNvSpPr txBox="1"/>
          <p:nvPr/>
        </p:nvSpPr>
        <p:spPr>
          <a:xfrm>
            <a:off x="-4750" y="81675"/>
            <a:ext cx="63408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434A5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 </a:t>
            </a:r>
            <a:r>
              <a:rPr lang="en-GB" sz="1800">
                <a:solidFill>
                  <a:srgbClr val="434A5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Índice</a:t>
            </a:r>
            <a:r>
              <a:rPr b="0" i="0" lang="en-GB" sz="1800" u="none" cap="none" strike="noStrike">
                <a:solidFill>
                  <a:srgbClr val="434A5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b="0" i="0" sz="1800" u="none" cap="none" strike="noStrike">
              <a:solidFill>
                <a:srgbClr val="434A5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3" name="Google Shape;63;gff4a39077f_0_41"/>
          <p:cNvSpPr/>
          <p:nvPr/>
        </p:nvSpPr>
        <p:spPr>
          <a:xfrm>
            <a:off x="0" y="264825"/>
            <a:ext cx="173100" cy="203700"/>
          </a:xfrm>
          <a:prstGeom prst="rect">
            <a:avLst/>
          </a:prstGeom>
          <a:solidFill>
            <a:srgbClr val="434A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A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ff4a39077f_0_41"/>
          <p:cNvSpPr txBox="1"/>
          <p:nvPr/>
        </p:nvSpPr>
        <p:spPr>
          <a:xfrm>
            <a:off x="548450" y="1090475"/>
            <a:ext cx="5234400" cy="3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Medium"/>
              <a:buAutoNum type="arabicPeriod"/>
            </a:pPr>
            <a:r>
              <a:rPr lang="en-GB" sz="1600">
                <a:latin typeface="Montserrat Medium"/>
                <a:ea typeface="Montserrat Medium"/>
                <a:cs typeface="Montserrat Medium"/>
                <a:sym typeface="Montserrat Medium"/>
              </a:rPr>
              <a:t>Contexto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Medium"/>
              <a:buAutoNum type="arabicPeriod"/>
            </a:pPr>
            <a:r>
              <a:rPr lang="en-GB" sz="1600">
                <a:latin typeface="Montserrat Medium"/>
                <a:ea typeface="Montserrat Medium"/>
                <a:cs typeface="Montserrat Medium"/>
                <a:sym typeface="Montserrat Medium"/>
              </a:rPr>
              <a:t>Objetivos del trabajo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Medium"/>
              <a:buAutoNum type="arabicPeriod"/>
            </a:pPr>
            <a:r>
              <a:rPr lang="en-GB" sz="1600">
                <a:latin typeface="Montserrat Medium"/>
                <a:ea typeface="Montserrat Medium"/>
                <a:cs typeface="Montserrat Medium"/>
                <a:sym typeface="Montserrat Medium"/>
              </a:rPr>
              <a:t>Propuesta General de Generación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Medium"/>
              <a:buAutoNum type="arabicPeriod"/>
            </a:pPr>
            <a:r>
              <a:rPr lang="en-GB" sz="1600">
                <a:latin typeface="Montserrat Medium"/>
                <a:ea typeface="Montserrat Medium"/>
                <a:cs typeface="Montserrat Medium"/>
                <a:sym typeface="Montserrat Medium"/>
              </a:rPr>
              <a:t>Generación de los Datos Sintéticos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Medium"/>
              <a:buAutoNum type="arabicPeriod"/>
            </a:pPr>
            <a:r>
              <a:rPr lang="en-GB" sz="1600">
                <a:latin typeface="Montserrat Medium"/>
                <a:ea typeface="Montserrat Medium"/>
                <a:cs typeface="Montserrat Medium"/>
                <a:sym typeface="Montserrat Medium"/>
              </a:rPr>
              <a:t>Validación de los Datos Sintéticos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Medium"/>
              <a:buAutoNum type="arabicPeriod"/>
            </a:pPr>
            <a:r>
              <a:rPr lang="en-GB" sz="1600">
                <a:latin typeface="Montserrat Medium"/>
                <a:ea typeface="Montserrat Medium"/>
                <a:cs typeface="Montserrat Medium"/>
                <a:sym typeface="Montserrat Medium"/>
              </a:rPr>
              <a:t>Propuesta General de Evaluación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AutoNum type="arabicPeriod"/>
            </a:pPr>
            <a:r>
              <a:rPr lang="en-GB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Experimentos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AutoNum type="arabicPeriod"/>
            </a:pPr>
            <a:r>
              <a:rPr lang="en-GB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Limitaciones encontradas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AutoNum type="arabicPeriod"/>
            </a:pPr>
            <a:r>
              <a:rPr lang="en-GB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Conclusiones y trabajo futuro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5" name="Google Shape;65;gff4a39077f_0_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E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gff4a39077f_0_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4" cy="98524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gff4a39077f_0_182"/>
          <p:cNvSpPr txBox="1"/>
          <p:nvPr/>
        </p:nvSpPr>
        <p:spPr>
          <a:xfrm>
            <a:off x="0" y="81675"/>
            <a:ext cx="63408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434A5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 </a:t>
            </a:r>
            <a:r>
              <a:rPr lang="en-GB" sz="1800">
                <a:solidFill>
                  <a:srgbClr val="434A5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Expandiendo muestras muy pequeñas</a:t>
            </a:r>
            <a:endParaRPr b="0" i="0" sz="1800" u="none" cap="none" strike="noStrike">
              <a:solidFill>
                <a:srgbClr val="434A5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5" name="Google Shape;345;gff4a39077f_0_182"/>
          <p:cNvSpPr/>
          <p:nvPr/>
        </p:nvSpPr>
        <p:spPr>
          <a:xfrm>
            <a:off x="0" y="264825"/>
            <a:ext cx="173100" cy="203700"/>
          </a:xfrm>
          <a:prstGeom prst="rect">
            <a:avLst/>
          </a:prstGeom>
          <a:solidFill>
            <a:srgbClr val="434A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A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ff4a39077f_0_182"/>
          <p:cNvSpPr/>
          <p:nvPr/>
        </p:nvSpPr>
        <p:spPr>
          <a:xfrm>
            <a:off x="1497288" y="952023"/>
            <a:ext cx="1637700" cy="293100"/>
          </a:xfrm>
          <a:prstGeom prst="rect">
            <a:avLst/>
          </a:prstGeom>
          <a:solidFill>
            <a:srgbClr val="95ACD4"/>
          </a:solidFill>
          <a:ln cap="flat" cmpd="sng" w="9525">
            <a:solidFill>
              <a:srgbClr val="95AC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200 EE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7" name="Google Shape;347;gff4a39077f_0_182"/>
          <p:cNvSpPr/>
          <p:nvPr/>
        </p:nvSpPr>
        <p:spPr>
          <a:xfrm>
            <a:off x="3376288" y="952023"/>
            <a:ext cx="1637700" cy="293100"/>
          </a:xfrm>
          <a:prstGeom prst="rect">
            <a:avLst/>
          </a:prstGeom>
          <a:solidFill>
            <a:srgbClr val="95ACD4"/>
          </a:solidFill>
          <a:ln cap="flat" cmpd="sng" w="9525">
            <a:solidFill>
              <a:srgbClr val="95AC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200 EE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8" name="Google Shape;348;gff4a39077f_0_182"/>
          <p:cNvSpPr/>
          <p:nvPr/>
        </p:nvSpPr>
        <p:spPr>
          <a:xfrm>
            <a:off x="5255313" y="952023"/>
            <a:ext cx="1637700" cy="293100"/>
          </a:xfrm>
          <a:prstGeom prst="rect">
            <a:avLst/>
          </a:prstGeom>
          <a:solidFill>
            <a:srgbClr val="95ACD4"/>
          </a:solidFill>
          <a:ln cap="flat" cmpd="sng" w="9525">
            <a:solidFill>
              <a:srgbClr val="95AC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200 EE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9" name="Google Shape;349;gff4a39077f_0_182"/>
          <p:cNvSpPr/>
          <p:nvPr/>
        </p:nvSpPr>
        <p:spPr>
          <a:xfrm>
            <a:off x="7134313" y="952023"/>
            <a:ext cx="1637700" cy="293100"/>
          </a:xfrm>
          <a:prstGeom prst="rect">
            <a:avLst/>
          </a:prstGeom>
          <a:solidFill>
            <a:srgbClr val="95ACD4"/>
          </a:solidFill>
          <a:ln cap="flat" cmpd="sng" w="9525">
            <a:solidFill>
              <a:srgbClr val="95AC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200 EE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50" name="Google Shape;350;gff4a39077f_0_182"/>
          <p:cNvSpPr/>
          <p:nvPr/>
        </p:nvSpPr>
        <p:spPr>
          <a:xfrm>
            <a:off x="3376300" y="1245123"/>
            <a:ext cx="1637700" cy="2931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rgbClr val="95AC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+</a:t>
            </a: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200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51" name="Google Shape;351;gff4a39077f_0_182"/>
          <p:cNvSpPr/>
          <p:nvPr/>
        </p:nvSpPr>
        <p:spPr>
          <a:xfrm>
            <a:off x="5255313" y="1245126"/>
            <a:ext cx="1637700" cy="4542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+3</a:t>
            </a: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00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52" name="Google Shape;352;gff4a39077f_0_182"/>
          <p:cNvSpPr/>
          <p:nvPr/>
        </p:nvSpPr>
        <p:spPr>
          <a:xfrm>
            <a:off x="7134313" y="1245122"/>
            <a:ext cx="1637700" cy="17991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+1,000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53" name="Google Shape;353;gff4a39077f_0_182"/>
          <p:cNvSpPr txBox="1"/>
          <p:nvPr/>
        </p:nvSpPr>
        <p:spPr>
          <a:xfrm>
            <a:off x="77250" y="3434700"/>
            <a:ext cx="1335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Montserrat"/>
                <a:ea typeface="Montserrat"/>
                <a:cs typeface="Montserrat"/>
                <a:sym typeface="Montserrat"/>
              </a:rPr>
              <a:t>EE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54" name="Google Shape;354;gff4a39077f_0_182"/>
          <p:cNvGraphicFramePr/>
          <p:nvPr/>
        </p:nvGraphicFramePr>
        <p:xfrm>
          <a:off x="1353850" y="344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{80FC8B8A-A724-4C10-8CF3-82271E1C1D24}</a:tableStyleId>
              </a:tblPr>
              <a:tblGrid>
                <a:gridCol w="1885850"/>
                <a:gridCol w="1885850"/>
                <a:gridCol w="1885850"/>
                <a:gridCol w="1885850"/>
              </a:tblGrid>
              <a:tr h="45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0.23</a:t>
                      </a:r>
                      <a:endParaRPr sz="20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0.22</a:t>
                      </a:r>
                      <a:endParaRPr sz="20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0.23</a:t>
                      </a:r>
                      <a:endParaRPr sz="20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0.21</a:t>
                      </a:r>
                      <a:endParaRPr sz="20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5" name="Google Shape;355;gff4a39077f_0_1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6" name="Google Shape;356;gff4a39077f_0_182"/>
          <p:cNvSpPr txBox="1"/>
          <p:nvPr/>
        </p:nvSpPr>
        <p:spPr>
          <a:xfrm>
            <a:off x="245350" y="4398325"/>
            <a:ext cx="7815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Montserrat Medium"/>
                <a:ea typeface="Montserrat Medium"/>
                <a:cs typeface="Montserrat Medium"/>
                <a:sym typeface="Montserrat Medium"/>
              </a:rPr>
              <a:t>200 muestras de EE contienen alrededor de 30 textos únicos.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Montserrat Medium"/>
                <a:ea typeface="Montserrat Medium"/>
                <a:cs typeface="Montserrat Medium"/>
                <a:sym typeface="Montserrat Medium"/>
              </a:rPr>
              <a:t>Si no podemos extraer suficiente información, introducimos </a:t>
            </a:r>
            <a:r>
              <a:rPr b="1" lang="en-GB" sz="1300">
                <a:latin typeface="Montserrat"/>
                <a:ea typeface="Montserrat"/>
                <a:cs typeface="Montserrat"/>
                <a:sym typeface="Montserrat"/>
              </a:rPr>
              <a:t>cada vez más ruido</a:t>
            </a:r>
            <a:r>
              <a:rPr lang="en-GB" sz="1300"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E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g15d82089a5d_0_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4" cy="98524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g15d82089a5d_0_173"/>
          <p:cNvSpPr txBox="1"/>
          <p:nvPr/>
        </p:nvSpPr>
        <p:spPr>
          <a:xfrm>
            <a:off x="0" y="81675"/>
            <a:ext cx="63408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434A5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 </a:t>
            </a:r>
            <a:r>
              <a:rPr lang="en-GB" sz="1800">
                <a:solidFill>
                  <a:srgbClr val="434A5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Compitiendo contra datos reales</a:t>
            </a:r>
            <a:endParaRPr b="0" i="0" sz="1800" u="none" cap="none" strike="noStrike">
              <a:solidFill>
                <a:srgbClr val="434A5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3" name="Google Shape;363;g15d82089a5d_0_173"/>
          <p:cNvSpPr/>
          <p:nvPr/>
        </p:nvSpPr>
        <p:spPr>
          <a:xfrm>
            <a:off x="0" y="264825"/>
            <a:ext cx="173100" cy="203700"/>
          </a:xfrm>
          <a:prstGeom prst="rect">
            <a:avLst/>
          </a:prstGeom>
          <a:solidFill>
            <a:srgbClr val="434A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A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15d82089a5d_0_173"/>
          <p:cNvSpPr txBox="1"/>
          <p:nvPr/>
        </p:nvSpPr>
        <p:spPr>
          <a:xfrm>
            <a:off x="0" y="3531125"/>
            <a:ext cx="1335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Montserrat"/>
                <a:ea typeface="Montserrat"/>
                <a:cs typeface="Montserrat"/>
                <a:sym typeface="Montserrat"/>
              </a:rPr>
              <a:t>RACE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g15d82089a5d_0_173"/>
          <p:cNvSpPr/>
          <p:nvPr/>
        </p:nvSpPr>
        <p:spPr>
          <a:xfrm>
            <a:off x="7371825" y="959825"/>
            <a:ext cx="1450200" cy="570000"/>
          </a:xfrm>
          <a:prstGeom prst="rect">
            <a:avLst/>
          </a:prstGeom>
          <a:solidFill>
            <a:srgbClr val="95ACD4"/>
          </a:solidFill>
          <a:ln cap="flat" cmpd="sng" w="9525">
            <a:solidFill>
              <a:srgbClr val="95AC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10,000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RACE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6" name="Google Shape;366;g15d82089a5d_0_173"/>
          <p:cNvSpPr/>
          <p:nvPr/>
        </p:nvSpPr>
        <p:spPr>
          <a:xfrm>
            <a:off x="7371825" y="1529825"/>
            <a:ext cx="1450200" cy="5700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95AC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10,000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RACE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7" name="Google Shape;367;g15d82089a5d_0_173"/>
          <p:cNvSpPr/>
          <p:nvPr/>
        </p:nvSpPr>
        <p:spPr>
          <a:xfrm>
            <a:off x="2830163" y="952025"/>
            <a:ext cx="1335300" cy="570000"/>
          </a:xfrm>
          <a:prstGeom prst="rect">
            <a:avLst/>
          </a:prstGeom>
          <a:solidFill>
            <a:srgbClr val="95ACD4"/>
          </a:solidFill>
          <a:ln cap="flat" cmpd="sng" w="9525">
            <a:solidFill>
              <a:srgbClr val="95AC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10,000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RACE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8" name="Google Shape;368;g15d82089a5d_0_173"/>
          <p:cNvSpPr/>
          <p:nvPr/>
        </p:nvSpPr>
        <p:spPr>
          <a:xfrm>
            <a:off x="1421650" y="952025"/>
            <a:ext cx="1250100" cy="570000"/>
          </a:xfrm>
          <a:prstGeom prst="rect">
            <a:avLst/>
          </a:prstGeom>
          <a:solidFill>
            <a:srgbClr val="95ACD4"/>
          </a:solidFill>
          <a:ln cap="flat" cmpd="sng" w="9525">
            <a:solidFill>
              <a:srgbClr val="95AC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10,000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RACE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9" name="Google Shape;369;g15d82089a5d_0_173"/>
          <p:cNvSpPr/>
          <p:nvPr/>
        </p:nvSpPr>
        <p:spPr>
          <a:xfrm>
            <a:off x="2830163" y="1522027"/>
            <a:ext cx="1335300" cy="570000"/>
          </a:xfrm>
          <a:prstGeom prst="rect">
            <a:avLst/>
          </a:prstGeom>
          <a:solidFill>
            <a:srgbClr val="2757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10,000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Sintéticos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0" name="Google Shape;370;g15d82089a5d_0_173"/>
          <p:cNvSpPr/>
          <p:nvPr/>
        </p:nvSpPr>
        <p:spPr>
          <a:xfrm>
            <a:off x="4359238" y="952025"/>
            <a:ext cx="1335300" cy="570000"/>
          </a:xfrm>
          <a:prstGeom prst="rect">
            <a:avLst/>
          </a:prstGeom>
          <a:solidFill>
            <a:srgbClr val="95ACD4"/>
          </a:solidFill>
          <a:ln cap="flat" cmpd="sng" w="9525">
            <a:solidFill>
              <a:srgbClr val="95AC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10,000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RACE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1" name="Google Shape;371;g15d82089a5d_0_173"/>
          <p:cNvSpPr/>
          <p:nvPr/>
        </p:nvSpPr>
        <p:spPr>
          <a:xfrm>
            <a:off x="4359238" y="1522023"/>
            <a:ext cx="1335300" cy="10497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</a:t>
            </a: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0,000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Sintéticos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2" name="Google Shape;372;g15d82089a5d_0_173"/>
          <p:cNvSpPr/>
          <p:nvPr/>
        </p:nvSpPr>
        <p:spPr>
          <a:xfrm>
            <a:off x="5888300" y="959825"/>
            <a:ext cx="1335300" cy="570000"/>
          </a:xfrm>
          <a:prstGeom prst="rect">
            <a:avLst/>
          </a:prstGeom>
          <a:solidFill>
            <a:srgbClr val="95ACD4"/>
          </a:solidFill>
          <a:ln cap="flat" cmpd="sng" w="9525">
            <a:solidFill>
              <a:srgbClr val="95AC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10,000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RACE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3" name="Google Shape;373;g15d82089a5d_0_173"/>
          <p:cNvSpPr/>
          <p:nvPr/>
        </p:nvSpPr>
        <p:spPr>
          <a:xfrm>
            <a:off x="5888300" y="1529826"/>
            <a:ext cx="1335300" cy="1604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</a:t>
            </a: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0,000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Sintéticos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374" name="Google Shape;374;g15d82089a5d_0_173"/>
          <p:cNvGraphicFramePr/>
          <p:nvPr/>
        </p:nvGraphicFramePr>
        <p:xfrm>
          <a:off x="1226625" y="354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{80FC8B8A-A724-4C10-8CF3-82271E1C1D24}</a:tableStyleId>
              </a:tblPr>
              <a:tblGrid>
                <a:gridCol w="1536300"/>
                <a:gridCol w="1536300"/>
                <a:gridCol w="1536300"/>
                <a:gridCol w="1536300"/>
                <a:gridCol w="1536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0.53</a:t>
                      </a:r>
                      <a:endParaRPr sz="20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0.59</a:t>
                      </a:r>
                      <a:endParaRPr sz="2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0.65</a:t>
                      </a:r>
                      <a:endParaRPr sz="2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0.67</a:t>
                      </a:r>
                      <a:r>
                        <a:rPr lang="en-GB" sz="2000">
                          <a:solidFill>
                            <a:srgbClr val="6AA84F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51</a:t>
                      </a:r>
                      <a:endParaRPr sz="2000">
                        <a:solidFill>
                          <a:srgbClr val="6AA84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0.67</a:t>
                      </a:r>
                      <a:r>
                        <a:rPr lang="en-GB" sz="2000">
                          <a:solidFill>
                            <a:srgbClr val="E06666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30</a:t>
                      </a:r>
                      <a:endParaRPr sz="2000">
                        <a:solidFill>
                          <a:srgbClr val="E0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5" name="Google Shape;375;g15d82089a5d_0_1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6" name="Google Shape;376;g15d82089a5d_0_173"/>
          <p:cNvSpPr txBox="1"/>
          <p:nvPr/>
        </p:nvSpPr>
        <p:spPr>
          <a:xfrm>
            <a:off x="245375" y="4350125"/>
            <a:ext cx="781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Montserrat Medium"/>
                <a:ea typeface="Montserrat Medium"/>
                <a:cs typeface="Montserrat Medium"/>
                <a:sym typeface="Montserrat Medium"/>
              </a:rPr>
              <a:t>Aunque conseguimos igualar, se aprecia que </a:t>
            </a:r>
            <a:r>
              <a:rPr b="1" lang="en-GB" sz="1300">
                <a:latin typeface="Montserrat"/>
                <a:ea typeface="Montserrat"/>
                <a:cs typeface="Montserrat"/>
                <a:sym typeface="Montserrat"/>
              </a:rPr>
              <a:t>cada vez ganamos menos</a:t>
            </a:r>
            <a:r>
              <a:rPr lang="en-GB" sz="1300"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E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g15d821fdf7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4" cy="98524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g15d821fdf74_0_0"/>
          <p:cNvSpPr txBox="1"/>
          <p:nvPr/>
        </p:nvSpPr>
        <p:spPr>
          <a:xfrm>
            <a:off x="0" y="81675"/>
            <a:ext cx="90966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434A5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 </a:t>
            </a:r>
            <a:r>
              <a:rPr lang="en-GB" sz="1800">
                <a:solidFill>
                  <a:srgbClr val="434A5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Mismas preguntas, diferentes distractores</a:t>
            </a:r>
            <a:endParaRPr b="0" i="0" sz="1800" u="none" cap="none" strike="noStrike">
              <a:solidFill>
                <a:srgbClr val="434A5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83" name="Google Shape;383;g15d821fdf74_0_0"/>
          <p:cNvSpPr/>
          <p:nvPr/>
        </p:nvSpPr>
        <p:spPr>
          <a:xfrm>
            <a:off x="0" y="264825"/>
            <a:ext cx="173100" cy="203700"/>
          </a:xfrm>
          <a:prstGeom prst="rect">
            <a:avLst/>
          </a:prstGeom>
          <a:solidFill>
            <a:srgbClr val="434A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A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15d821fdf74_0_0"/>
          <p:cNvSpPr txBox="1"/>
          <p:nvPr/>
        </p:nvSpPr>
        <p:spPr>
          <a:xfrm>
            <a:off x="0" y="3471075"/>
            <a:ext cx="1335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Montserrat"/>
                <a:ea typeface="Montserrat"/>
                <a:cs typeface="Montserrat"/>
                <a:sym typeface="Montserrat"/>
              </a:rPr>
              <a:t>RACE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g15d821fdf74_0_0"/>
          <p:cNvSpPr/>
          <p:nvPr/>
        </p:nvSpPr>
        <p:spPr>
          <a:xfrm>
            <a:off x="3296900" y="952025"/>
            <a:ext cx="1335300" cy="570000"/>
          </a:xfrm>
          <a:prstGeom prst="rect">
            <a:avLst/>
          </a:prstGeom>
          <a:solidFill>
            <a:srgbClr val="95ACD4"/>
          </a:solidFill>
          <a:ln cap="flat" cmpd="sng" w="9525">
            <a:solidFill>
              <a:srgbClr val="95AC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10,000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RACE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86" name="Google Shape;386;g15d821fdf74_0_0"/>
          <p:cNvSpPr/>
          <p:nvPr/>
        </p:nvSpPr>
        <p:spPr>
          <a:xfrm>
            <a:off x="1430750" y="952025"/>
            <a:ext cx="1250100" cy="570000"/>
          </a:xfrm>
          <a:prstGeom prst="rect">
            <a:avLst/>
          </a:prstGeom>
          <a:solidFill>
            <a:srgbClr val="95ACD4"/>
          </a:solidFill>
          <a:ln cap="flat" cmpd="sng" w="9525">
            <a:solidFill>
              <a:srgbClr val="95AC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10,000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RACE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87" name="Google Shape;387;g15d821fdf74_0_0"/>
          <p:cNvSpPr/>
          <p:nvPr/>
        </p:nvSpPr>
        <p:spPr>
          <a:xfrm>
            <a:off x="3296900" y="1522027"/>
            <a:ext cx="1335300" cy="570000"/>
          </a:xfrm>
          <a:prstGeom prst="rect">
            <a:avLst/>
          </a:prstGeom>
          <a:solidFill>
            <a:srgbClr val="2757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10,000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Sintéticos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388" name="Google Shape;388;g15d821fdf74_0_0"/>
          <p:cNvGraphicFramePr/>
          <p:nvPr/>
        </p:nvGraphicFramePr>
        <p:xfrm>
          <a:off x="1362950" y="34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{80FC8B8A-A724-4C10-8CF3-82271E1C1D24}</a:tableStyleId>
              </a:tblPr>
              <a:tblGrid>
                <a:gridCol w="1885850"/>
                <a:gridCol w="1885850"/>
                <a:gridCol w="1885850"/>
                <a:gridCol w="1885850"/>
              </a:tblGrid>
              <a:tr h="45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0.53</a:t>
                      </a:r>
                      <a:endParaRPr sz="20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0.59</a:t>
                      </a:r>
                      <a:endParaRPr sz="20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0.61</a:t>
                      </a:r>
                      <a:endParaRPr sz="20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0.62</a:t>
                      </a:r>
                      <a:endParaRPr sz="20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9" name="Google Shape;389;g15d821fdf74_0_0"/>
          <p:cNvSpPr/>
          <p:nvPr/>
        </p:nvSpPr>
        <p:spPr>
          <a:xfrm>
            <a:off x="5248263" y="952025"/>
            <a:ext cx="1335300" cy="570000"/>
          </a:xfrm>
          <a:prstGeom prst="rect">
            <a:avLst/>
          </a:prstGeom>
          <a:solidFill>
            <a:srgbClr val="95ACD4"/>
          </a:solidFill>
          <a:ln cap="flat" cmpd="sng" w="9525">
            <a:solidFill>
              <a:srgbClr val="95AC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10,000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RACE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90" name="Google Shape;390;g15d821fdf74_0_0"/>
          <p:cNvSpPr/>
          <p:nvPr/>
        </p:nvSpPr>
        <p:spPr>
          <a:xfrm>
            <a:off x="5248263" y="1522027"/>
            <a:ext cx="1335300" cy="570000"/>
          </a:xfrm>
          <a:prstGeom prst="rect">
            <a:avLst/>
          </a:prstGeom>
          <a:solidFill>
            <a:srgbClr val="2757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10,000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Sintéticos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91" name="Google Shape;391;g15d821fdf74_0_0"/>
          <p:cNvSpPr/>
          <p:nvPr/>
        </p:nvSpPr>
        <p:spPr>
          <a:xfrm>
            <a:off x="7263588" y="952025"/>
            <a:ext cx="1335300" cy="570000"/>
          </a:xfrm>
          <a:prstGeom prst="rect">
            <a:avLst/>
          </a:prstGeom>
          <a:solidFill>
            <a:srgbClr val="95ACD4"/>
          </a:solidFill>
          <a:ln cap="flat" cmpd="sng" w="9525">
            <a:solidFill>
              <a:srgbClr val="95AC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10,000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RACE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92" name="Google Shape;392;g15d821fdf74_0_0"/>
          <p:cNvSpPr/>
          <p:nvPr/>
        </p:nvSpPr>
        <p:spPr>
          <a:xfrm>
            <a:off x="7263588" y="1522027"/>
            <a:ext cx="1335300" cy="570000"/>
          </a:xfrm>
          <a:prstGeom prst="rect">
            <a:avLst/>
          </a:prstGeom>
          <a:solidFill>
            <a:srgbClr val="2757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10,000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Sintéticos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93" name="Google Shape;393;g15d821fdf74_0_0"/>
          <p:cNvSpPr/>
          <p:nvPr/>
        </p:nvSpPr>
        <p:spPr>
          <a:xfrm>
            <a:off x="5248263" y="2092027"/>
            <a:ext cx="1335300" cy="570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10,000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Variaciones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94" name="Google Shape;394;g15d821fdf74_0_0"/>
          <p:cNvSpPr/>
          <p:nvPr/>
        </p:nvSpPr>
        <p:spPr>
          <a:xfrm>
            <a:off x="7263600" y="2092023"/>
            <a:ext cx="1335300" cy="1140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</a:t>
            </a: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0,000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Variaciones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95" name="Google Shape;395;g15d821fdf74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6" name="Google Shape;396;g15d821fdf74_0_0"/>
          <p:cNvSpPr txBox="1"/>
          <p:nvPr/>
        </p:nvSpPr>
        <p:spPr>
          <a:xfrm>
            <a:off x="254450" y="4218025"/>
            <a:ext cx="7815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Montserrat Medium"/>
                <a:ea typeface="Montserrat Medium"/>
                <a:cs typeface="Montserrat Medium"/>
                <a:sym typeface="Montserrat Medium"/>
              </a:rPr>
              <a:t>Las Preguntas-Respuestas de </a:t>
            </a:r>
            <a:r>
              <a:rPr lang="en-GB" sz="1300">
                <a:highlight>
                  <a:srgbClr val="9900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   </a:t>
            </a:r>
            <a:r>
              <a:rPr lang="en-GB" sz="1300">
                <a:latin typeface="Montserrat Medium"/>
                <a:ea typeface="Montserrat Medium"/>
                <a:cs typeface="Montserrat Medium"/>
                <a:sym typeface="Montserrat Medium"/>
              </a:rPr>
              <a:t> y </a:t>
            </a:r>
            <a:r>
              <a:rPr lang="en-GB" sz="1300">
                <a:solidFill>
                  <a:schemeClr val="dk1"/>
                </a:solidFill>
                <a:highlight>
                  <a:srgbClr val="980000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   </a:t>
            </a:r>
            <a:r>
              <a:rPr lang="en-GB" sz="1300">
                <a:latin typeface="Montserrat Medium"/>
                <a:ea typeface="Montserrat Medium"/>
                <a:cs typeface="Montserrat Medium"/>
                <a:sym typeface="Montserrat Medium"/>
              </a:rPr>
              <a:t> son las mismas que las de </a:t>
            </a:r>
            <a:r>
              <a:rPr lang="en-GB" sz="1300">
                <a:highlight>
                  <a:srgbClr val="2757A7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   </a:t>
            </a:r>
            <a:r>
              <a:rPr lang="en-GB" sz="1300">
                <a:latin typeface="Montserrat Medium"/>
                <a:ea typeface="Montserrat Medium"/>
                <a:cs typeface="Montserrat Medium"/>
                <a:sym typeface="Montserrat Medium"/>
              </a:rPr>
              <a:t> pero con diferentes distractores, en este caso diferentes sustantivos del texto.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7" name="Google Shape;397;g15d821fdf74_0_0"/>
          <p:cNvSpPr/>
          <p:nvPr/>
        </p:nvSpPr>
        <p:spPr>
          <a:xfrm flipH="1" rot="10800000">
            <a:off x="3378750" y="4697925"/>
            <a:ext cx="979200" cy="58500"/>
          </a:xfrm>
          <a:prstGeom prst="rect">
            <a:avLst/>
          </a:prstGeom>
          <a:solidFill>
            <a:srgbClr val="2757A7"/>
          </a:solidFill>
          <a:ln cap="flat" cmpd="sng" w="9525">
            <a:solidFill>
              <a:srgbClr val="F7F9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57A7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f4a39077f_0_210"/>
          <p:cNvSpPr txBox="1"/>
          <p:nvPr/>
        </p:nvSpPr>
        <p:spPr>
          <a:xfrm>
            <a:off x="354400" y="158925"/>
            <a:ext cx="52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Conclusiones y Trabajo Futuro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03" name="Google Shape;403;gff4a39077f_0_210"/>
          <p:cNvSpPr/>
          <p:nvPr/>
        </p:nvSpPr>
        <p:spPr>
          <a:xfrm>
            <a:off x="0" y="264825"/>
            <a:ext cx="173100" cy="203700"/>
          </a:xfrm>
          <a:prstGeom prst="rect">
            <a:avLst/>
          </a:prstGeom>
          <a:solidFill>
            <a:srgbClr val="F7F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A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ff4a39077f_0_210"/>
          <p:cNvSpPr txBox="1"/>
          <p:nvPr/>
        </p:nvSpPr>
        <p:spPr>
          <a:xfrm>
            <a:off x="590675" y="1254050"/>
            <a:ext cx="52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05" name="Google Shape;405;gff4a39077f_0_210"/>
          <p:cNvSpPr txBox="1"/>
          <p:nvPr/>
        </p:nvSpPr>
        <p:spPr>
          <a:xfrm>
            <a:off x="2900925" y="1372175"/>
            <a:ext cx="57798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7F9FE"/>
              </a:buClr>
              <a:buSzPts val="1400"/>
              <a:buFont typeface="Montserrat Medium"/>
              <a:buChar char="●"/>
            </a:pPr>
            <a:r>
              <a:rPr lang="en-GB">
                <a:solidFill>
                  <a:srgbClr val="F7F9F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Nuestras colecciones sintéticas sirven para mejorar el rendimiento de los modelos, generando tuplas de pregunta-respuesta-distractores relativamente simples, y su valor es transferible a colecciones parecidas.</a:t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7F9FE"/>
              </a:buClr>
              <a:buSzPts val="1400"/>
              <a:buFont typeface="Montserrat Medium"/>
              <a:buChar char="●"/>
            </a:pPr>
            <a:r>
              <a:rPr lang="en-GB">
                <a:solidFill>
                  <a:srgbClr val="F7F9F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Aunque son baratas de generar, estas colecciones no sirven para evaluar a humanos en general.</a:t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7F9FE"/>
              </a:buClr>
              <a:buSzPts val="1400"/>
              <a:buFont typeface="Montserrat Medium"/>
              <a:buChar char="●"/>
            </a:pPr>
            <a:r>
              <a:rPr lang="en-GB">
                <a:solidFill>
                  <a:srgbClr val="F7F9F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Existen limitaciones sobre la cantidad de información extraíble de cada texto, que hace imposible generar suficientes datos en contextos de escasez extrema.</a:t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7F9FE"/>
              </a:buClr>
              <a:buSzPts val="1400"/>
              <a:buFont typeface="Montserrat Medium"/>
              <a:buChar char="●"/>
            </a:pPr>
            <a:r>
              <a:rPr lang="en-GB">
                <a:solidFill>
                  <a:srgbClr val="F7F9F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Estas limitaciones existen por el texto, pero también por los procedimientos escogidos para generar la colección.</a:t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06" name="Google Shape;406;gff4a39077f_0_2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07" name="Google Shape;407;gff4a39077f_0_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4300"/>
            <a:ext cx="2900924" cy="27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57A7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5d821fdf74_0_52"/>
          <p:cNvSpPr txBox="1"/>
          <p:nvPr/>
        </p:nvSpPr>
        <p:spPr>
          <a:xfrm>
            <a:off x="354400" y="158925"/>
            <a:ext cx="52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Conclusiones y Trabajo Futuro</a:t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13" name="Google Shape;413;g15d821fdf74_0_52"/>
          <p:cNvSpPr/>
          <p:nvPr/>
        </p:nvSpPr>
        <p:spPr>
          <a:xfrm>
            <a:off x="0" y="264825"/>
            <a:ext cx="173100" cy="203700"/>
          </a:xfrm>
          <a:prstGeom prst="rect">
            <a:avLst/>
          </a:prstGeom>
          <a:solidFill>
            <a:srgbClr val="F7F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A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15d821fdf74_0_52"/>
          <p:cNvSpPr txBox="1"/>
          <p:nvPr/>
        </p:nvSpPr>
        <p:spPr>
          <a:xfrm>
            <a:off x="3241350" y="1090500"/>
            <a:ext cx="5779800" cy="3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Debido a la naturaleza experimental de nuestro trabajo, quedan varios frentes abiertos por explorar:</a:t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7F9FE"/>
              </a:buClr>
              <a:buSzPts val="1400"/>
              <a:buFont typeface="Montserrat Medium"/>
              <a:buChar char="●"/>
            </a:pPr>
            <a:r>
              <a:rPr lang="en-GB">
                <a:solidFill>
                  <a:srgbClr val="F7F9F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Las variantes de distractores que hemos usado en este experimento no han resultado en resultados muy diferentes , y han usado métodos pocos sofisticados que podrían mejorarse.</a:t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7F9FE"/>
              </a:buClr>
              <a:buSzPts val="1400"/>
              <a:buFont typeface="Montserrat Medium"/>
              <a:buChar char="●"/>
            </a:pPr>
            <a:r>
              <a:rPr lang="en-GB">
                <a:solidFill>
                  <a:srgbClr val="F7F9F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Definir el límite de datos sintéticos que podemos generar a partir de un texto como función de su información y el método elegido queda como un problema abierto e interesante.</a:t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7F9FE"/>
              </a:buClr>
              <a:buSzPts val="1400"/>
              <a:buFont typeface="Montserrat Medium"/>
              <a:buChar char="●"/>
            </a:pPr>
            <a:r>
              <a:rPr lang="en-GB">
                <a:solidFill>
                  <a:srgbClr val="F7F9F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La exploración de enfoques híbridos con humanos generando los distractores puede ser otro camino a explorar si queremos usar nuestras colecciones con humanos.</a:t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15" name="Google Shape;415;g15d821fdf74_0_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16" name="Google Shape;416;g15d821fdf74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8401"/>
            <a:ext cx="3009801" cy="28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E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g15d82089a5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4" cy="9852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15d82089a5d_0_0"/>
          <p:cNvSpPr txBox="1"/>
          <p:nvPr/>
        </p:nvSpPr>
        <p:spPr>
          <a:xfrm>
            <a:off x="-4750" y="81675"/>
            <a:ext cx="63408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434A5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 </a:t>
            </a:r>
            <a:r>
              <a:rPr lang="en-GB" sz="1800">
                <a:solidFill>
                  <a:srgbClr val="434A5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Contexto</a:t>
            </a:r>
            <a:r>
              <a:rPr b="0" i="0" lang="en-GB" sz="1800" u="none" cap="none" strike="noStrike">
                <a:solidFill>
                  <a:srgbClr val="434A5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b="0" i="0" sz="1800" u="none" cap="none" strike="noStrike">
              <a:solidFill>
                <a:srgbClr val="434A5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2" name="Google Shape;72;g15d82089a5d_0_0"/>
          <p:cNvSpPr/>
          <p:nvPr/>
        </p:nvSpPr>
        <p:spPr>
          <a:xfrm>
            <a:off x="0" y="264825"/>
            <a:ext cx="173100" cy="203700"/>
          </a:xfrm>
          <a:prstGeom prst="rect">
            <a:avLst/>
          </a:prstGeom>
          <a:solidFill>
            <a:srgbClr val="434A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A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15d82089a5d_0_0"/>
          <p:cNvSpPr txBox="1"/>
          <p:nvPr/>
        </p:nvSpPr>
        <p:spPr>
          <a:xfrm>
            <a:off x="548450" y="986475"/>
            <a:ext cx="5234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Las colecciones de Pregunta-Respuesta tradicionalmente han sido generadas 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por humanos</a:t>
            </a: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Este proceso implica un 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gran coste</a:t>
            </a: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, lo que acaba resultando en la 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escasez de grandes colecciones</a:t>
            </a: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 para este problema particular.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-GB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Esto impacta a la hora de </a:t>
            </a: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entrenar modelos</a:t>
            </a:r>
            <a:r>
              <a:rPr lang="en-GB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y se han logrado avances para generar automáticamente colecciones extractivas que permiten mejorarlos.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-GB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Sin embargo, no existen tantas investigaciones para las de </a:t>
            </a: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Opción Múltiple</a:t>
            </a:r>
            <a:r>
              <a:rPr lang="en-GB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en las que nos centraremos. La principal diferencia radica en que tendremos que generar los </a:t>
            </a: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distractores</a:t>
            </a:r>
            <a:r>
              <a:rPr lang="en-GB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74" name="Google Shape;74;g15d82089a5d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2850" y="1592423"/>
            <a:ext cx="3361150" cy="271020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15d82089a5d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E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gff4a39077f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4" cy="9852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ff4a39077f_0_49"/>
          <p:cNvSpPr txBox="1"/>
          <p:nvPr/>
        </p:nvSpPr>
        <p:spPr>
          <a:xfrm>
            <a:off x="-4750" y="81675"/>
            <a:ext cx="63408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434A5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 </a:t>
            </a:r>
            <a:r>
              <a:rPr lang="en-GB" sz="1800">
                <a:solidFill>
                  <a:srgbClr val="434A5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Nuestra Propuesta</a:t>
            </a:r>
            <a:r>
              <a:rPr b="0" i="0" lang="en-GB" sz="1800" u="none" cap="none" strike="noStrike">
                <a:solidFill>
                  <a:srgbClr val="434A5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b="0" i="0" sz="1800" u="none" cap="none" strike="noStrike">
              <a:solidFill>
                <a:srgbClr val="434A5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2" name="Google Shape;82;gff4a39077f_0_49"/>
          <p:cNvSpPr/>
          <p:nvPr/>
        </p:nvSpPr>
        <p:spPr>
          <a:xfrm>
            <a:off x="0" y="264825"/>
            <a:ext cx="173100" cy="203700"/>
          </a:xfrm>
          <a:prstGeom prst="rect">
            <a:avLst/>
          </a:prstGeom>
          <a:solidFill>
            <a:srgbClr val="434A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A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ff4a39077f_0_49"/>
          <p:cNvSpPr txBox="1"/>
          <p:nvPr/>
        </p:nvSpPr>
        <p:spPr>
          <a:xfrm>
            <a:off x="548450" y="1272225"/>
            <a:ext cx="52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" name="Google Shape;84;gff4a39077f_0_49"/>
          <p:cNvSpPr txBox="1"/>
          <p:nvPr/>
        </p:nvSpPr>
        <p:spPr>
          <a:xfrm>
            <a:off x="356700" y="1272225"/>
            <a:ext cx="52344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Los modelos de generación de texto se encuentran bastante avanzados, y permiten generar pares de 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Pregunta-Respuesta</a:t>
            </a: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 de cierta calidad.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Si se puede combinar esto con la 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Generación Automática de Distractores</a:t>
            </a: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, podremos ampliar las colecciones existentes de forma artificial para ver si obtenemos mejores resultados.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Esto nos permitiría trabajar con modelos mejores en un contexto de 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escasez de datos</a:t>
            </a: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 que dificulta entrenarlos con éxito.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5" name="Google Shape;85;gff4a39077f_0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1100" y="1924100"/>
            <a:ext cx="3395275" cy="22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ff4a39077f_0_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 sz="1200"/>
              <a:t>‹#›</a:t>
            </a:fld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E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gff4a39077f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4" cy="9852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ff4a39077f_0_5"/>
          <p:cNvSpPr txBox="1"/>
          <p:nvPr/>
        </p:nvSpPr>
        <p:spPr>
          <a:xfrm>
            <a:off x="-4750" y="81675"/>
            <a:ext cx="63408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434A5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 </a:t>
            </a:r>
            <a:r>
              <a:rPr lang="en-GB" sz="1800">
                <a:solidFill>
                  <a:srgbClr val="434A5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Objetivos</a:t>
            </a:r>
            <a:r>
              <a:rPr b="0" i="0" lang="en-GB" sz="1800" u="none" cap="none" strike="noStrike">
                <a:solidFill>
                  <a:srgbClr val="434A5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b="0" i="0" sz="1800" u="none" cap="none" strike="noStrike">
              <a:solidFill>
                <a:srgbClr val="434A5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3" name="Google Shape;93;gff4a39077f_0_5"/>
          <p:cNvSpPr/>
          <p:nvPr/>
        </p:nvSpPr>
        <p:spPr>
          <a:xfrm>
            <a:off x="0" y="264825"/>
            <a:ext cx="173100" cy="203700"/>
          </a:xfrm>
          <a:prstGeom prst="rect">
            <a:avLst/>
          </a:prstGeom>
          <a:solidFill>
            <a:srgbClr val="434A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A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ff4a39077f_0_5"/>
          <p:cNvSpPr txBox="1"/>
          <p:nvPr/>
        </p:nvSpPr>
        <p:spPr>
          <a:xfrm>
            <a:off x="548450" y="1294200"/>
            <a:ext cx="5234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AutoNum type="arabicPeriod"/>
            </a:pP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Generar pares válidos de 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Pregunta-Respuesta</a:t>
            </a: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 dado un texto.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AutoNum type="arabicPeriod"/>
            </a:pP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Explorar 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diferentes métodos</a:t>
            </a: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 de generación de distractores automáticos para dichos pares.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AutoNum type="arabicPeriod"/>
            </a:pP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Evaluar cómo la calidad de estos distractores 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afecta al rendimiento</a:t>
            </a: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 posterior de los modelos entrenados sobre ellos.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AutoNum type="arabicPeriod"/>
            </a:pP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Explorar los 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límites</a:t>
            </a: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 de nuestra propuesta y de la utilidad de estas colecciones, y ver si podemos transferir este 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aprendizaje</a:t>
            </a: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 entre colecciones.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5" name="Google Shape;95;gff4a39077f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7650" y="1483625"/>
            <a:ext cx="3056350" cy="269300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ff4a39077f_0_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E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gff4a39077f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4" cy="9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ff4a39077f_0_11"/>
          <p:cNvSpPr txBox="1"/>
          <p:nvPr/>
        </p:nvSpPr>
        <p:spPr>
          <a:xfrm>
            <a:off x="-4750" y="71825"/>
            <a:ext cx="67113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434A5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 </a:t>
            </a:r>
            <a:r>
              <a:rPr lang="en-GB" sz="1800">
                <a:solidFill>
                  <a:srgbClr val="434A5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Propuesta General - Generación de Datos Sintéticos</a:t>
            </a:r>
            <a:r>
              <a:rPr b="0" i="0" lang="en-GB" sz="1800" u="none" cap="none" strike="noStrike">
                <a:solidFill>
                  <a:srgbClr val="434A5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b="0" i="0" sz="1800" u="none" cap="none" strike="noStrike">
              <a:solidFill>
                <a:srgbClr val="434A5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3" name="Google Shape;103;gff4a39077f_0_11"/>
          <p:cNvSpPr/>
          <p:nvPr/>
        </p:nvSpPr>
        <p:spPr>
          <a:xfrm>
            <a:off x="0" y="264825"/>
            <a:ext cx="173100" cy="203700"/>
          </a:xfrm>
          <a:prstGeom prst="rect">
            <a:avLst/>
          </a:prstGeom>
          <a:solidFill>
            <a:srgbClr val="434A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A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ff4a39077f_0_11"/>
          <p:cNvSpPr/>
          <p:nvPr/>
        </p:nvSpPr>
        <p:spPr>
          <a:xfrm>
            <a:off x="499700" y="2321725"/>
            <a:ext cx="1344900" cy="872400"/>
          </a:xfrm>
          <a:prstGeom prst="rect">
            <a:avLst/>
          </a:prstGeom>
          <a:solidFill>
            <a:srgbClr val="95ACD4"/>
          </a:solidFill>
          <a:ln cap="flat" cmpd="sng" w="9525">
            <a:solidFill>
              <a:srgbClr val="95AC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Texto 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5" name="Google Shape;105;gff4a39077f_0_11"/>
          <p:cNvSpPr/>
          <p:nvPr/>
        </p:nvSpPr>
        <p:spPr>
          <a:xfrm>
            <a:off x="2289100" y="2321725"/>
            <a:ext cx="1637700" cy="872400"/>
          </a:xfrm>
          <a:prstGeom prst="rect">
            <a:avLst/>
          </a:prstGeom>
          <a:solidFill>
            <a:srgbClr val="2757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Selección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Respuesta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6" name="Google Shape;106;gff4a39077f_0_11"/>
          <p:cNvSpPr/>
          <p:nvPr/>
        </p:nvSpPr>
        <p:spPr>
          <a:xfrm>
            <a:off x="4504350" y="1063225"/>
            <a:ext cx="1637700" cy="872400"/>
          </a:xfrm>
          <a:prstGeom prst="rect">
            <a:avLst/>
          </a:prstGeom>
          <a:solidFill>
            <a:srgbClr val="2757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Generación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Distractores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7" name="Google Shape;107;gff4a39077f_0_11"/>
          <p:cNvSpPr/>
          <p:nvPr/>
        </p:nvSpPr>
        <p:spPr>
          <a:xfrm>
            <a:off x="6817575" y="1935625"/>
            <a:ext cx="1637700" cy="1644600"/>
          </a:xfrm>
          <a:prstGeom prst="rect">
            <a:avLst/>
          </a:prstGeom>
          <a:solidFill>
            <a:srgbClr val="95ACD4"/>
          </a:solidFill>
          <a:ln cap="flat" cmpd="sng" w="9525">
            <a:solidFill>
              <a:srgbClr val="F7F9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Tupla 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Sintética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(Pregunta,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Respuesta,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Distractores)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8" name="Google Shape;108;gff4a39077f_0_11"/>
          <p:cNvSpPr/>
          <p:nvPr/>
        </p:nvSpPr>
        <p:spPr>
          <a:xfrm>
            <a:off x="4504300" y="3615525"/>
            <a:ext cx="1637700" cy="1094700"/>
          </a:xfrm>
          <a:prstGeom prst="rect">
            <a:avLst/>
          </a:prstGeom>
          <a:solidFill>
            <a:srgbClr val="2757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Generación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Preguntas</a:t>
            </a:r>
            <a:endParaRPr>
              <a:solidFill>
                <a:srgbClr val="F7F9F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09" name="Google Shape;109;gff4a39077f_0_11"/>
          <p:cNvCxnSpPr>
            <a:stCxn id="104" idx="3"/>
            <a:endCxn id="105" idx="1"/>
          </p:cNvCxnSpPr>
          <p:nvPr/>
        </p:nvCxnSpPr>
        <p:spPr>
          <a:xfrm>
            <a:off x="1844600" y="2757925"/>
            <a:ext cx="44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gff4a39077f_0_11"/>
          <p:cNvCxnSpPr>
            <a:stCxn id="108" idx="3"/>
            <a:endCxn id="107" idx="1"/>
          </p:cNvCxnSpPr>
          <p:nvPr/>
        </p:nvCxnSpPr>
        <p:spPr>
          <a:xfrm flipH="1" rot="10800000">
            <a:off x="6142000" y="2757975"/>
            <a:ext cx="675600" cy="14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gff4a39077f_0_11"/>
          <p:cNvCxnSpPr>
            <a:stCxn id="106" idx="3"/>
            <a:endCxn id="107" idx="1"/>
          </p:cNvCxnSpPr>
          <p:nvPr/>
        </p:nvCxnSpPr>
        <p:spPr>
          <a:xfrm>
            <a:off x="6142050" y="1499425"/>
            <a:ext cx="675600" cy="125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gff4a39077f_0_11"/>
          <p:cNvCxnSpPr>
            <a:stCxn id="105" idx="3"/>
            <a:endCxn id="108" idx="1"/>
          </p:cNvCxnSpPr>
          <p:nvPr/>
        </p:nvCxnSpPr>
        <p:spPr>
          <a:xfrm>
            <a:off x="3926800" y="2757925"/>
            <a:ext cx="577500" cy="14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gff4a39077f_0_11"/>
          <p:cNvCxnSpPr>
            <a:stCxn id="105" idx="3"/>
            <a:endCxn id="106" idx="1"/>
          </p:cNvCxnSpPr>
          <p:nvPr/>
        </p:nvCxnSpPr>
        <p:spPr>
          <a:xfrm flipH="1" rot="10800000">
            <a:off x="3926800" y="1499425"/>
            <a:ext cx="577500" cy="125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gff4a39077f_0_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E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15d82089a5d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4" cy="9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15d82089a5d_0_25"/>
          <p:cNvSpPr txBox="1"/>
          <p:nvPr/>
        </p:nvSpPr>
        <p:spPr>
          <a:xfrm>
            <a:off x="-4750" y="71825"/>
            <a:ext cx="90378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434A5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 </a:t>
            </a:r>
            <a:r>
              <a:rPr lang="en-GB" sz="1800">
                <a:solidFill>
                  <a:srgbClr val="434A5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Elección de Tecnologías                                                                        </a:t>
            </a:r>
            <a:endParaRPr sz="1800">
              <a:solidFill>
                <a:srgbClr val="434A5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1" name="Google Shape;121;g15d82089a5d_0_25"/>
          <p:cNvSpPr/>
          <p:nvPr/>
        </p:nvSpPr>
        <p:spPr>
          <a:xfrm>
            <a:off x="0" y="264825"/>
            <a:ext cx="173100" cy="203700"/>
          </a:xfrm>
          <a:prstGeom prst="rect">
            <a:avLst/>
          </a:prstGeom>
          <a:solidFill>
            <a:srgbClr val="434A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A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15d82089a5d_0_25"/>
          <p:cNvSpPr txBox="1"/>
          <p:nvPr/>
        </p:nvSpPr>
        <p:spPr>
          <a:xfrm>
            <a:off x="-44075" y="1348150"/>
            <a:ext cx="5405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Principalmente trabajaremos con la colección de RACE, de la Carnegie Mellon University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~100,000 preguntas sobre 28,000 textos, generadas por profesores de inglés.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Trabajaremos para </a:t>
            </a: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validar</a:t>
            </a: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 con la parte de 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test</a:t>
            </a: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, y cogeremos otras 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10,000 muestras del dataset de entrenamiento como base para nuestros datos sintéticos</a:t>
            </a: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También cogeremos 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otras</a:t>
            </a: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10,000 muestras</a:t>
            </a: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 (de textos 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diferentes</a:t>
            </a: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 a las anteriores) para medir más tarde el impacto de datos sintéticos versus el añadir otros nuevos reales.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3" name="Google Shape;123;g15d82089a5d_0_25"/>
          <p:cNvSpPr/>
          <p:nvPr/>
        </p:nvSpPr>
        <p:spPr>
          <a:xfrm>
            <a:off x="5582925" y="0"/>
            <a:ext cx="3561000" cy="5143500"/>
          </a:xfrm>
          <a:prstGeom prst="rect">
            <a:avLst/>
          </a:prstGeom>
          <a:solidFill>
            <a:srgbClr val="2757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2757A7"/>
              </a:highlight>
            </a:endParaRPr>
          </a:p>
        </p:txBody>
      </p:sp>
      <p:sp>
        <p:nvSpPr>
          <p:cNvPr id="124" name="Google Shape;124;g15d82089a5d_0_25"/>
          <p:cNvSpPr txBox="1"/>
          <p:nvPr/>
        </p:nvSpPr>
        <p:spPr>
          <a:xfrm>
            <a:off x="5582925" y="753400"/>
            <a:ext cx="3561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7F9F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Entrance Exams</a:t>
            </a:r>
            <a:endParaRPr sz="1800"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5" name="Google Shape;125;g15d82089a5d_0_25"/>
          <p:cNvSpPr txBox="1"/>
          <p:nvPr/>
        </p:nvSpPr>
        <p:spPr>
          <a:xfrm>
            <a:off x="5472050" y="641825"/>
            <a:ext cx="35610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7F9FE"/>
              </a:buClr>
              <a:buSzPts val="1400"/>
              <a:buFont typeface="Montserrat Medium"/>
              <a:buChar char="●"/>
            </a:pPr>
            <a:r>
              <a:rPr lang="en-GB">
                <a:solidFill>
                  <a:srgbClr val="F7F9F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Colección demasiado pequeña para nuestro caso de uso inicial, la parte en inglés de los tres años que hemos usado (2013-2015) suma menos de 500 preguntas.</a:t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7F9FE"/>
              </a:buClr>
              <a:buSzPts val="1400"/>
              <a:buFont typeface="Montserrat Medium"/>
              <a:buChar char="●"/>
            </a:pPr>
            <a:r>
              <a:rPr lang="en-GB">
                <a:solidFill>
                  <a:srgbClr val="F7F9F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Nos vendrá bien para explorar los límites de nuestro sistema de generación, así como probar si el conocimiento que gana el modelo se </a:t>
            </a:r>
            <a:r>
              <a:rPr b="1" lang="en-GB">
                <a:solidFill>
                  <a:srgbClr val="F7F9FE"/>
                </a:solidFill>
                <a:latin typeface="Montserrat"/>
                <a:ea typeface="Montserrat"/>
                <a:cs typeface="Montserrat"/>
                <a:sym typeface="Montserrat"/>
              </a:rPr>
              <a:t>transfiere</a:t>
            </a:r>
            <a:r>
              <a:rPr lang="en-GB">
                <a:solidFill>
                  <a:srgbClr val="F7F9F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 otra colección.</a:t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6" name="Google Shape;126;g15d82089a5d_0_25"/>
          <p:cNvSpPr txBox="1"/>
          <p:nvPr/>
        </p:nvSpPr>
        <p:spPr>
          <a:xfrm>
            <a:off x="363950" y="753400"/>
            <a:ext cx="90378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rgbClr val="434A5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RACE            </a:t>
            </a:r>
            <a:endParaRPr sz="1800">
              <a:solidFill>
                <a:srgbClr val="434A5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7" name="Google Shape;127;g15d82089a5d_0_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E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ff4a39077f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4" cy="9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ff4a39077f_0_72"/>
          <p:cNvSpPr txBox="1"/>
          <p:nvPr/>
        </p:nvSpPr>
        <p:spPr>
          <a:xfrm>
            <a:off x="-4750" y="71825"/>
            <a:ext cx="63408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434A5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 </a:t>
            </a:r>
            <a:r>
              <a:rPr lang="en-GB" sz="1800">
                <a:solidFill>
                  <a:srgbClr val="434A5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Elección de Tecnologías</a:t>
            </a:r>
            <a:endParaRPr b="0" i="0" sz="1800" u="none" cap="none" strike="noStrike">
              <a:solidFill>
                <a:srgbClr val="434A5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4" name="Google Shape;134;gff4a39077f_0_72"/>
          <p:cNvSpPr/>
          <p:nvPr/>
        </p:nvSpPr>
        <p:spPr>
          <a:xfrm>
            <a:off x="0" y="264825"/>
            <a:ext cx="173100" cy="203700"/>
          </a:xfrm>
          <a:prstGeom prst="rect">
            <a:avLst/>
          </a:prstGeom>
          <a:solidFill>
            <a:srgbClr val="434A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A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ff4a39077f_0_72"/>
          <p:cNvSpPr/>
          <p:nvPr/>
        </p:nvSpPr>
        <p:spPr>
          <a:xfrm>
            <a:off x="5579700" y="0"/>
            <a:ext cx="3564300" cy="5143500"/>
          </a:xfrm>
          <a:prstGeom prst="rect">
            <a:avLst/>
          </a:prstGeom>
          <a:solidFill>
            <a:srgbClr val="2757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2757A7"/>
              </a:highlight>
            </a:endParaRPr>
          </a:p>
        </p:txBody>
      </p:sp>
      <p:sp>
        <p:nvSpPr>
          <p:cNvPr id="136" name="Google Shape;136;gff4a39077f_0_72"/>
          <p:cNvSpPr txBox="1"/>
          <p:nvPr/>
        </p:nvSpPr>
        <p:spPr>
          <a:xfrm>
            <a:off x="6121050" y="1303400"/>
            <a:ext cx="2481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Usaremos </a:t>
            </a:r>
            <a:r>
              <a:rPr b="1" lang="en-GB">
                <a:solidFill>
                  <a:srgbClr val="F7F9FE"/>
                </a:solidFill>
                <a:latin typeface="Montserrat"/>
                <a:ea typeface="Montserrat"/>
                <a:cs typeface="Montserrat"/>
                <a:sym typeface="Montserrat"/>
              </a:rPr>
              <a:t>T5</a:t>
            </a:r>
            <a:r>
              <a:rPr lang="en-GB">
                <a:solidFill>
                  <a:srgbClr val="F7F9F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para generar las </a:t>
            </a:r>
            <a:r>
              <a:rPr b="1" lang="en-GB">
                <a:solidFill>
                  <a:srgbClr val="F7F9FE"/>
                </a:solidFill>
                <a:latin typeface="Montserrat"/>
                <a:ea typeface="Montserrat"/>
                <a:cs typeface="Montserrat"/>
                <a:sym typeface="Montserrat"/>
              </a:rPr>
              <a:t>preguntas</a:t>
            </a:r>
            <a:r>
              <a:rPr lang="en-GB">
                <a:solidFill>
                  <a:srgbClr val="F7F9F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 partir de las </a:t>
            </a:r>
            <a:r>
              <a:rPr b="1" lang="en-GB">
                <a:solidFill>
                  <a:srgbClr val="F7F9FE"/>
                </a:solidFill>
                <a:latin typeface="Montserrat"/>
                <a:ea typeface="Montserrat"/>
                <a:cs typeface="Montserrat"/>
                <a:sym typeface="Montserrat"/>
              </a:rPr>
              <a:t>respuestas</a:t>
            </a:r>
            <a:endParaRPr b="1">
              <a:solidFill>
                <a:srgbClr val="F7F9F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7" name="Google Shape;137;gff4a39077f_0_72"/>
          <p:cNvSpPr txBox="1"/>
          <p:nvPr/>
        </p:nvSpPr>
        <p:spPr>
          <a:xfrm>
            <a:off x="265747" y="1711650"/>
            <a:ext cx="518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ff4a39077f_0_72"/>
          <p:cNvSpPr txBox="1"/>
          <p:nvPr/>
        </p:nvSpPr>
        <p:spPr>
          <a:xfrm>
            <a:off x="173100" y="881400"/>
            <a:ext cx="5452500" cy="41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>
                <a:solidFill>
                  <a:srgbClr val="434A5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Diferentes estrategias para generar distractores:</a:t>
            </a:r>
            <a:endParaRPr>
              <a:solidFill>
                <a:srgbClr val="434A5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rgbClr val="434A5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A5E"/>
              </a:buClr>
              <a:buSzPts val="1400"/>
              <a:buFont typeface="Montserrat Medium"/>
              <a:buChar char="●"/>
            </a:pPr>
            <a:r>
              <a:rPr lang="en-GB">
                <a:solidFill>
                  <a:srgbClr val="434A5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 la Estrategia 1, tendremos todos los </a:t>
            </a:r>
            <a:r>
              <a:rPr b="1" lang="en-GB">
                <a:solidFill>
                  <a:srgbClr val="434A5E"/>
                </a:solidFill>
                <a:latin typeface="Montserrat"/>
                <a:ea typeface="Montserrat"/>
                <a:cs typeface="Montserrat"/>
                <a:sym typeface="Montserrat"/>
              </a:rPr>
              <a:t>sustantivos</a:t>
            </a:r>
            <a:r>
              <a:rPr lang="en-GB">
                <a:solidFill>
                  <a:srgbClr val="434A5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del texto como candidatos, y usaremos preguntas/respuestas </a:t>
            </a:r>
            <a:r>
              <a:rPr b="1" lang="en-GB">
                <a:solidFill>
                  <a:srgbClr val="434A5E"/>
                </a:solidFill>
                <a:latin typeface="Montserrat"/>
                <a:ea typeface="Montserrat"/>
                <a:cs typeface="Montserrat"/>
                <a:sym typeface="Montserrat"/>
              </a:rPr>
              <a:t>cortas</a:t>
            </a:r>
            <a:r>
              <a:rPr lang="en-GB">
                <a:solidFill>
                  <a:srgbClr val="434A5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>
              <a:solidFill>
                <a:srgbClr val="434A5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A5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A5E"/>
              </a:buClr>
              <a:buSzPts val="1400"/>
              <a:buFont typeface="Montserrat Medium"/>
              <a:buChar char="●"/>
            </a:pPr>
            <a:r>
              <a:rPr lang="en-GB">
                <a:solidFill>
                  <a:srgbClr val="434A5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 la Estrategia 2, usaremos la estrategia de preguntas/respuestas </a:t>
            </a:r>
            <a:r>
              <a:rPr b="1" lang="en-GB">
                <a:solidFill>
                  <a:srgbClr val="434A5E"/>
                </a:solidFill>
                <a:latin typeface="Montserrat"/>
                <a:ea typeface="Montserrat"/>
                <a:cs typeface="Montserrat"/>
                <a:sym typeface="Montserrat"/>
              </a:rPr>
              <a:t>largas</a:t>
            </a:r>
            <a:r>
              <a:rPr lang="en-GB">
                <a:solidFill>
                  <a:srgbClr val="434A5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>
              <a:solidFill>
                <a:srgbClr val="434A5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A5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A5E"/>
              </a:buClr>
              <a:buSzPts val="1400"/>
              <a:buFont typeface="Montserrat Medium"/>
              <a:buChar char="●"/>
            </a:pPr>
            <a:r>
              <a:rPr lang="en-GB">
                <a:solidFill>
                  <a:srgbClr val="434A5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 la Estrategia 3,  repetiremos la estrategia 1 seleccionando nombres, verbos y adjetivos, </a:t>
            </a:r>
            <a:r>
              <a:rPr b="1" lang="en-GB">
                <a:solidFill>
                  <a:srgbClr val="434A5E"/>
                </a:solidFill>
                <a:latin typeface="Montserrat"/>
                <a:ea typeface="Montserrat"/>
                <a:cs typeface="Montserrat"/>
                <a:sym typeface="Montserrat"/>
              </a:rPr>
              <a:t>sin forzar concordancia gramatical</a:t>
            </a:r>
            <a:r>
              <a:rPr lang="en-GB">
                <a:solidFill>
                  <a:srgbClr val="434A5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entre distractores y respuesta.</a:t>
            </a:r>
            <a:endParaRPr>
              <a:solidFill>
                <a:srgbClr val="434A5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A5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A5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Usaremos muestras de </a:t>
            </a:r>
            <a:r>
              <a:rPr b="1" lang="en-GB">
                <a:solidFill>
                  <a:srgbClr val="434A5E"/>
                </a:solidFill>
                <a:latin typeface="Montserrat"/>
                <a:ea typeface="Montserrat"/>
                <a:cs typeface="Montserrat"/>
                <a:sym typeface="Montserrat"/>
              </a:rPr>
              <a:t>10,000</a:t>
            </a:r>
            <a:r>
              <a:rPr lang="en-GB">
                <a:solidFill>
                  <a:srgbClr val="434A5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filas de </a:t>
            </a:r>
            <a:r>
              <a:rPr b="1" lang="en-GB">
                <a:solidFill>
                  <a:srgbClr val="434A5E"/>
                </a:solidFill>
                <a:latin typeface="Montserrat"/>
                <a:ea typeface="Montserrat"/>
                <a:cs typeface="Montserrat"/>
                <a:sym typeface="Montserrat"/>
              </a:rPr>
              <a:t>RACE</a:t>
            </a:r>
            <a:r>
              <a:rPr lang="en-GB">
                <a:solidFill>
                  <a:srgbClr val="434A5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</a:t>
            </a:r>
            <a:endParaRPr>
              <a:solidFill>
                <a:srgbClr val="434A5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A5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como compromiso entre velocidad de iteración, rendimiento y simulación de ambientes con pocos datos.</a:t>
            </a:r>
            <a:endParaRPr>
              <a:solidFill>
                <a:srgbClr val="434A5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9" name="Google Shape;139;gff4a39077f_0_72"/>
          <p:cNvSpPr/>
          <p:nvPr/>
        </p:nvSpPr>
        <p:spPr>
          <a:xfrm flipH="1" rot="10800000">
            <a:off x="1228950" y="1772900"/>
            <a:ext cx="1017900" cy="43800"/>
          </a:xfrm>
          <a:prstGeom prst="rect">
            <a:avLst/>
          </a:prstGeom>
          <a:solidFill>
            <a:srgbClr val="2757A7"/>
          </a:solidFill>
          <a:ln cap="flat" cmpd="sng" w="9525">
            <a:solidFill>
              <a:srgbClr val="F7F9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ff4a39077f_0_72"/>
          <p:cNvSpPr/>
          <p:nvPr/>
        </p:nvSpPr>
        <p:spPr>
          <a:xfrm flipH="1" rot="10800000">
            <a:off x="1204050" y="2616963"/>
            <a:ext cx="1067700" cy="438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F7F9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ff4a39077f_0_72"/>
          <p:cNvSpPr/>
          <p:nvPr/>
        </p:nvSpPr>
        <p:spPr>
          <a:xfrm flipH="1" rot="10800000">
            <a:off x="1204050" y="3256725"/>
            <a:ext cx="1067700" cy="43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F7F9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gff4a39077f_0_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7644" y="3056625"/>
            <a:ext cx="1328408" cy="13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ff4a39077f_0_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 sz="1200">
                <a:solidFill>
                  <a:schemeClr val="lt1"/>
                </a:solidFill>
              </a:rPr>
              <a:t>‹#›</a:t>
            </a:fld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E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15b691e3bcb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4" cy="9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15b691e3bcb_0_21"/>
          <p:cNvSpPr/>
          <p:nvPr/>
        </p:nvSpPr>
        <p:spPr>
          <a:xfrm>
            <a:off x="0" y="264825"/>
            <a:ext cx="173100" cy="203700"/>
          </a:xfrm>
          <a:prstGeom prst="rect">
            <a:avLst/>
          </a:prstGeom>
          <a:solidFill>
            <a:srgbClr val="434A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A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15b691e3bcb_0_21"/>
          <p:cNvSpPr txBox="1"/>
          <p:nvPr/>
        </p:nvSpPr>
        <p:spPr>
          <a:xfrm>
            <a:off x="348525" y="1336500"/>
            <a:ext cx="52344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E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My </a:t>
            </a:r>
            <a:r>
              <a:rPr lang="en-GB" sz="1150">
                <a:solidFill>
                  <a:schemeClr val="dk1"/>
                </a:solidFill>
                <a:highlight>
                  <a:schemeClr val="accent6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husband</a:t>
            </a:r>
            <a:r>
              <a:rPr lang="en-GB" sz="1150">
                <a:solidFill>
                  <a:schemeClr val="dk1"/>
                </a:solidFill>
                <a:highlight>
                  <a:srgbClr val="FFFFFE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hasn’t stopped laughing about a funny thing that happened to me. It’s funny now but it wasn’t at the time. 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E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(…)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E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I put my heavy bag down on the floor, put the newspaper and chocolate on the table to keep a place, and went to get a cup of </a:t>
            </a:r>
            <a:r>
              <a:rPr lang="en-GB" sz="1150">
                <a:solidFill>
                  <a:schemeClr val="dk1"/>
                </a:solidFill>
                <a:highlight>
                  <a:srgbClr val="93C47D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coffee</a:t>
            </a:r>
            <a:r>
              <a:rPr lang="en-GB" sz="1150">
                <a:solidFill>
                  <a:schemeClr val="dk1"/>
                </a:solidFill>
                <a:highlight>
                  <a:srgbClr val="FFFFFE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. When I came back with the coffee, there was someone in the next seat. It was one of those wild-looking youngsters, with dark </a:t>
            </a:r>
            <a:r>
              <a:rPr lang="en-GB" sz="1150">
                <a:solidFill>
                  <a:schemeClr val="dk1"/>
                </a:solidFill>
                <a:highlight>
                  <a:srgbClr val="93C47D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glasses</a:t>
            </a:r>
            <a:r>
              <a:rPr lang="en-GB" sz="1150">
                <a:solidFill>
                  <a:schemeClr val="dk1"/>
                </a:solidFill>
                <a:highlight>
                  <a:srgbClr val="FFFFFE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and torn clothes, and hair colored bright red at the front. Not so unusual these days. What did surprise me was that he’d started to eat my </a:t>
            </a:r>
            <a:r>
              <a:rPr lang="en-GB" sz="1150">
                <a:solidFill>
                  <a:schemeClr val="dk1"/>
                </a:solidFill>
                <a:highlight>
                  <a:srgbClr val="93C47D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chocolate</a:t>
            </a:r>
            <a:r>
              <a:rPr lang="en-GB" sz="1150">
                <a:solidFill>
                  <a:schemeClr val="dk1"/>
                </a:solidFill>
                <a:highlight>
                  <a:srgbClr val="FFFFFE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! 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E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(…)</a:t>
            </a:r>
            <a:endParaRPr sz="1150">
              <a:solidFill>
                <a:schemeClr val="dk1"/>
              </a:solidFill>
              <a:highlight>
                <a:srgbClr val="FFFFFE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1" name="Google Shape;151;g15b691e3bcb_0_21"/>
          <p:cNvSpPr/>
          <p:nvPr/>
        </p:nvSpPr>
        <p:spPr>
          <a:xfrm>
            <a:off x="5582925" y="0"/>
            <a:ext cx="3561000" cy="5143500"/>
          </a:xfrm>
          <a:prstGeom prst="rect">
            <a:avLst/>
          </a:prstGeom>
          <a:solidFill>
            <a:srgbClr val="2757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2757A7"/>
              </a:highlight>
            </a:endParaRPr>
          </a:p>
        </p:txBody>
      </p:sp>
      <p:sp>
        <p:nvSpPr>
          <p:cNvPr id="152" name="Google Shape;152;g15b691e3bcb_0_21"/>
          <p:cNvSpPr txBox="1"/>
          <p:nvPr/>
        </p:nvSpPr>
        <p:spPr>
          <a:xfrm>
            <a:off x="5582925" y="529150"/>
            <a:ext cx="35610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Who laughed about a funny </a:t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7F9F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thing that happened to me?</a:t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7F9FE"/>
              </a:buClr>
              <a:buSzPts val="1400"/>
              <a:buFont typeface="Montserrat Medium"/>
              <a:buAutoNum type="alphaUcPeriod"/>
            </a:pPr>
            <a:r>
              <a:rPr lang="en-GB">
                <a:solidFill>
                  <a:srgbClr val="F7F9F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Coffee</a:t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7F9FE"/>
              </a:buClr>
              <a:buSzPts val="1400"/>
              <a:buFont typeface="Montserrat Medium"/>
              <a:buAutoNum type="alphaUcPeriod"/>
            </a:pPr>
            <a:r>
              <a:rPr lang="en-GB">
                <a:solidFill>
                  <a:srgbClr val="F7F9F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Glasses</a:t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7F9FE"/>
              </a:buClr>
              <a:buSzPts val="1400"/>
              <a:buFont typeface="Montserrat Medium"/>
              <a:buAutoNum type="alphaUcPeriod"/>
            </a:pPr>
            <a:r>
              <a:rPr lang="en-GB">
                <a:solidFill>
                  <a:srgbClr val="F7F9F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Husband</a:t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7F9FE"/>
              </a:buClr>
              <a:buSzPts val="1400"/>
              <a:buFont typeface="Montserrat Medium"/>
              <a:buAutoNum type="alphaUcPeriod"/>
            </a:pPr>
            <a:r>
              <a:rPr lang="en-GB">
                <a:solidFill>
                  <a:srgbClr val="F7F9F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Chocolate</a:t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9F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3" name="Google Shape;153;g15b691e3bcb_0_21"/>
          <p:cNvSpPr txBox="1"/>
          <p:nvPr/>
        </p:nvSpPr>
        <p:spPr>
          <a:xfrm>
            <a:off x="-4750" y="71825"/>
            <a:ext cx="76383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cap="none" strike="noStrike">
                <a:solidFill>
                  <a:srgbClr val="434A5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 </a:t>
            </a:r>
            <a:r>
              <a:rPr lang="en-GB" sz="1800">
                <a:solidFill>
                  <a:srgbClr val="434A5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Estrategia 1 - Sustantivos</a:t>
            </a:r>
            <a:endParaRPr b="0" i="0" sz="1800" cap="none" strike="noStrike">
              <a:solidFill>
                <a:srgbClr val="434A5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4" name="Google Shape;154;g15b691e3bcb_0_21"/>
          <p:cNvSpPr/>
          <p:nvPr/>
        </p:nvSpPr>
        <p:spPr>
          <a:xfrm>
            <a:off x="0" y="264825"/>
            <a:ext cx="173100" cy="203700"/>
          </a:xfrm>
          <a:prstGeom prst="rect">
            <a:avLst/>
          </a:prstGeom>
          <a:solidFill>
            <a:srgbClr val="434A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A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15b691e3bcb_0_21"/>
          <p:cNvSpPr/>
          <p:nvPr/>
        </p:nvSpPr>
        <p:spPr>
          <a:xfrm flipH="1" rot="10800000">
            <a:off x="472550" y="504925"/>
            <a:ext cx="1353600" cy="58500"/>
          </a:xfrm>
          <a:prstGeom prst="rect">
            <a:avLst/>
          </a:prstGeom>
          <a:solidFill>
            <a:srgbClr val="2757A7"/>
          </a:solidFill>
          <a:ln cap="flat" cmpd="sng" w="9525">
            <a:solidFill>
              <a:srgbClr val="F7F9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5b691e3bcb_0_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 sz="1200">
                <a:solidFill>
                  <a:schemeClr val="lt1"/>
                </a:solidFill>
              </a:rPr>
              <a:t>‹#›</a:t>
            </a:fld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