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ato Hairlin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DFE0BA-3271-481A-BA4B-2CDB835532F6}">
  <a:tblStyle styleId="{74DFE0BA-3271-481A-BA4B-2CDB835532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Hairline-bold.fntdata"/><Relationship Id="rId25" Type="http://schemas.openxmlformats.org/officeDocument/2006/relationships/font" Target="fonts/LatoHairline-regular.fntdata"/><Relationship Id="rId28" Type="http://schemas.openxmlformats.org/officeDocument/2006/relationships/font" Target="fonts/LatoHairline-boldItalic.fntdata"/><Relationship Id="rId27" Type="http://schemas.openxmlformats.org/officeDocument/2006/relationships/font" Target="fonts/LatoHairlin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ennapp/forwardBackwardChai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625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Security Analyser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Hierarchical Expert System Approach to Evaluate Security of Android Device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6941075" y="3917500"/>
            <a:ext cx="2023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Project By: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Sahaj Gandhi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Pranav Rane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Patentable Results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Although there is some nuance to the process we have used, there is not enough innovation done for the process to be patented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the process open-source will allow developers to pool in the resources and make it better over time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63732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Device Security Analyser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- Sahaj Gandhi and Pranav Rane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-1038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Project 3 - Questions 10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Aspects Considered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831013" y="2738136"/>
            <a:ext cx="5957975" cy="643500"/>
            <a:chOff x="1593000" y="2322568"/>
            <a:chExt cx="5957975" cy="643500"/>
          </a:xfrm>
        </p:grpSpPr>
        <p:sp>
          <p:nvSpPr>
            <p:cNvPr id="95" name="Shape 9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Device Security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Lato Hairline"/>
                  <a:ea typeface="Lato Hairline"/>
                  <a:cs typeface="Lato Hairline"/>
                  <a:sym typeface="Lato Hairline"/>
                </a:rPr>
                <a:t>02</a:t>
              </a:r>
              <a:endParaRPr sz="26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La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Lato"/>
                  <a:ea typeface="Lato"/>
                  <a:cs typeface="Lato"/>
                  <a:sym typeface="Lato"/>
                </a:rPr>
                <a:t>Device Lock Status</a:t>
              </a:r>
              <a:endParaRPr sz="1100">
                <a:solidFill>
                  <a:srgbClr val="A72A1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831013" y="2083009"/>
            <a:ext cx="5957975" cy="643500"/>
            <a:chOff x="1593000" y="2322568"/>
            <a:chExt cx="5957975" cy="643500"/>
          </a:xfrm>
        </p:grpSpPr>
        <p:sp>
          <p:nvSpPr>
            <p:cNvPr id="103" name="Shape 10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Network Status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Lato Hairline"/>
                  <a:ea typeface="Lato Hairline"/>
                  <a:cs typeface="Lato Hairline"/>
                  <a:sym typeface="Lato Hairline"/>
                </a:rPr>
                <a:t>01</a:t>
              </a:r>
              <a:endParaRPr sz="26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La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Lato"/>
                  <a:ea typeface="Lato"/>
                  <a:cs typeface="Lato"/>
                  <a:sym typeface="Lato"/>
                </a:rPr>
                <a:t>Wifi Status</a:t>
              </a:r>
              <a:endParaRPr sz="1100">
                <a:solidFill>
                  <a:srgbClr val="A72A1E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La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Lato"/>
                  <a:ea typeface="Lato"/>
                  <a:cs typeface="Lato"/>
                  <a:sym typeface="Lato"/>
                </a:rPr>
                <a:t>Airplane Status</a:t>
              </a:r>
              <a:endParaRPr sz="1100">
                <a:solidFill>
                  <a:srgbClr val="A72A1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831013" y="3393254"/>
            <a:ext cx="5957975" cy="643500"/>
            <a:chOff x="1593000" y="2322568"/>
            <a:chExt cx="5957975" cy="643500"/>
          </a:xfrm>
        </p:grpSpPr>
        <p:sp>
          <p:nvSpPr>
            <p:cNvPr id="111" name="Shape 11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Software Security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La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Lato"/>
                  <a:ea typeface="Lato"/>
                  <a:cs typeface="Lato"/>
                  <a:sym typeface="Lato"/>
                </a:rPr>
                <a:t>Difference in Operating  System Status</a:t>
              </a:r>
              <a:endParaRPr sz="1000">
                <a:solidFill>
                  <a:srgbClr val="A72A1E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La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Lato"/>
                  <a:ea typeface="Lato"/>
                  <a:cs typeface="Lato"/>
                  <a:sym typeface="Lato"/>
                </a:rPr>
                <a:t>Root  Status</a:t>
              </a:r>
              <a:endParaRPr sz="1000">
                <a:solidFill>
                  <a:srgbClr val="A72A1E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210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Lato"/>
                <a:buChar char="●"/>
              </a:pPr>
              <a:r>
                <a:rPr lang="en" sz="1000">
                  <a:solidFill>
                    <a:srgbClr val="A72A1E"/>
                  </a:solidFill>
                  <a:latin typeface="Lato"/>
                  <a:ea typeface="Lato"/>
                  <a:cs typeface="Lato"/>
                  <a:sym typeface="Lato"/>
                </a:rPr>
                <a:t>Encryption  Status</a:t>
              </a:r>
              <a:endParaRPr sz="1000">
                <a:solidFill>
                  <a:srgbClr val="A72A1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Lato Hairline"/>
                  <a:ea typeface="Lato Hairline"/>
                  <a:cs typeface="Lato Hairline"/>
                  <a:sym typeface="Lato Hairline"/>
                </a:rPr>
                <a:t>03</a:t>
              </a:r>
              <a:endParaRPr sz="26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endParaRP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831025" y="4048379"/>
            <a:ext cx="5957975" cy="643500"/>
            <a:chOff x="1593000" y="2322568"/>
            <a:chExt cx="5957975" cy="643500"/>
          </a:xfrm>
        </p:grpSpPr>
        <p:sp>
          <p:nvSpPr>
            <p:cNvPr id="119" name="Shape 1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Application Security</a:t>
              </a:r>
              <a:endPara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La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Lato"/>
                  <a:ea typeface="Lato"/>
                  <a:cs typeface="Lato"/>
                  <a:sym typeface="Lato"/>
                </a:rPr>
                <a:t>Sideloaded App Status</a:t>
              </a:r>
              <a:endParaRPr sz="1100">
                <a:solidFill>
                  <a:srgbClr val="A72A1E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298450" lvl="0" marL="4572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100"/>
                <a:buFont typeface="Lato"/>
                <a:buChar char="●"/>
              </a:pPr>
              <a:r>
                <a:rPr lang="en" sz="1100">
                  <a:solidFill>
                    <a:srgbClr val="A72A1E"/>
                  </a:solidFill>
                  <a:latin typeface="Lato"/>
                  <a:ea typeface="Lato"/>
                  <a:cs typeface="Lato"/>
                  <a:sym typeface="Lato"/>
                </a:rPr>
                <a:t>High Risk Permission Status</a:t>
              </a:r>
              <a:endParaRPr sz="1100">
                <a:solidFill>
                  <a:srgbClr val="A72A1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Lato Hairline"/>
                  <a:ea typeface="Lato Hairline"/>
                  <a:cs typeface="Lato Hairline"/>
                  <a:sym typeface="Lato Hairline"/>
                </a:rPr>
                <a:t>04</a:t>
              </a:r>
              <a:endParaRPr sz="26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endParaRPr>
            </a:p>
          </p:txBody>
        </p:sp>
      </p:grpSp>
      <p:sp>
        <p:nvSpPr>
          <p:cNvPr id="126" name="Shape 126"/>
          <p:cNvSpPr txBox="1"/>
          <p:nvPr/>
        </p:nvSpPr>
        <p:spPr>
          <a:xfrm>
            <a:off x="63732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Device Security Analyser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- Sahaj Gandhi and Pranav Rane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-1038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Project 3 - Questions 1 and 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Holistic Approach for Identifying Permission Status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Generally identifying controversial Permissions is a tedious process.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 lot of apps and all apps have their own permissions.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it is best if there is a test that helps identify if a phone has too many apps with high risk permissions.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run through apps and their respective permissions. We tag permissions with high, medium or low risk.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then get overall score for the phone. If this score is higher than a specified benchmark, then it recommended that certain apps be removed.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list of user installed apps with permissions is present in the app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3732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Device Security Analyser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- Sahaj Gandhi and Pranav Rane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-1038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Project 3 - Questions 3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Problems Identified but Not Solved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3" name="Shape 143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{74DFE0BA-3271-481A-BA4B-2CDB835532F6}</a:tableStyleId>
              </a:tblPr>
              <a:tblGrid>
                <a:gridCol w="1909650"/>
                <a:gridCol w="1391950"/>
                <a:gridCol w="1729550"/>
                <a:gridCol w="2607450"/>
              </a:tblGrid>
              <a:tr h="411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 of Problem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How to solve it?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Challenges?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Does it Fit the current </a:t>
                      </a: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approach?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530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Consider the user rating of applications to determine the user trust level for apps</a:t>
                      </a:r>
                      <a:endParaRPr b="1"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Build a crawler to fetch user review score from play store.</a:t>
                      </a:r>
                      <a:endParaRPr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There are multiple stores of apps. Getting all scores from all stores can be tricky.</a:t>
                      </a:r>
                      <a:endParaRPr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Yes. We can add new variable saying if all apps are reputed. This can be added to Application Security.</a:t>
                      </a:r>
                      <a:endParaRPr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3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Recommend certain Applications for uninstallation based on Permission</a:t>
                      </a:r>
                      <a:endParaRPr b="1"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Return the applications with the highest permission rating</a:t>
                      </a:r>
                      <a:endParaRPr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recommended </a:t>
                      </a: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applications</a:t>
                      </a: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could be very important to the user. There is no way to identify that.</a:t>
                      </a:r>
                      <a:endParaRPr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Yes. It can be done, but this feature will not interact with the expert shell. The only utility </a:t>
                      </a: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 this test will be </a:t>
                      </a:r>
                      <a:r>
                        <a:rPr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increasing the overall security score.</a:t>
                      </a:r>
                      <a:endParaRPr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Shape 144"/>
          <p:cNvSpPr txBox="1"/>
          <p:nvPr/>
        </p:nvSpPr>
        <p:spPr>
          <a:xfrm>
            <a:off x="63732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Device Security Analyser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- Sahaj Gandhi and Pranav Rane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-1038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Project 3 - Questions 4 and 5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the tool used for </a:t>
            </a:r>
            <a:r>
              <a:rPr lang="en"/>
              <a:t>Hierarchical</a:t>
            </a:r>
            <a:r>
              <a:rPr lang="en"/>
              <a:t> Evaluation 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29450" y="2238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tool used here is an expert shell developed by Ben Nappier and is available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written in Java which allowed it to be used </a:t>
            </a:r>
            <a:r>
              <a:rPr lang="en"/>
              <a:t>alongside</a:t>
            </a:r>
            <a:r>
              <a:rPr lang="en"/>
              <a:t> the Android code as a library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tool uses Forward chaining for our app, which allows us to use inferences as </a:t>
            </a:r>
            <a:r>
              <a:rPr lang="en"/>
              <a:t>antecedents</a:t>
            </a:r>
            <a:r>
              <a:rPr lang="en"/>
              <a:t> for new rules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even allows the users to run Backward Chaining, in case it is needed.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our need to make an Android </a:t>
            </a:r>
            <a:r>
              <a:rPr lang="en"/>
              <a:t>applications</a:t>
            </a:r>
            <a:r>
              <a:rPr lang="en"/>
              <a:t> no other shell could have been used, unless we make one ourselves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shell does have its share of flaws namely,  Or and Negation functionalities do not work correctly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Nevertheless it works perfectly for our use case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63732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Device Security Analyser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- Sahaj Gandhi and Pranav Rane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-1038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Project 3 - Questions 6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used for the Score Calculation by Expert System 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29450" y="2377925"/>
            <a:ext cx="45036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WiFi_Off ^ Airplane =&gt; NWSEC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Lock =&gt; DEVSEC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OS_Diff ^ Root_Off ^ Encryption =&gt; SWSEC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Unknown_sources_absent ^ Permission =&gt; APPSEC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NWSEC =&gt; 1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DEVSEC =&gt; 1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SWSEC =&gt; 1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APPSEC =&gt; 1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SWSEC ^ APPSEC =&gt; 2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DEVSEC ^ APPSEC =&gt; 2</a:t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5032300" y="2377925"/>
            <a:ext cx="386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DEVSEC ^ SWSEC =&gt; 2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NWSEC ^ APPSEC =&gt; 2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NWSEC ^ SWSEC =&gt; 2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NWSEC ^ DEVSEC =&gt; 2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NWSEC ^ DEVSEC ^ SWSEC =&gt; 3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NWSEC ^ DEVSEC ^ APPSEC =&gt; 3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NWSEC ^ SWSEC ^ APPSEC =&gt; 3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DEVSEC ^ SWSEC ^ APPSEC =&gt; 3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NWSEC ^ DEVSEC ^ SWSEC ^ APPSEC =&gt; 4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63732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Device Security Analyser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- Sahaj Gandhi and Pranav Rane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-1038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Project 3 - Questions 6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ystem </a:t>
            </a:r>
            <a:r>
              <a:rPr lang="en"/>
              <a:t>Hierarchy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29300" y="201485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4 major components namely Network Security,  App Security, Software Security and Device Security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various tests that build up to each Security component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313" y="616250"/>
            <a:ext cx="458152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63732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Device Security Analyser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- Sahaj Gandhi and Pranav Rane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-1038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Project 3 - Questions 7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Design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Design is very high level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Due to restrictions of the expert system that we chose, we could not feed multiple values for a variable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values could only be TRUE or FALSE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Similarly for WIFI status we are just simply checking for Wifi being ON or OFF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Ideally we should consider checking protocols like WPA/WPA2 and WEP and assign PASS, OK or FAIL based on that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Due to this oversimplification, a user can lose a lot of context to understand the system better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Assumptions Made for High Permissions  Test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threshold for clearing the test is 2.5 out of 5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is our assumption that the benchmark we have used is good enough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have no real data and expert advice to back it up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63732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Device Security Analyser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- Sahaj Gandhi and Pranav Rane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-1038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Project 3 - Questions 8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important results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Speaking purely mathematically , the Device Lock Screen test is most important result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that is passed, the overall device security score jumps up by 25% directly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terms of implications, the Permissions test has to be the best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helps cut through a nuanced problem effectively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gives the user good context to make an informed decision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63732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ato"/>
                <a:ea typeface="Lato"/>
                <a:cs typeface="Lato"/>
                <a:sym typeface="Lato"/>
              </a:rPr>
              <a:t>Device Security Analyser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- Sahaj Gandhi and Pranav Rane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-103800" y="-76200"/>
            <a:ext cx="28470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Project 3 - Questions 9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