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768" y="-10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1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1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C2AB-EF5F-A541-8E10-73E99404075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0B05-CB30-2044-9D40-1F6102FC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285" y="467568"/>
            <a:ext cx="80465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String </a:t>
            </a:r>
            <a:r>
              <a:rPr lang="en-US" sz="2800" dirty="0" err="1" smtClean="0">
                <a:latin typeface="Times"/>
                <a:cs typeface="Times"/>
              </a:rPr>
              <a:t>expr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b="1" dirty="0" smtClean="0">
                <a:latin typeface="Times"/>
                <a:cs typeface="Times"/>
              </a:rPr>
              <a:t>P</a:t>
            </a:r>
            <a:r>
              <a:rPr lang="en-US" sz="2800" dirty="0" smtClean="0">
                <a:latin typeface="Times"/>
                <a:cs typeface="Times"/>
              </a:rPr>
              <a:t> 			:=  </a:t>
            </a:r>
            <a:r>
              <a:rPr lang="en-US" sz="2800" b="1" dirty="0" smtClean="0">
                <a:latin typeface="Times"/>
                <a:cs typeface="Times"/>
              </a:rPr>
              <a:t>Switch</a:t>
            </a:r>
            <a:r>
              <a:rPr lang="en-US" sz="2800" dirty="0" smtClean="0">
                <a:latin typeface="Times"/>
                <a:cs typeface="Times"/>
              </a:rPr>
              <a:t>((b</a:t>
            </a:r>
            <a:r>
              <a:rPr lang="en-US" sz="2800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>
                <a:latin typeface="Times"/>
                <a:cs typeface="Times"/>
              </a:rPr>
              <a:t>,e</a:t>
            </a:r>
            <a:r>
              <a:rPr lang="en-US" sz="2800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>
                <a:latin typeface="Times"/>
                <a:cs typeface="Times"/>
              </a:rPr>
              <a:t>), ….., (</a:t>
            </a:r>
            <a:r>
              <a:rPr lang="en-US" sz="2800" dirty="0" err="1" smtClean="0">
                <a:latin typeface="Times"/>
                <a:cs typeface="Times"/>
              </a:rPr>
              <a:t>b</a:t>
            </a:r>
            <a:r>
              <a:rPr lang="en-US" sz="2800" baseline="-25000" dirty="0" err="1" smtClean="0">
                <a:latin typeface="Times"/>
                <a:cs typeface="Times"/>
              </a:rPr>
              <a:t>n</a:t>
            </a:r>
            <a:r>
              <a:rPr lang="en-US" sz="2800" dirty="0" err="1" smtClean="0">
                <a:latin typeface="Times"/>
                <a:cs typeface="Times"/>
              </a:rPr>
              <a:t>,e</a:t>
            </a:r>
            <a:r>
              <a:rPr lang="en-US" sz="2800" baseline="-25000" dirty="0" err="1" smtClean="0">
                <a:latin typeface="Times"/>
                <a:cs typeface="Times"/>
              </a:rPr>
              <a:t>n</a:t>
            </a:r>
            <a:r>
              <a:rPr lang="en-US" sz="2800" dirty="0" smtClean="0">
                <a:latin typeface="Times"/>
                <a:cs typeface="Times"/>
              </a:rPr>
              <a:t>))</a:t>
            </a:r>
          </a:p>
          <a:p>
            <a:r>
              <a:rPr lang="en-US" sz="2800" dirty="0" err="1" smtClean="0">
                <a:latin typeface="Times"/>
                <a:cs typeface="Times"/>
              </a:rPr>
              <a:t>Bool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b="1" dirty="0" smtClean="0">
                <a:latin typeface="Times"/>
                <a:cs typeface="Times"/>
              </a:rPr>
              <a:t>b</a:t>
            </a:r>
            <a:r>
              <a:rPr lang="en-US" sz="2800" dirty="0" smtClean="0">
                <a:latin typeface="Times"/>
                <a:cs typeface="Times"/>
              </a:rPr>
              <a:t>	  				:= d</a:t>
            </a:r>
            <a:r>
              <a:rPr lang="en-US" sz="2800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>
                <a:latin typeface="Times"/>
                <a:cs typeface="Times"/>
              </a:rPr>
              <a:t>⋁</a:t>
            </a:r>
            <a:r>
              <a:rPr lang="en-US" sz="2800" dirty="0" smtClean="0">
                <a:effectLst/>
                <a:latin typeface="Times"/>
                <a:cs typeface="Times"/>
              </a:rPr>
              <a:t> </a:t>
            </a:r>
            <a:r>
              <a:rPr lang="en-US" sz="2800" dirty="0" smtClean="0">
                <a:latin typeface="Times"/>
                <a:cs typeface="Times"/>
              </a:rPr>
              <a:t> d</a:t>
            </a:r>
            <a:r>
              <a:rPr lang="en-US" sz="2800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latin typeface="Times"/>
                <a:cs typeface="Times"/>
              </a:rPr>
              <a:t>  </a:t>
            </a:r>
            <a:r>
              <a:rPr lang="en-US" altLang="zh-CN" sz="2800" dirty="0" smtClean="0">
                <a:latin typeface="Times"/>
                <a:cs typeface="Times"/>
              </a:rPr>
              <a:t>⋁ </a:t>
            </a:r>
            <a:r>
              <a:rPr lang="en-US" sz="2800" dirty="0" smtClean="0">
                <a:latin typeface="Times"/>
                <a:cs typeface="Times"/>
              </a:rPr>
              <a:t>…</a:t>
            </a:r>
            <a:r>
              <a:rPr lang="en-US" altLang="zh-CN" sz="2800" dirty="0" smtClean="0">
                <a:latin typeface="Times"/>
                <a:cs typeface="Times"/>
              </a:rPr>
              <a:t>⋁</a:t>
            </a:r>
            <a:r>
              <a:rPr lang="en-US" sz="2800" dirty="0" smtClean="0">
                <a:effectLst/>
                <a:latin typeface="Times"/>
                <a:cs typeface="Times"/>
              </a:rPr>
              <a:t> 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dirty="0" err="1" smtClean="0">
                <a:latin typeface="Times"/>
                <a:cs typeface="Times"/>
              </a:rPr>
              <a:t>d</a:t>
            </a:r>
            <a:r>
              <a:rPr lang="en-US" sz="2800" baseline="-25000" dirty="0" err="1" smtClean="0">
                <a:latin typeface="Times"/>
                <a:cs typeface="Times"/>
              </a:rPr>
              <a:t>n</a:t>
            </a:r>
            <a:endParaRPr lang="en-US" sz="2800" baseline="-25000" dirty="0" smtClean="0">
              <a:latin typeface="Times"/>
              <a:cs typeface="Times"/>
            </a:endParaRPr>
          </a:p>
          <a:p>
            <a:r>
              <a:rPr lang="en-US" sz="2800" dirty="0" smtClean="0">
                <a:latin typeface="Times"/>
                <a:cs typeface="Times"/>
              </a:rPr>
              <a:t>Conjunct </a:t>
            </a:r>
            <a:r>
              <a:rPr lang="en-US" sz="2800" b="1" dirty="0" smtClean="0">
                <a:latin typeface="Times"/>
                <a:cs typeface="Times"/>
              </a:rPr>
              <a:t>d</a:t>
            </a:r>
            <a:r>
              <a:rPr lang="en-US" sz="2800" b="1" baseline="-25000" dirty="0" smtClean="0">
                <a:latin typeface="Times"/>
                <a:cs typeface="Times"/>
              </a:rPr>
              <a:t>i</a:t>
            </a:r>
            <a:r>
              <a:rPr lang="en-US" sz="2800" dirty="0" smtClean="0">
                <a:latin typeface="Times"/>
                <a:cs typeface="Times"/>
              </a:rPr>
              <a:t>				:= p</a:t>
            </a:r>
            <a:r>
              <a:rPr lang="en-US" sz="2800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>
                <a:latin typeface="Times"/>
                <a:cs typeface="Times"/>
              </a:rPr>
              <a:t>⋀</a:t>
            </a:r>
            <a:r>
              <a:rPr lang="en-US" sz="2800" dirty="0" smtClean="0">
                <a:effectLst/>
                <a:latin typeface="Times"/>
                <a:cs typeface="Times"/>
              </a:rPr>
              <a:t> </a:t>
            </a:r>
            <a:r>
              <a:rPr lang="en-US" sz="2800" dirty="0" smtClean="0">
                <a:latin typeface="Times"/>
                <a:cs typeface="Times"/>
              </a:rPr>
              <a:t> p</a:t>
            </a:r>
            <a:r>
              <a:rPr lang="en-US" sz="2800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altLang="zh-CN" sz="2800" dirty="0" smtClean="0">
                <a:latin typeface="Times"/>
                <a:cs typeface="Times"/>
              </a:rPr>
              <a:t>⋀ </a:t>
            </a:r>
            <a:r>
              <a:rPr lang="en-US" sz="2800" dirty="0" smtClean="0">
                <a:latin typeface="Times"/>
                <a:cs typeface="Times"/>
              </a:rPr>
              <a:t>…. </a:t>
            </a:r>
            <a:r>
              <a:rPr lang="en-US" altLang="zh-CN" sz="2800" dirty="0" smtClean="0">
                <a:latin typeface="Times"/>
                <a:cs typeface="Times"/>
              </a:rPr>
              <a:t>⋀</a:t>
            </a:r>
            <a:r>
              <a:rPr lang="en-US" sz="2800" dirty="0" smtClean="0">
                <a:effectLst/>
                <a:latin typeface="Times"/>
                <a:cs typeface="Times"/>
              </a:rPr>
              <a:t> 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dirty="0" err="1" smtClean="0">
                <a:latin typeface="Times"/>
                <a:cs typeface="Times"/>
              </a:rPr>
              <a:t>p</a:t>
            </a:r>
            <a:r>
              <a:rPr lang="en-US" sz="2800" baseline="-25000" dirty="0" err="1" smtClean="0">
                <a:latin typeface="Times"/>
                <a:cs typeface="Times"/>
              </a:rPr>
              <a:t>n</a:t>
            </a:r>
            <a:endParaRPr lang="en-US" sz="2800" baseline="-25000" dirty="0" smtClean="0">
              <a:latin typeface="Times"/>
              <a:cs typeface="Times"/>
            </a:endParaRPr>
          </a:p>
          <a:p>
            <a:r>
              <a:rPr lang="en-US" sz="2800" dirty="0" smtClean="0">
                <a:latin typeface="Times"/>
                <a:cs typeface="Times"/>
              </a:rPr>
              <a:t>Predicate </a:t>
            </a:r>
            <a:r>
              <a:rPr lang="en-US" sz="2800" b="1" dirty="0" smtClean="0">
                <a:latin typeface="Times"/>
                <a:cs typeface="Times"/>
              </a:rPr>
              <a:t>p</a:t>
            </a:r>
            <a:r>
              <a:rPr lang="en-US" sz="2800" b="1" baseline="-25000" dirty="0" smtClean="0">
                <a:latin typeface="Times"/>
                <a:cs typeface="Times"/>
              </a:rPr>
              <a:t>i</a:t>
            </a:r>
            <a:r>
              <a:rPr lang="en-US" sz="2800" dirty="0" smtClean="0">
                <a:latin typeface="Times"/>
                <a:cs typeface="Times"/>
              </a:rPr>
              <a:t> 				:= </a:t>
            </a:r>
            <a:r>
              <a:rPr lang="en-US" sz="2800" b="1" dirty="0" smtClean="0">
                <a:latin typeface="Times"/>
                <a:cs typeface="Times"/>
              </a:rPr>
              <a:t>Match</a:t>
            </a:r>
            <a:r>
              <a:rPr lang="en-US" sz="2800" dirty="0" smtClean="0">
                <a:latin typeface="Times"/>
                <a:cs typeface="Times"/>
              </a:rPr>
              <a:t>(</a:t>
            </a:r>
            <a:r>
              <a:rPr lang="en-US" sz="2800" dirty="0">
                <a:latin typeface="Times"/>
                <a:cs typeface="Times"/>
              </a:rPr>
              <a:t>v</a:t>
            </a:r>
            <a:r>
              <a:rPr lang="en-US" sz="2800" baseline="-25000" dirty="0" smtClean="0">
                <a:latin typeface="Times"/>
                <a:cs typeface="Times"/>
              </a:rPr>
              <a:t>i</a:t>
            </a:r>
            <a:r>
              <a:rPr lang="en-US" sz="2800" dirty="0" smtClean="0">
                <a:latin typeface="Times"/>
                <a:cs typeface="Times"/>
              </a:rPr>
              <a:t>,r,</a:t>
            </a:r>
            <a:r>
              <a:rPr lang="en-US" sz="2800" smtClean="0">
                <a:latin typeface="Times"/>
                <a:cs typeface="Times"/>
              </a:rPr>
              <a:t>k</a:t>
            </a:r>
            <a:r>
              <a:rPr lang="en-US" sz="2800" baseline="-25000" smtClean="0">
                <a:latin typeface="Times"/>
                <a:cs typeface="Times"/>
              </a:rPr>
              <a:t>1</a:t>
            </a:r>
            <a:r>
              <a:rPr lang="en-US" sz="2800" smtClean="0">
                <a:latin typeface="Times"/>
                <a:cs typeface="Times"/>
              </a:rPr>
              <a:t>)</a:t>
            </a:r>
          </a:p>
          <a:p>
            <a:endParaRPr lang="en-US" sz="2800" dirty="0" smtClean="0">
              <a:latin typeface="Times"/>
              <a:cs typeface="Times"/>
            </a:endParaRPr>
          </a:p>
          <a:p>
            <a:r>
              <a:rPr lang="en-US" sz="2800" dirty="0" smtClean="0">
                <a:latin typeface="Times"/>
                <a:cs typeface="Times"/>
              </a:rPr>
              <a:t>Trace </a:t>
            </a:r>
            <a:r>
              <a:rPr lang="en-US" sz="2800" dirty="0" err="1" smtClean="0">
                <a:latin typeface="Times"/>
                <a:cs typeface="Times"/>
              </a:rPr>
              <a:t>expr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b="1" dirty="0" smtClean="0">
                <a:latin typeface="Times"/>
                <a:cs typeface="Times"/>
              </a:rPr>
              <a:t>e</a:t>
            </a:r>
            <a:r>
              <a:rPr lang="en-US" sz="2800" dirty="0" smtClean="0">
                <a:latin typeface="Times"/>
                <a:cs typeface="Times"/>
              </a:rPr>
              <a:t> 			:= </a:t>
            </a:r>
            <a:r>
              <a:rPr lang="en-US" sz="2800" b="1" dirty="0" err="1" smtClean="0">
                <a:latin typeface="Times"/>
                <a:cs typeface="Times"/>
              </a:rPr>
              <a:t>SubStr</a:t>
            </a:r>
            <a:r>
              <a:rPr lang="en-US" sz="2800" dirty="0" smtClean="0">
                <a:latin typeface="Times"/>
                <a:cs typeface="Times"/>
              </a:rPr>
              <a:t>(v</a:t>
            </a:r>
            <a:r>
              <a:rPr lang="en-US" sz="2800" baseline="-25000" dirty="0" smtClean="0">
                <a:latin typeface="Times"/>
                <a:cs typeface="Times"/>
              </a:rPr>
              <a:t>i</a:t>
            </a:r>
            <a:r>
              <a:rPr lang="en-US" sz="2800" dirty="0" smtClean="0">
                <a:latin typeface="Times"/>
                <a:cs typeface="Times"/>
              </a:rPr>
              <a:t>, p</a:t>
            </a:r>
            <a:r>
              <a:rPr lang="en-US" sz="2800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>
                <a:latin typeface="Times"/>
                <a:cs typeface="Times"/>
              </a:rPr>
              <a:t>, p</a:t>
            </a:r>
            <a:r>
              <a:rPr lang="en-US" sz="2800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latin typeface="Times"/>
                <a:cs typeface="Times"/>
              </a:rPr>
              <a:t>)</a:t>
            </a:r>
          </a:p>
          <a:p>
            <a:r>
              <a:rPr lang="en-US" sz="2800" dirty="0" smtClean="0">
                <a:latin typeface="Times"/>
                <a:cs typeface="Times"/>
              </a:rPr>
              <a:t>Position </a:t>
            </a:r>
            <a:r>
              <a:rPr lang="en-US" sz="2800" b="1" dirty="0" smtClean="0">
                <a:latin typeface="Times"/>
                <a:cs typeface="Times"/>
              </a:rPr>
              <a:t>p</a:t>
            </a:r>
            <a:r>
              <a:rPr lang="en-US" sz="2800" dirty="0" smtClean="0">
                <a:latin typeface="Times"/>
                <a:cs typeface="Times"/>
              </a:rPr>
              <a:t> 				:= </a:t>
            </a:r>
            <a:r>
              <a:rPr lang="en-US" sz="2800" b="1" dirty="0" err="1" smtClean="0">
                <a:latin typeface="Times"/>
                <a:cs typeface="Times"/>
              </a:rPr>
              <a:t>Cpos</a:t>
            </a:r>
            <a:r>
              <a:rPr lang="en-US" sz="2800" dirty="0" smtClean="0">
                <a:latin typeface="Times"/>
                <a:cs typeface="Times"/>
              </a:rPr>
              <a:t>(k) | </a:t>
            </a:r>
            <a:r>
              <a:rPr lang="en-US" sz="2800" b="1" dirty="0" err="1" smtClean="0">
                <a:latin typeface="Times"/>
                <a:cs typeface="Times"/>
              </a:rPr>
              <a:t>Pos</a:t>
            </a:r>
            <a:r>
              <a:rPr lang="en-US" sz="2800" dirty="0" smtClean="0">
                <a:latin typeface="Times"/>
                <a:cs typeface="Times"/>
              </a:rPr>
              <a:t>(r</a:t>
            </a:r>
            <a:r>
              <a:rPr lang="en-US" sz="2800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>
                <a:latin typeface="Times"/>
                <a:cs typeface="Times"/>
              </a:rPr>
              <a:t>, r</a:t>
            </a:r>
            <a:r>
              <a:rPr lang="en-US" sz="2800" baseline="-25000" dirty="0" smtClean="0">
                <a:latin typeface="Times"/>
                <a:cs typeface="Times"/>
              </a:rPr>
              <a:t>2</a:t>
            </a:r>
            <a:r>
              <a:rPr lang="en-US" sz="2800" dirty="0" smtClean="0">
                <a:latin typeface="Times"/>
                <a:cs typeface="Times"/>
              </a:rPr>
              <a:t>, c)</a:t>
            </a:r>
          </a:p>
          <a:p>
            <a:r>
              <a:rPr lang="en-US" sz="2800" dirty="0" smtClean="0">
                <a:latin typeface="Times"/>
                <a:cs typeface="Times"/>
              </a:rPr>
              <a:t>Integer </a:t>
            </a:r>
            <a:r>
              <a:rPr lang="en-US" sz="2800" dirty="0" err="1" smtClean="0">
                <a:latin typeface="Times"/>
                <a:cs typeface="Times"/>
              </a:rPr>
              <a:t>expr</a:t>
            </a:r>
            <a:r>
              <a:rPr lang="en-US" sz="2800" dirty="0" smtClean="0">
                <a:latin typeface="Times"/>
                <a:cs typeface="Times"/>
              </a:rPr>
              <a:t> </a:t>
            </a:r>
            <a:r>
              <a:rPr lang="en-US" sz="2800" b="1" dirty="0" smtClean="0">
                <a:latin typeface="Times"/>
                <a:cs typeface="Times"/>
              </a:rPr>
              <a:t>c</a:t>
            </a:r>
            <a:r>
              <a:rPr lang="en-US" sz="2800" dirty="0" smtClean="0">
                <a:latin typeface="Times"/>
                <a:cs typeface="Times"/>
              </a:rPr>
              <a:t> 			:= k                     (integer const.)</a:t>
            </a:r>
          </a:p>
          <a:p>
            <a:r>
              <a:rPr lang="en-US" sz="2800" dirty="0" smtClean="0">
                <a:latin typeface="Times"/>
                <a:cs typeface="Times"/>
              </a:rPr>
              <a:t>Regular Expression </a:t>
            </a:r>
            <a:r>
              <a:rPr lang="en-US" sz="2800" b="1" dirty="0" smtClean="0">
                <a:latin typeface="Times"/>
                <a:cs typeface="Times"/>
              </a:rPr>
              <a:t>r</a:t>
            </a:r>
            <a:r>
              <a:rPr lang="en-US" sz="2800" dirty="0" smtClean="0">
                <a:latin typeface="Times"/>
                <a:cs typeface="Times"/>
              </a:rPr>
              <a:t> 	:= </a:t>
            </a:r>
            <a:r>
              <a:rPr lang="en-US" sz="2800" b="1" dirty="0" err="1" smtClean="0">
                <a:latin typeface="Times"/>
                <a:cs typeface="Times"/>
              </a:rPr>
              <a:t>TokenSeq</a:t>
            </a:r>
            <a:r>
              <a:rPr lang="en-US" sz="2800" dirty="0" smtClean="0">
                <a:latin typeface="Times"/>
                <a:cs typeface="Times"/>
              </a:rPr>
              <a:t> (T</a:t>
            </a:r>
            <a:r>
              <a:rPr lang="en-US" sz="2800" baseline="-25000" dirty="0" smtClean="0">
                <a:latin typeface="Times"/>
                <a:cs typeface="Times"/>
              </a:rPr>
              <a:t>1</a:t>
            </a:r>
            <a:r>
              <a:rPr lang="en-US" sz="2800" dirty="0" smtClean="0">
                <a:latin typeface="Times"/>
                <a:cs typeface="Times"/>
              </a:rPr>
              <a:t>, …. </a:t>
            </a:r>
            <a:r>
              <a:rPr lang="en-US" sz="2800" dirty="0" err="1" smtClean="0">
                <a:latin typeface="Times"/>
                <a:cs typeface="Times"/>
              </a:rPr>
              <a:t>T</a:t>
            </a:r>
            <a:r>
              <a:rPr lang="en-US" sz="2800" baseline="-25000" dirty="0" err="1" smtClean="0">
                <a:latin typeface="Times"/>
                <a:cs typeface="Times"/>
              </a:rPr>
              <a:t>n</a:t>
            </a:r>
            <a:r>
              <a:rPr lang="en-US" sz="2800" dirty="0" smtClean="0">
                <a:latin typeface="Times"/>
                <a:cs typeface="Times"/>
              </a:rPr>
              <a:t>)</a:t>
            </a:r>
          </a:p>
          <a:p>
            <a:r>
              <a:rPr lang="en-US" sz="2800" dirty="0" smtClean="0">
                <a:latin typeface="Times"/>
                <a:cs typeface="Times"/>
              </a:rPr>
              <a:t>Token </a:t>
            </a:r>
            <a:r>
              <a:rPr lang="en-US" sz="2800" b="1" dirty="0" smtClean="0">
                <a:latin typeface="Times"/>
                <a:cs typeface="Times"/>
              </a:rPr>
              <a:t>T</a:t>
            </a:r>
            <a:r>
              <a:rPr lang="en-US" sz="2800" dirty="0" smtClean="0">
                <a:latin typeface="Times"/>
                <a:cs typeface="Times"/>
              </a:rPr>
              <a:t> 					:= C+ | </a:t>
            </a:r>
            <a:r>
              <a:rPr lang="en-US" sz="2800" dirty="0" err="1" smtClean="0">
                <a:latin typeface="Times"/>
                <a:cs typeface="Times"/>
              </a:rPr>
              <a:t>specialToken</a:t>
            </a:r>
            <a:endParaRPr lang="en-US" sz="2800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2786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19</cp:revision>
  <dcterms:created xsi:type="dcterms:W3CDTF">2014-04-04T02:32:35Z</dcterms:created>
  <dcterms:modified xsi:type="dcterms:W3CDTF">2014-04-04T03:30:40Z</dcterms:modified>
</cp:coreProperties>
</file>