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1" r:id="rId2"/>
    <p:sldId id="278" r:id="rId3"/>
    <p:sldId id="261" r:id="rId4"/>
    <p:sldId id="277" r:id="rId5"/>
    <p:sldId id="276" r:id="rId6"/>
    <p:sldId id="267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518" autoAdjust="0"/>
  </p:normalViewPr>
  <p:slideViewPr>
    <p:cSldViewPr snapToGrid="0" snapToObjects="1">
      <p:cViewPr varScale="1">
        <p:scale>
          <a:sx n="87" d="100"/>
          <a:sy n="87" d="100"/>
        </p:scale>
        <p:origin x="-2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pieChart>
        <c:varyColors val="1"/>
        <c:ser>
          <c:idx val="0"/>
          <c:order val="0"/>
          <c:val>
            <c:numRef>
              <c:f>Sheet1!$B$1:$B$12</c:f>
              <c:numCache>
                <c:formatCode>General</c:formatCode>
                <c:ptCount val="12"/>
                <c:pt idx="0">
                  <c:v>20.0</c:v>
                </c:pt>
                <c:pt idx="1">
                  <c:v>14.1</c:v>
                </c:pt>
                <c:pt idx="2">
                  <c:v>9.9</c:v>
                </c:pt>
                <c:pt idx="3">
                  <c:v>8.6</c:v>
                </c:pt>
                <c:pt idx="4">
                  <c:v>7.2</c:v>
                </c:pt>
                <c:pt idx="5">
                  <c:v>5.2</c:v>
                </c:pt>
                <c:pt idx="6">
                  <c:v>3.1</c:v>
                </c:pt>
                <c:pt idx="7">
                  <c:v>2.7</c:v>
                </c:pt>
                <c:pt idx="8">
                  <c:v>2.3</c:v>
                </c:pt>
                <c:pt idx="9">
                  <c:v>1.5</c:v>
                </c:pt>
                <c:pt idx="10">
                  <c:v>17.3</c:v>
                </c:pt>
                <c:pt idx="11">
                  <c:v>8.1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plotVisOnly val="1"/>
    <c:dispBlanksAs val="zero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6833B-0E5A-9B41-A1DE-5515814A812E}" type="datetimeFigureOut">
              <a:rPr lang="en-US" smtClean="0"/>
              <a:t>9/17/12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237F4-437D-044C-A556-FA1831E97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0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QR codes are cheap, Acmes</a:t>
            </a:r>
            <a:r>
              <a:rPr lang="en-US" baseline="0" dirty="0" smtClean="0"/>
              <a:t> are $20-50 in bulk, Everyone has a phone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237F4-437D-044C-A556-FA1831E977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1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relationships are important to capture?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Meter-to-load relationship (…over time)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237F4-437D-044C-A556-FA1831E977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68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BB89-3D64-F145-B9CE-6086D70C6B07}" type="datetimeFigureOut">
              <a:rPr lang="en-US" smtClean="0"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A92A-5552-B24F-81F8-509E45F63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4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BB89-3D64-F145-B9CE-6086D70C6B07}" type="datetimeFigureOut">
              <a:rPr lang="en-US" smtClean="0"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A92A-5552-B24F-81F8-509E45F63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0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BB89-3D64-F145-B9CE-6086D70C6B07}" type="datetimeFigureOut">
              <a:rPr lang="en-US" smtClean="0"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A92A-5552-B24F-81F8-509E45F63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8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BB89-3D64-F145-B9CE-6086D70C6B07}" type="datetimeFigureOut">
              <a:rPr lang="en-US" smtClean="0"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A92A-5552-B24F-81F8-509E45F63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9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BB89-3D64-F145-B9CE-6086D70C6B07}" type="datetimeFigureOut">
              <a:rPr lang="en-US" smtClean="0"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A92A-5552-B24F-81F8-509E45F63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4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BB89-3D64-F145-B9CE-6086D70C6B07}" type="datetimeFigureOut">
              <a:rPr lang="en-US" smtClean="0"/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A92A-5552-B24F-81F8-509E45F63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8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BB89-3D64-F145-B9CE-6086D70C6B07}" type="datetimeFigureOut">
              <a:rPr lang="en-US" smtClean="0"/>
              <a:t>9/17/12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A92A-5552-B24F-81F8-509E45F63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8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BB89-3D64-F145-B9CE-6086D70C6B07}" type="datetimeFigureOut">
              <a:rPr lang="en-US" smtClean="0"/>
              <a:t>9/17/12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A92A-5552-B24F-81F8-509E45F63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1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BB89-3D64-F145-B9CE-6086D70C6B07}" type="datetimeFigureOut">
              <a:rPr lang="en-US" smtClean="0"/>
              <a:t>9/17/12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A92A-5552-B24F-81F8-509E45F63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3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BB89-3D64-F145-B9CE-6086D70C6B07}" type="datetimeFigureOut">
              <a:rPr lang="en-US" smtClean="0"/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A92A-5552-B24F-81F8-509E45F63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9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BB89-3D64-F145-B9CE-6086D70C6B07}" type="datetimeFigureOut">
              <a:rPr lang="en-US" smtClean="0"/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A92A-5552-B24F-81F8-509E45F63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6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5BB89-3D64-F145-B9CE-6086D70C6B07}" type="datetimeFigureOut">
              <a:rPr lang="en-US" smtClean="0"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8A92A-5552-B24F-81F8-509E45F63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6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emf"/><Relationship Id="rId3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Plug-loads consume </a:t>
            </a:r>
            <a:br>
              <a:rPr lang="en-US" dirty="0" smtClean="0"/>
            </a:br>
            <a:r>
              <a:rPr lang="en-US" dirty="0" smtClean="0"/>
              <a:t>1/3 of building energy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73% of total energy produced, consumed in buildings</a:t>
            </a:r>
          </a:p>
          <a:p>
            <a:r>
              <a:rPr lang="en-US" dirty="0" smtClean="0"/>
              <a:t>~30% is consumed by plug-loads</a:t>
            </a:r>
          </a:p>
          <a:p>
            <a:r>
              <a:rPr lang="en-US" dirty="0" smtClean="0"/>
              <a:t>Plug-loads are </a:t>
            </a:r>
          </a:p>
          <a:p>
            <a:pPr lvl="1"/>
            <a:r>
              <a:rPr lang="en-US" dirty="0" smtClean="0"/>
              <a:t>categorically fragmented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pread throughout the building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onstantly changing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397071" y="2754312"/>
            <a:ext cx="4710580" cy="2818333"/>
            <a:chOff x="4688362" y="2704598"/>
            <a:chExt cx="4425313" cy="2647658"/>
          </a:xfrm>
        </p:grpSpPr>
        <p:pic>
          <p:nvPicPr>
            <p:cNvPr id="8" name="Content Placeholder 15"/>
            <p:cNvPicPr>
              <a:picLocks noChangeAspect="1"/>
            </p:cNvPicPr>
            <p:nvPr/>
          </p:nvPicPr>
          <p:blipFill rotWithShape="1">
            <a:blip r:embed="rId2"/>
            <a:srcRect l="3230" t="8783" r="16578" b="2500"/>
            <a:stretch/>
          </p:blipFill>
          <p:spPr>
            <a:xfrm>
              <a:off x="4688362" y="2833714"/>
              <a:ext cx="4425313" cy="2518542"/>
            </a:xfrm>
            <a:prstGeom prst="rect">
              <a:avLst/>
            </a:prstGeom>
          </p:spPr>
        </p:pic>
        <p:graphicFrame>
          <p:nvGraphicFramePr>
            <p:cNvPr id="9" name="Chart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03541067"/>
                </p:ext>
              </p:extLst>
            </p:nvPr>
          </p:nvGraphicFramePr>
          <p:xfrm>
            <a:off x="5168066" y="2704598"/>
            <a:ext cx="3593323" cy="25702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5407303" y="5582409"/>
            <a:ext cx="2982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 Building Energy Use,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14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it easier to collect plug-load information, directly</a:t>
            </a:r>
          </a:p>
          <a:p>
            <a:r>
              <a:rPr lang="en-US" dirty="0" smtClean="0"/>
              <a:t>Design for incremental deployment and scale</a:t>
            </a:r>
          </a:p>
          <a:p>
            <a:r>
              <a:rPr lang="en-US" dirty="0" smtClean="0"/>
              <a:t>Derive continuous value from infrastructure</a:t>
            </a:r>
          </a:p>
          <a:p>
            <a:r>
              <a:rPr lang="en-US" dirty="0" smtClean="0"/>
              <a:t>Leverage building occupants where possible</a:t>
            </a:r>
          </a:p>
        </p:txBody>
      </p:sp>
    </p:spTree>
    <p:extLst>
      <p:ext uri="{BB962C8B-B14F-4D97-AF65-F5344CB8AC3E}">
        <p14:creationId xmlns:p14="http://schemas.microsoft.com/office/powerpoint/2010/main" val="2632604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Energy Lens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high-level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ACme</a:t>
            </a:r>
            <a:r>
              <a:rPr lang="en-US" sz="2800" dirty="0" smtClean="0"/>
              <a:t> sensors</a:t>
            </a:r>
          </a:p>
          <a:p>
            <a:r>
              <a:rPr lang="en-US" sz="2800" dirty="0" smtClean="0"/>
              <a:t>Cloud</a:t>
            </a:r>
          </a:p>
          <a:p>
            <a:pPr lvl="1"/>
            <a:r>
              <a:rPr lang="en-US" sz="2400" dirty="0" err="1" smtClean="0"/>
              <a:t>sMAP</a:t>
            </a:r>
            <a:r>
              <a:rPr lang="en-US" sz="2400" dirty="0" smtClean="0"/>
              <a:t>, </a:t>
            </a:r>
            <a:r>
              <a:rPr lang="en-US" sz="2400" dirty="0" err="1" smtClean="0"/>
              <a:t>StreamFS</a:t>
            </a:r>
            <a:endParaRPr lang="en-US" sz="2400" dirty="0" smtClean="0"/>
          </a:p>
          <a:p>
            <a:r>
              <a:rPr lang="en-US" sz="2800" dirty="0" smtClean="0"/>
              <a:t>Mobile phones</a:t>
            </a:r>
          </a:p>
          <a:p>
            <a:r>
              <a:rPr lang="en-US" sz="2800" dirty="0" smtClean="0"/>
              <a:t>Cheap tags</a:t>
            </a:r>
          </a:p>
        </p:txBody>
      </p:sp>
      <p:pic>
        <p:nvPicPr>
          <p:cNvPr id="6" name="Picture 5" descr="Macintosh HD:Users:jortiz:Desktop:Screen shot 2012-03-09 at 12.09.44 P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011" y="1600200"/>
            <a:ext cx="2729879" cy="1222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Screen shot 2012-08-10 at 12.54.5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35" y="4066227"/>
            <a:ext cx="1037480" cy="1008048"/>
          </a:xfrm>
          <a:prstGeom prst="rect">
            <a:avLst/>
          </a:prstGeom>
        </p:spPr>
      </p:pic>
      <p:pic>
        <p:nvPicPr>
          <p:cNvPr id="12" name="Picture 11" descr="Macintosh HD:Users:jortiz:Desktop:Screen shot 2012-03-09 at 10.49.21 AM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950" y="2822886"/>
            <a:ext cx="4083050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1094241" y="4938805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Incrementally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Deployable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47288" y="1747976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Incrementally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Deployable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12605" y="4569473"/>
            <a:ext cx="218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Owned by occupants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28156" y="5562251"/>
            <a:ext cx="282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Accepts any streaming data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12606" y="3342883"/>
            <a:ext cx="2159179" cy="1446687"/>
            <a:chOff x="2612606" y="3342883"/>
            <a:chExt cx="2159179" cy="144668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2968852" y="2986637"/>
              <a:ext cx="1446687" cy="2159179"/>
            </a:xfrm>
            <a:prstGeom prst="rect">
              <a:avLst/>
            </a:prstGeom>
          </p:spPr>
        </p:pic>
        <p:pic>
          <p:nvPicPr>
            <p:cNvPr id="4" name="Picture 3" descr="Screen shot 2012-08-19 at 5.45.10 PM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4866" y="3619107"/>
              <a:ext cx="1592209" cy="921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6690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Metadata about physical </a:t>
            </a:r>
            <a:br>
              <a:rPr lang="en-US" dirty="0" smtClean="0"/>
            </a:br>
            <a:r>
              <a:rPr lang="en-US" dirty="0" smtClean="0"/>
              <a:t>deployment mandatory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361527"/>
            <a:ext cx="8229600" cy="249647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Tag everything</a:t>
            </a:r>
          </a:p>
          <a:p>
            <a:r>
              <a:rPr lang="en-US" dirty="0" smtClean="0"/>
              <a:t>Use phone to input information about things…</a:t>
            </a:r>
          </a:p>
          <a:p>
            <a:pPr lvl="1"/>
            <a:r>
              <a:rPr lang="en-US" dirty="0" smtClean="0"/>
              <a:t>Classification, location, type, etc.</a:t>
            </a:r>
          </a:p>
          <a:p>
            <a:r>
              <a:rPr lang="en-US" dirty="0" smtClean="0"/>
              <a:t>…and the relationship between things</a:t>
            </a:r>
          </a:p>
          <a:p>
            <a:pPr lvl="1"/>
            <a:r>
              <a:rPr lang="en-US" b="1" dirty="0" smtClean="0"/>
              <a:t>Necessary to interpret context of streaming data</a:t>
            </a:r>
          </a:p>
        </p:txBody>
      </p:sp>
      <p:pic>
        <p:nvPicPr>
          <p:cNvPr id="5" name="Content Placeholder 4" descr="Macintosh HD:Users:jortiz:Desktop:Screen shot 2012-05-05 at 11.08.45 AM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" r="1360"/>
          <a:stretch>
            <a:fillRect/>
          </a:stretch>
        </p:blipFill>
        <p:spPr bwMode="auto">
          <a:xfrm>
            <a:off x="1982658" y="1587669"/>
            <a:ext cx="5258091" cy="289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8384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QR Swipes for </a:t>
            </a:r>
            <a:br>
              <a:rPr lang="en-US" dirty="0" smtClean="0"/>
            </a:br>
            <a:r>
              <a:rPr lang="en-US" dirty="0" smtClean="0"/>
              <a:t>information collection</a:t>
            </a:r>
            <a:endParaRPr lang="en-US" dirty="0"/>
          </a:p>
        </p:txBody>
      </p:sp>
      <p:pic>
        <p:nvPicPr>
          <p:cNvPr id="3" name="Picture 2" descr="Screen shot 2012-08-10 at 1.07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90576"/>
            <a:ext cx="9144000" cy="240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22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199" y="2131492"/>
            <a:ext cx="4199653" cy="3951288"/>
          </a:xfrm>
        </p:spPr>
        <p:txBody>
          <a:bodyPr>
            <a:normAutofit/>
          </a:bodyPr>
          <a:lstStyle/>
          <a:p>
            <a:r>
              <a:rPr lang="en-US" dirty="0" err="1" smtClean="0"/>
              <a:t>Sutardja</a:t>
            </a:r>
            <a:r>
              <a:rPr lang="en-US" dirty="0" smtClean="0"/>
              <a:t> Dai Hall @UCB</a:t>
            </a:r>
          </a:p>
          <a:p>
            <a:pPr lvl="1"/>
            <a:r>
              <a:rPr lang="en-US" dirty="0" smtClean="0"/>
              <a:t>141,000 sq. ft.</a:t>
            </a:r>
          </a:p>
          <a:p>
            <a:r>
              <a:rPr lang="en-US" dirty="0" smtClean="0"/>
              <a:t>Registered and classified</a:t>
            </a:r>
          </a:p>
          <a:p>
            <a:pPr lvl="1"/>
            <a:r>
              <a:rPr lang="en-US" dirty="0" smtClean="0"/>
              <a:t>20 meters</a:t>
            </a:r>
          </a:p>
          <a:p>
            <a:pPr lvl="1"/>
            <a:r>
              <a:rPr lang="en-US" dirty="0" smtClean="0"/>
              <a:t>20 metered items</a:t>
            </a:r>
          </a:p>
          <a:p>
            <a:pPr lvl="1"/>
            <a:r>
              <a:rPr lang="en-US" dirty="0" smtClean="0"/>
              <a:t>351 un-metered items</a:t>
            </a:r>
          </a:p>
          <a:p>
            <a:pPr lvl="1"/>
            <a:r>
              <a:rPr lang="en-US" dirty="0" smtClean="0"/>
              <a:t>139 rooms</a:t>
            </a:r>
          </a:p>
          <a:p>
            <a:pPr lvl="1"/>
            <a:r>
              <a:rPr lang="en-US" dirty="0" smtClean="0"/>
              <a:t>7 floors</a:t>
            </a:r>
          </a:p>
          <a:p>
            <a:r>
              <a:rPr lang="en-US" dirty="0" smtClean="0"/>
              <a:t>Information collected in approx. 2-3 hours</a:t>
            </a:r>
          </a:p>
          <a:p>
            <a:endParaRPr lang="en-US" dirty="0"/>
          </a:p>
        </p:txBody>
      </p:sp>
      <p:pic>
        <p:nvPicPr>
          <p:cNvPr id="5" name="Picture 4" descr="Macintosh HD:Users:jortiz:Desktop:Screen shot 2012-03-08 at 10.52.48 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083" y="2598668"/>
            <a:ext cx="4749917" cy="28468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567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Lens web site</a:t>
            </a:r>
            <a:endParaRPr lang="en-US" dirty="0"/>
          </a:p>
        </p:txBody>
      </p:sp>
      <p:pic>
        <p:nvPicPr>
          <p:cNvPr id="6" name="Picture 5" descr="Screen shot 2012-08-10 at 12.52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7848"/>
            <a:ext cx="4927274" cy="3546108"/>
          </a:xfrm>
          <a:prstGeom prst="rect">
            <a:avLst/>
          </a:prstGeom>
        </p:spPr>
      </p:pic>
      <p:pic>
        <p:nvPicPr>
          <p:cNvPr id="7" name="Picture 6" descr="Screen shot 2012-08-05 at 2.04.0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972" y="1227848"/>
            <a:ext cx="4228028" cy="2034442"/>
          </a:xfrm>
          <a:prstGeom prst="rect">
            <a:avLst/>
          </a:prstGeom>
        </p:spPr>
      </p:pic>
      <p:pic>
        <p:nvPicPr>
          <p:cNvPr id="8" name="Picture 7" descr="Screen shot 2012-08-05 at 2.04.2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274" y="3291488"/>
            <a:ext cx="4216726" cy="19820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327" y="4293249"/>
            <a:ext cx="3833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e</a:t>
            </a:r>
            <a:r>
              <a:rPr lang="en-US" sz="2400" b="1" dirty="0" smtClean="0">
                <a:solidFill>
                  <a:srgbClr val="FF0000"/>
                </a:solidFill>
              </a:rPr>
              <a:t>nergylens.is4server.com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312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11462</TotalTime>
  <Words>211</Words>
  <Application>Microsoft Macintosh PowerPoint</Application>
  <PresentationFormat>On-screen Show (4:3)</PresentationFormat>
  <Paragraphs>50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Plug-loads consume  1/3 of building energy</vt:lpstr>
      <vt:lpstr>Design goals</vt:lpstr>
      <vt:lpstr>Energy Lens high-level architecture</vt:lpstr>
      <vt:lpstr>Metadata about physical  deployment mandatory</vt:lpstr>
      <vt:lpstr>QR Swipes for  information collection</vt:lpstr>
      <vt:lpstr>Results</vt:lpstr>
      <vt:lpstr>Energy Lens web site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Ortiz</dc:creator>
  <cp:lastModifiedBy>Jorge Ortiz</cp:lastModifiedBy>
  <cp:revision>76</cp:revision>
  <dcterms:created xsi:type="dcterms:W3CDTF">2012-08-09T07:29:19Z</dcterms:created>
  <dcterms:modified xsi:type="dcterms:W3CDTF">2012-09-17T22:16:36Z</dcterms:modified>
</cp:coreProperties>
</file>