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8" r:id="rId3"/>
    <p:sldId id="257" r:id="rId4"/>
    <p:sldId id="258" r:id="rId5"/>
    <p:sldId id="259" r:id="rId6"/>
    <p:sldId id="260" r:id="rId7"/>
    <p:sldId id="261" r:id="rId8"/>
    <p:sldId id="269" r:id="rId9"/>
    <p:sldId id="264" r:id="rId10"/>
    <p:sldId id="265" r:id="rId11"/>
    <p:sldId id="266" r:id="rId12"/>
    <p:sldId id="267"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4D16498-7FE4-418E-9247-A1F68808E716}" type="datetimeFigureOut">
              <a:rPr lang="es-ES" smtClean="0"/>
              <a:t>06/10/2022</a:t>
            </a:fld>
            <a:endParaRPr lang="es-E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B1F4905-F806-4554-8F21-0A6CB392ACFE}" type="slidenum">
              <a:rPr lang="es-ES" smtClean="0"/>
              <a:t>‹Nº›</a:t>
            </a:fld>
            <a:endParaRPr lang="es-E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26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D16498-7FE4-418E-9247-A1F68808E716}" type="datetimeFigureOut">
              <a:rPr lang="es-ES" smtClean="0"/>
              <a:t>06/10/2022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1F4905-F806-4554-8F21-0A6CB392ACFE}" type="slidenum">
              <a:rPr lang="es-ES" smtClean="0"/>
              <a:t>‹Nº›</a:t>
            </a:fld>
            <a:endParaRPr lang="es-ES"/>
          </a:p>
        </p:txBody>
      </p:sp>
    </p:spTree>
    <p:extLst>
      <p:ext uri="{BB962C8B-B14F-4D97-AF65-F5344CB8AC3E}">
        <p14:creationId xmlns:p14="http://schemas.microsoft.com/office/powerpoint/2010/main" val="206553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D16498-7FE4-418E-9247-A1F68808E716}" type="datetimeFigureOut">
              <a:rPr lang="es-ES" smtClean="0"/>
              <a:t>06/10/2022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1F4905-F806-4554-8F21-0A6CB392ACFE}" type="slidenum">
              <a:rPr lang="es-ES" smtClean="0"/>
              <a:t>‹Nº›</a:t>
            </a:fld>
            <a:endParaRPr lang="es-ES"/>
          </a:p>
        </p:txBody>
      </p:sp>
    </p:spTree>
    <p:extLst>
      <p:ext uri="{BB962C8B-B14F-4D97-AF65-F5344CB8AC3E}">
        <p14:creationId xmlns:p14="http://schemas.microsoft.com/office/powerpoint/2010/main" val="167785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D16498-7FE4-418E-9247-A1F68808E716}" type="datetimeFigureOut">
              <a:rPr lang="es-ES" smtClean="0"/>
              <a:t>06/10/2022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1F4905-F806-4554-8F21-0A6CB392ACFE}" type="slidenum">
              <a:rPr lang="es-ES" smtClean="0"/>
              <a:t>‹Nº›</a:t>
            </a:fld>
            <a:endParaRPr lang="es-ES"/>
          </a:p>
        </p:txBody>
      </p:sp>
    </p:spTree>
    <p:extLst>
      <p:ext uri="{BB962C8B-B14F-4D97-AF65-F5344CB8AC3E}">
        <p14:creationId xmlns:p14="http://schemas.microsoft.com/office/powerpoint/2010/main" val="56937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D16498-7FE4-418E-9247-A1F68808E716}" type="datetimeFigureOut">
              <a:rPr lang="es-ES" smtClean="0"/>
              <a:t>06/10/2022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1F4905-F806-4554-8F21-0A6CB392ACFE}" type="slidenum">
              <a:rPr lang="es-ES" smtClean="0"/>
              <a:t>‹Nº›</a:t>
            </a:fld>
            <a:endParaRPr lang="es-E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6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D16498-7FE4-418E-9247-A1F68808E716}" type="datetimeFigureOut">
              <a:rPr lang="es-ES" smtClean="0"/>
              <a:t>06/10/2022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B1F4905-F806-4554-8F21-0A6CB392ACFE}" type="slidenum">
              <a:rPr lang="es-ES" smtClean="0"/>
              <a:t>‹Nº›</a:t>
            </a:fld>
            <a:endParaRPr lang="es-ES"/>
          </a:p>
        </p:txBody>
      </p:sp>
    </p:spTree>
    <p:extLst>
      <p:ext uri="{BB962C8B-B14F-4D97-AF65-F5344CB8AC3E}">
        <p14:creationId xmlns:p14="http://schemas.microsoft.com/office/powerpoint/2010/main" val="181040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D16498-7FE4-418E-9247-A1F68808E716}" type="datetimeFigureOut">
              <a:rPr lang="es-ES" smtClean="0"/>
              <a:t>06/10/2022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B1F4905-F806-4554-8F21-0A6CB392ACFE}" type="slidenum">
              <a:rPr lang="es-ES" smtClean="0"/>
              <a:t>‹Nº›</a:t>
            </a:fld>
            <a:endParaRPr lang="es-ES"/>
          </a:p>
        </p:txBody>
      </p:sp>
    </p:spTree>
    <p:extLst>
      <p:ext uri="{BB962C8B-B14F-4D97-AF65-F5344CB8AC3E}">
        <p14:creationId xmlns:p14="http://schemas.microsoft.com/office/powerpoint/2010/main" val="110278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D16498-7FE4-418E-9247-A1F68808E716}" type="datetimeFigureOut">
              <a:rPr lang="es-ES" smtClean="0"/>
              <a:t>06/10/2022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B1F4905-F806-4554-8F21-0A6CB392ACFE}" type="slidenum">
              <a:rPr lang="es-ES" smtClean="0"/>
              <a:t>‹Nº›</a:t>
            </a:fld>
            <a:endParaRPr lang="es-ES"/>
          </a:p>
        </p:txBody>
      </p:sp>
    </p:spTree>
    <p:extLst>
      <p:ext uri="{BB962C8B-B14F-4D97-AF65-F5344CB8AC3E}">
        <p14:creationId xmlns:p14="http://schemas.microsoft.com/office/powerpoint/2010/main" val="290959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16498-7FE4-418E-9247-A1F68808E716}" type="datetimeFigureOut">
              <a:rPr lang="es-ES" smtClean="0"/>
              <a:t>06/10/2022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B1F4905-F806-4554-8F21-0A6CB392ACFE}" type="slidenum">
              <a:rPr lang="es-ES" smtClean="0"/>
              <a:t>‹Nº›</a:t>
            </a:fld>
            <a:endParaRPr lang="es-ES"/>
          </a:p>
        </p:txBody>
      </p:sp>
    </p:spTree>
    <p:extLst>
      <p:ext uri="{BB962C8B-B14F-4D97-AF65-F5344CB8AC3E}">
        <p14:creationId xmlns:p14="http://schemas.microsoft.com/office/powerpoint/2010/main" val="245749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D16498-7FE4-418E-9247-A1F68808E716}" type="datetimeFigureOut">
              <a:rPr lang="es-ES" smtClean="0"/>
              <a:t>06/10/2022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B1F4905-F806-4554-8F21-0A6CB392ACFE}" type="slidenum">
              <a:rPr lang="es-ES" smtClean="0"/>
              <a:t>‹Nº›</a:t>
            </a:fld>
            <a:endParaRPr lang="es-ES"/>
          </a:p>
        </p:txBody>
      </p:sp>
    </p:spTree>
    <p:extLst>
      <p:ext uri="{BB962C8B-B14F-4D97-AF65-F5344CB8AC3E}">
        <p14:creationId xmlns:p14="http://schemas.microsoft.com/office/powerpoint/2010/main" val="358733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D16498-7FE4-418E-9247-A1F68808E716}" type="datetimeFigureOut">
              <a:rPr lang="es-ES" smtClean="0"/>
              <a:t>06/10/2022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B1F4905-F806-4554-8F21-0A6CB392ACFE}" type="slidenum">
              <a:rPr lang="es-ES" smtClean="0"/>
              <a:t>‹Nº›</a:t>
            </a:fld>
            <a:endParaRPr lang="es-ES"/>
          </a:p>
        </p:txBody>
      </p:sp>
    </p:spTree>
    <p:extLst>
      <p:ext uri="{BB962C8B-B14F-4D97-AF65-F5344CB8AC3E}">
        <p14:creationId xmlns:p14="http://schemas.microsoft.com/office/powerpoint/2010/main" val="29373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4D16498-7FE4-418E-9247-A1F68808E716}" type="datetimeFigureOut">
              <a:rPr lang="es-ES" smtClean="0"/>
              <a:t>06/10/2022</a:t>
            </a:fld>
            <a:endParaRPr lang="es-E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E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B1F4905-F806-4554-8F21-0A6CB392ACFE}" type="slidenum">
              <a:rPr lang="es-ES" smtClean="0"/>
              <a:t>‹Nº›</a:t>
            </a:fld>
            <a:endParaRPr lang="es-ES"/>
          </a:p>
        </p:txBody>
      </p:sp>
    </p:spTree>
    <p:extLst>
      <p:ext uri="{BB962C8B-B14F-4D97-AF65-F5344CB8AC3E}">
        <p14:creationId xmlns:p14="http://schemas.microsoft.com/office/powerpoint/2010/main" val="423390448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13209-8AF5-E57B-1D39-06E3A67F17AD}"/>
              </a:ext>
            </a:extLst>
          </p:cNvPr>
          <p:cNvSpPr>
            <a:spLocks noGrp="1"/>
          </p:cNvSpPr>
          <p:nvPr>
            <p:ph type="ctrTitle"/>
          </p:nvPr>
        </p:nvSpPr>
        <p:spPr>
          <a:xfrm>
            <a:off x="1277112" y="2139358"/>
            <a:ext cx="9637776" cy="1646302"/>
          </a:xfrm>
          <a:ln>
            <a:noFill/>
          </a:ln>
        </p:spPr>
        <p:txBody>
          <a:bodyPr>
            <a:normAutofit fontScale="90000"/>
          </a:bodyPr>
          <a:lstStyle/>
          <a:p>
            <a:r>
              <a:rPr lang="es-ES" sz="4400" dirty="0">
                <a:solidFill>
                  <a:schemeClr val="bg1"/>
                </a:solidFill>
              </a:rPr>
              <a:t>Desarrollo de tarjeta electrónica y software para el registro automática de valores de temperatura en controladores Autonics</a:t>
            </a:r>
          </a:p>
        </p:txBody>
      </p:sp>
      <p:sp>
        <p:nvSpPr>
          <p:cNvPr id="3" name="Subtítulo 2">
            <a:extLst>
              <a:ext uri="{FF2B5EF4-FFF2-40B4-BE49-F238E27FC236}">
                <a16:creationId xmlns:a16="http://schemas.microsoft.com/office/drawing/2014/main" id="{1305B6A9-841F-0514-2A22-5702C5E748B8}"/>
              </a:ext>
            </a:extLst>
          </p:cNvPr>
          <p:cNvSpPr>
            <a:spLocks noGrp="1"/>
          </p:cNvSpPr>
          <p:nvPr>
            <p:ph type="subTitle" idx="1"/>
          </p:nvPr>
        </p:nvSpPr>
        <p:spPr>
          <a:xfrm>
            <a:off x="2212532" y="3986825"/>
            <a:ext cx="7766936" cy="1096899"/>
          </a:xfrm>
        </p:spPr>
        <p:txBody>
          <a:bodyPr>
            <a:normAutofit/>
          </a:bodyPr>
          <a:lstStyle/>
          <a:p>
            <a:r>
              <a:rPr lang="en-US" sz="2400" dirty="0"/>
              <a:t>PLAN DE TESIS</a:t>
            </a:r>
          </a:p>
          <a:p>
            <a:r>
              <a:rPr lang="en-US" sz="2400" dirty="0"/>
              <a:t>AUTOR: LOPEZ CABREJOS, JOSUE AIRTON</a:t>
            </a:r>
            <a:endParaRPr lang="es-ES" sz="2400" dirty="0"/>
          </a:p>
        </p:txBody>
      </p:sp>
    </p:spTree>
    <p:extLst>
      <p:ext uri="{BB962C8B-B14F-4D97-AF65-F5344CB8AC3E}">
        <p14:creationId xmlns:p14="http://schemas.microsoft.com/office/powerpoint/2010/main" val="106208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7A0F-CF81-A87B-B449-FA14852EADD7}"/>
              </a:ext>
            </a:extLst>
          </p:cNvPr>
          <p:cNvSpPr>
            <a:spLocks noGrp="1"/>
          </p:cNvSpPr>
          <p:nvPr>
            <p:ph type="title"/>
          </p:nvPr>
        </p:nvSpPr>
        <p:spPr>
          <a:xfrm>
            <a:off x="371856" y="986101"/>
            <a:ext cx="5212080" cy="576072"/>
          </a:xfrm>
        </p:spPr>
        <p:txBody>
          <a:bodyPr/>
          <a:lstStyle/>
          <a:p>
            <a:r>
              <a:rPr lang="es-ES" sz="3200" dirty="0"/>
              <a:t>2.1. Antecedentes Nacionales</a:t>
            </a:r>
          </a:p>
        </p:txBody>
      </p:sp>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6249164" y="1431036"/>
            <a:ext cx="5212080" cy="4663440"/>
          </a:xfrm>
        </p:spPr>
        <p:txBody>
          <a:bodyPr>
            <a:normAutofit lnSpcReduction="10000"/>
          </a:bodyPr>
          <a:lstStyle/>
          <a:p>
            <a:pPr marL="45720" indent="0" algn="just">
              <a:buNone/>
            </a:pPr>
            <a:r>
              <a:rPr lang="es-ES" sz="2400" dirty="0">
                <a:solidFill>
                  <a:schemeClr val="tx1"/>
                </a:solidFill>
              </a:rPr>
              <a:t>En la tesis de Pedro Anderson Herrera Paria (2019): Diseño de un sistema automático de control y registro de temperatura para el proceso de pasteurización en la industria alimentaria, la cual concluye lo siguiente:</a:t>
            </a:r>
          </a:p>
          <a:p>
            <a:pPr marL="45720" indent="0" algn="just">
              <a:buNone/>
            </a:pPr>
            <a:r>
              <a:rPr lang="es-ES" sz="2400" dirty="0">
                <a:solidFill>
                  <a:schemeClr val="tx1"/>
                </a:solidFill>
              </a:rPr>
              <a:t>La interfaz SCADA permite al usuario el registro del proceso de pasteurización desde una estación PC, obteniendo datos e información relevantes para la trazabilidad de la producción, también se dejaría de utilizar los registros convencionales en hojas.</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2. Marco teórico</a:t>
            </a:r>
          </a:p>
        </p:txBody>
      </p:sp>
      <p:sp>
        <p:nvSpPr>
          <p:cNvPr id="4" name="Marcador de contenido 2">
            <a:extLst>
              <a:ext uri="{FF2B5EF4-FFF2-40B4-BE49-F238E27FC236}">
                <a16:creationId xmlns:a16="http://schemas.microsoft.com/office/drawing/2014/main" id="{86BBFA34-A858-9E79-4830-4C09C4180BA7}"/>
              </a:ext>
            </a:extLst>
          </p:cNvPr>
          <p:cNvSpPr txBox="1">
            <a:spLocks/>
          </p:cNvSpPr>
          <p:nvPr/>
        </p:nvSpPr>
        <p:spPr>
          <a:xfrm>
            <a:off x="557784" y="3355848"/>
            <a:ext cx="6145321" cy="133654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3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9pPr>
          </a:lstStyle>
          <a:p>
            <a:pPr marL="45720" indent="0" algn="just">
              <a:buNone/>
            </a:pPr>
            <a:endParaRPr lang="es-ES" sz="2400" dirty="0">
              <a:solidFill>
                <a:schemeClr val="tx1"/>
              </a:solidFill>
            </a:endParaRPr>
          </a:p>
        </p:txBody>
      </p:sp>
      <p:pic>
        <p:nvPicPr>
          <p:cNvPr id="6" name="Imagen 5">
            <a:extLst>
              <a:ext uri="{FF2B5EF4-FFF2-40B4-BE49-F238E27FC236}">
                <a16:creationId xmlns:a16="http://schemas.microsoft.com/office/drawing/2014/main" id="{47C25103-5E9A-0AA4-6327-B3713090069E}"/>
              </a:ext>
            </a:extLst>
          </p:cNvPr>
          <p:cNvPicPr>
            <a:picLocks noChangeAspect="1"/>
          </p:cNvPicPr>
          <p:nvPr/>
        </p:nvPicPr>
        <p:blipFill>
          <a:blip r:embed="rId2"/>
          <a:stretch>
            <a:fillRect/>
          </a:stretch>
        </p:blipFill>
        <p:spPr>
          <a:xfrm>
            <a:off x="730756" y="1965753"/>
            <a:ext cx="4824984" cy="3723982"/>
          </a:xfrm>
          <a:prstGeom prst="rect">
            <a:avLst/>
          </a:prstGeom>
        </p:spPr>
      </p:pic>
    </p:spTree>
    <p:extLst>
      <p:ext uri="{BB962C8B-B14F-4D97-AF65-F5344CB8AC3E}">
        <p14:creationId xmlns:p14="http://schemas.microsoft.com/office/powerpoint/2010/main" val="205792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7A0F-CF81-A87B-B449-FA14852EADD7}"/>
              </a:ext>
            </a:extLst>
          </p:cNvPr>
          <p:cNvSpPr>
            <a:spLocks noGrp="1"/>
          </p:cNvSpPr>
          <p:nvPr>
            <p:ph type="title"/>
          </p:nvPr>
        </p:nvSpPr>
        <p:spPr>
          <a:xfrm>
            <a:off x="371856" y="986101"/>
            <a:ext cx="5877308" cy="576072"/>
          </a:xfrm>
        </p:spPr>
        <p:txBody>
          <a:bodyPr/>
          <a:lstStyle/>
          <a:p>
            <a:r>
              <a:rPr lang="es-ES" sz="3200" dirty="0"/>
              <a:t>2.2. Antecedentes Internacionales</a:t>
            </a:r>
          </a:p>
        </p:txBody>
      </p:sp>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6249164" y="1339596"/>
            <a:ext cx="5212080" cy="4663440"/>
          </a:xfrm>
        </p:spPr>
        <p:txBody>
          <a:bodyPr>
            <a:normAutofit/>
          </a:bodyPr>
          <a:lstStyle/>
          <a:p>
            <a:pPr marL="45720" indent="0" algn="just">
              <a:buNone/>
            </a:pPr>
            <a:r>
              <a:rPr lang="es-ES" sz="2400" dirty="0">
                <a:solidFill>
                  <a:schemeClr val="tx1"/>
                </a:solidFill>
              </a:rPr>
              <a:t>La tesis de Marco Xavier </a:t>
            </a:r>
            <a:r>
              <a:rPr lang="es-ES" sz="2400" dirty="0" err="1">
                <a:solidFill>
                  <a:schemeClr val="tx1"/>
                </a:solidFill>
              </a:rPr>
              <a:t>Aillón</a:t>
            </a:r>
            <a:r>
              <a:rPr lang="es-ES" sz="2400" dirty="0">
                <a:solidFill>
                  <a:schemeClr val="tx1"/>
                </a:solidFill>
              </a:rPr>
              <a:t> Abril (2010), titulada “Diseño de un sistema SCADA de control automático de temperatura y humedad para los lechos de producción de humus de lombriz en la empresa BIOAGROTECSA CIA. LTDA.” el cual concluye lo siguiente:</a:t>
            </a:r>
          </a:p>
          <a:p>
            <a:pPr marL="45720" indent="0" algn="just">
              <a:buNone/>
            </a:pPr>
            <a:r>
              <a:rPr lang="es-ES" sz="2400" dirty="0">
                <a:solidFill>
                  <a:schemeClr val="tx1"/>
                </a:solidFill>
              </a:rPr>
              <a:t>Que los sistemas SCADA garantizan rapidez y confiabilidad en el procesamiento de la información obtenida de los procesos productivos, y su proyecto optimiza tiempo y recursos.</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2. Marco teórico</a:t>
            </a:r>
          </a:p>
        </p:txBody>
      </p:sp>
      <p:sp>
        <p:nvSpPr>
          <p:cNvPr id="4" name="Marcador de contenido 2">
            <a:extLst>
              <a:ext uri="{FF2B5EF4-FFF2-40B4-BE49-F238E27FC236}">
                <a16:creationId xmlns:a16="http://schemas.microsoft.com/office/drawing/2014/main" id="{86BBFA34-A858-9E79-4830-4C09C4180BA7}"/>
              </a:ext>
            </a:extLst>
          </p:cNvPr>
          <p:cNvSpPr txBox="1">
            <a:spLocks/>
          </p:cNvSpPr>
          <p:nvPr/>
        </p:nvSpPr>
        <p:spPr>
          <a:xfrm>
            <a:off x="557784" y="3355848"/>
            <a:ext cx="6145321" cy="133654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3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9pPr>
          </a:lstStyle>
          <a:p>
            <a:pPr marL="45720" indent="0" algn="just">
              <a:buNone/>
            </a:pPr>
            <a:endParaRPr lang="es-ES" sz="2400" dirty="0">
              <a:solidFill>
                <a:schemeClr val="tx1"/>
              </a:solidFill>
            </a:endParaRPr>
          </a:p>
        </p:txBody>
      </p:sp>
      <p:pic>
        <p:nvPicPr>
          <p:cNvPr id="6" name="Imagen 5">
            <a:extLst>
              <a:ext uri="{FF2B5EF4-FFF2-40B4-BE49-F238E27FC236}">
                <a16:creationId xmlns:a16="http://schemas.microsoft.com/office/drawing/2014/main" id="{8313963D-7F2C-0E05-C3BC-04C4469DC323}"/>
              </a:ext>
            </a:extLst>
          </p:cNvPr>
          <p:cNvPicPr>
            <a:picLocks noChangeAspect="1"/>
          </p:cNvPicPr>
          <p:nvPr/>
        </p:nvPicPr>
        <p:blipFill>
          <a:blip r:embed="rId2"/>
          <a:stretch>
            <a:fillRect/>
          </a:stretch>
        </p:blipFill>
        <p:spPr>
          <a:xfrm>
            <a:off x="1014984" y="1800662"/>
            <a:ext cx="4744973" cy="4273964"/>
          </a:xfrm>
          <a:prstGeom prst="rect">
            <a:avLst/>
          </a:prstGeom>
        </p:spPr>
      </p:pic>
    </p:spTree>
    <p:extLst>
      <p:ext uri="{BB962C8B-B14F-4D97-AF65-F5344CB8AC3E}">
        <p14:creationId xmlns:p14="http://schemas.microsoft.com/office/powerpoint/2010/main" val="352723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7A0F-CF81-A87B-B449-FA14852EADD7}"/>
              </a:ext>
            </a:extLst>
          </p:cNvPr>
          <p:cNvSpPr>
            <a:spLocks noGrp="1"/>
          </p:cNvSpPr>
          <p:nvPr>
            <p:ph type="title"/>
          </p:nvPr>
        </p:nvSpPr>
        <p:spPr>
          <a:xfrm>
            <a:off x="371856" y="986100"/>
            <a:ext cx="4666488" cy="924995"/>
          </a:xfrm>
        </p:spPr>
        <p:txBody>
          <a:bodyPr/>
          <a:lstStyle/>
          <a:p>
            <a:r>
              <a:rPr lang="es-ES" sz="3200" dirty="0"/>
              <a:t>2.2. Antecedentes Internacionales</a:t>
            </a:r>
          </a:p>
        </p:txBody>
      </p:sp>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5458968" y="1339596"/>
            <a:ext cx="6002276" cy="5070348"/>
          </a:xfrm>
        </p:spPr>
        <p:txBody>
          <a:bodyPr>
            <a:normAutofit fontScale="92500"/>
          </a:bodyPr>
          <a:lstStyle/>
          <a:p>
            <a:pPr marL="45720" indent="0" algn="just">
              <a:buNone/>
            </a:pPr>
            <a:r>
              <a:rPr lang="es-ES" sz="2400" dirty="0">
                <a:solidFill>
                  <a:schemeClr val="tx1"/>
                </a:solidFill>
              </a:rPr>
              <a:t>En la tesis de Rivera </a:t>
            </a:r>
            <a:r>
              <a:rPr lang="es-ES" sz="2400" dirty="0" err="1">
                <a:solidFill>
                  <a:schemeClr val="tx1"/>
                </a:solidFill>
              </a:rPr>
              <a:t>Farez</a:t>
            </a:r>
            <a:r>
              <a:rPr lang="es-ES" sz="2400" dirty="0">
                <a:solidFill>
                  <a:schemeClr val="tx1"/>
                </a:solidFill>
              </a:rPr>
              <a:t>, Jorge Luis (2010): “Diseño e implementación de un módulo DATA LOGGER par registros de datos obtenidos de variables analógicas y/o digitales mediante el módulo USB del PIC18F2550 y el software LabVIEW para comunicación con un PC”, la cual recomienda lo siguiente:</a:t>
            </a:r>
          </a:p>
          <a:p>
            <a:pPr marL="45720" indent="0" algn="just">
              <a:buNone/>
            </a:pPr>
            <a:r>
              <a:rPr lang="es-ES" sz="2400" dirty="0">
                <a:solidFill>
                  <a:schemeClr val="tx1"/>
                </a:solidFill>
              </a:rPr>
              <a:t>Para este tipo de aplicaciones usar microcontroladores de Microchip ya que existe bastante información de ellos, además manipular con cuidado el cableado que va hacia la placa principal ya que con movimientos bruscos se pueden romper con facilidad y que para comprobar el correcto funcionamiento del dispositivo se debe probar en Proto </a:t>
            </a:r>
            <a:r>
              <a:rPr lang="es-ES" sz="2400" dirty="0" err="1">
                <a:solidFill>
                  <a:schemeClr val="tx1"/>
                </a:solidFill>
              </a:rPr>
              <a:t>Board</a:t>
            </a:r>
            <a:r>
              <a:rPr lang="es-ES" sz="2400" dirty="0">
                <a:solidFill>
                  <a:schemeClr val="tx1"/>
                </a:solidFill>
              </a:rPr>
              <a:t>.</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2. Marco teórico</a:t>
            </a:r>
          </a:p>
        </p:txBody>
      </p:sp>
      <p:sp>
        <p:nvSpPr>
          <p:cNvPr id="4" name="Marcador de contenido 2">
            <a:extLst>
              <a:ext uri="{FF2B5EF4-FFF2-40B4-BE49-F238E27FC236}">
                <a16:creationId xmlns:a16="http://schemas.microsoft.com/office/drawing/2014/main" id="{86BBFA34-A858-9E79-4830-4C09C4180BA7}"/>
              </a:ext>
            </a:extLst>
          </p:cNvPr>
          <p:cNvSpPr txBox="1">
            <a:spLocks/>
          </p:cNvSpPr>
          <p:nvPr/>
        </p:nvSpPr>
        <p:spPr>
          <a:xfrm>
            <a:off x="557784" y="3355848"/>
            <a:ext cx="6145321" cy="133654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3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9pPr>
          </a:lstStyle>
          <a:p>
            <a:pPr marL="45720" indent="0" algn="just">
              <a:buNone/>
            </a:pPr>
            <a:endParaRPr lang="es-ES" sz="2400" dirty="0">
              <a:solidFill>
                <a:schemeClr val="tx1"/>
              </a:solidFill>
            </a:endParaRPr>
          </a:p>
        </p:txBody>
      </p:sp>
      <p:pic>
        <p:nvPicPr>
          <p:cNvPr id="6" name="Imagen 5">
            <a:extLst>
              <a:ext uri="{FF2B5EF4-FFF2-40B4-BE49-F238E27FC236}">
                <a16:creationId xmlns:a16="http://schemas.microsoft.com/office/drawing/2014/main" id="{3CAFC1CB-641B-F6F5-4145-B69D5F90DCB7}"/>
              </a:ext>
            </a:extLst>
          </p:cNvPr>
          <p:cNvPicPr>
            <a:picLocks noChangeAspect="1"/>
          </p:cNvPicPr>
          <p:nvPr/>
        </p:nvPicPr>
        <p:blipFill>
          <a:blip r:embed="rId2"/>
          <a:stretch>
            <a:fillRect/>
          </a:stretch>
        </p:blipFill>
        <p:spPr>
          <a:xfrm>
            <a:off x="758952" y="2250102"/>
            <a:ext cx="4279392" cy="3548040"/>
          </a:xfrm>
          <a:prstGeom prst="rect">
            <a:avLst/>
          </a:prstGeom>
        </p:spPr>
      </p:pic>
    </p:spTree>
    <p:extLst>
      <p:ext uri="{BB962C8B-B14F-4D97-AF65-F5344CB8AC3E}">
        <p14:creationId xmlns:p14="http://schemas.microsoft.com/office/powerpoint/2010/main" val="138954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7A0F-CF81-A87B-B449-FA14852EADD7}"/>
              </a:ext>
            </a:extLst>
          </p:cNvPr>
          <p:cNvSpPr>
            <a:spLocks noGrp="1"/>
          </p:cNvSpPr>
          <p:nvPr>
            <p:ph type="title"/>
          </p:nvPr>
        </p:nvSpPr>
        <p:spPr>
          <a:xfrm>
            <a:off x="368808" y="1097280"/>
            <a:ext cx="7312152" cy="539496"/>
          </a:xfrm>
        </p:spPr>
        <p:txBody>
          <a:bodyPr/>
          <a:lstStyle/>
          <a:p>
            <a:r>
              <a:rPr lang="es-ES" sz="3200" dirty="0"/>
              <a:t>3.1. Operacionalización de las variables</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3. Hipótesis y variables</a:t>
            </a:r>
          </a:p>
        </p:txBody>
      </p:sp>
      <p:sp>
        <p:nvSpPr>
          <p:cNvPr id="4" name="Marcador de contenido 2">
            <a:extLst>
              <a:ext uri="{FF2B5EF4-FFF2-40B4-BE49-F238E27FC236}">
                <a16:creationId xmlns:a16="http://schemas.microsoft.com/office/drawing/2014/main" id="{86BBFA34-A858-9E79-4830-4C09C4180BA7}"/>
              </a:ext>
            </a:extLst>
          </p:cNvPr>
          <p:cNvSpPr txBox="1">
            <a:spLocks/>
          </p:cNvSpPr>
          <p:nvPr/>
        </p:nvSpPr>
        <p:spPr>
          <a:xfrm>
            <a:off x="557784" y="3355848"/>
            <a:ext cx="6145321" cy="133654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3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9pPr>
          </a:lstStyle>
          <a:p>
            <a:pPr marL="45720" indent="0" algn="just">
              <a:buNone/>
            </a:pPr>
            <a:endParaRPr lang="es-ES" sz="2400" dirty="0">
              <a:solidFill>
                <a:schemeClr val="tx1"/>
              </a:solidFill>
            </a:endParaRPr>
          </a:p>
        </p:txBody>
      </p:sp>
      <p:graphicFrame>
        <p:nvGraphicFramePr>
          <p:cNvPr id="9" name="Tabla 8">
            <a:extLst>
              <a:ext uri="{FF2B5EF4-FFF2-40B4-BE49-F238E27FC236}">
                <a16:creationId xmlns:a16="http://schemas.microsoft.com/office/drawing/2014/main" id="{D80805E4-6C24-9543-BC15-EB13212E4EC6}"/>
              </a:ext>
            </a:extLst>
          </p:cNvPr>
          <p:cNvGraphicFramePr>
            <a:graphicFrameLocks noGrp="1"/>
          </p:cNvGraphicFramePr>
          <p:nvPr>
            <p:extLst>
              <p:ext uri="{D42A27DB-BD31-4B8C-83A1-F6EECF244321}">
                <p14:modId xmlns:p14="http://schemas.microsoft.com/office/powerpoint/2010/main" val="2703827457"/>
              </p:ext>
            </p:extLst>
          </p:nvPr>
        </p:nvGraphicFramePr>
        <p:xfrm>
          <a:off x="850392" y="1747955"/>
          <a:ext cx="10168128" cy="2695322"/>
        </p:xfrm>
        <a:graphic>
          <a:graphicData uri="http://schemas.openxmlformats.org/drawingml/2006/table">
            <a:tbl>
              <a:tblPr firstRow="1" firstCol="1" bandRow="1">
                <a:tableStyleId>{5C22544A-7EE6-4342-B048-85BDC9FD1C3A}</a:tableStyleId>
              </a:tblPr>
              <a:tblGrid>
                <a:gridCol w="2542032">
                  <a:extLst>
                    <a:ext uri="{9D8B030D-6E8A-4147-A177-3AD203B41FA5}">
                      <a16:colId xmlns:a16="http://schemas.microsoft.com/office/drawing/2014/main" val="3534183204"/>
                    </a:ext>
                  </a:extLst>
                </a:gridCol>
                <a:gridCol w="2204467">
                  <a:extLst>
                    <a:ext uri="{9D8B030D-6E8A-4147-A177-3AD203B41FA5}">
                      <a16:colId xmlns:a16="http://schemas.microsoft.com/office/drawing/2014/main" val="2755158665"/>
                    </a:ext>
                  </a:extLst>
                </a:gridCol>
                <a:gridCol w="1648090">
                  <a:extLst>
                    <a:ext uri="{9D8B030D-6E8A-4147-A177-3AD203B41FA5}">
                      <a16:colId xmlns:a16="http://schemas.microsoft.com/office/drawing/2014/main" val="853243293"/>
                    </a:ext>
                  </a:extLst>
                </a:gridCol>
                <a:gridCol w="3773539">
                  <a:extLst>
                    <a:ext uri="{9D8B030D-6E8A-4147-A177-3AD203B41FA5}">
                      <a16:colId xmlns:a16="http://schemas.microsoft.com/office/drawing/2014/main" val="3269080839"/>
                    </a:ext>
                  </a:extLst>
                </a:gridCol>
              </a:tblGrid>
              <a:tr h="305435">
                <a:tc>
                  <a:txBody>
                    <a:bodyPr/>
                    <a:lstStyle/>
                    <a:p>
                      <a:pPr>
                        <a:lnSpc>
                          <a:spcPct val="107000"/>
                        </a:lnSpc>
                        <a:spcAft>
                          <a:spcPts val="800"/>
                        </a:spcAft>
                      </a:pPr>
                      <a:r>
                        <a:rPr lang="es-PE" sz="1400">
                          <a:effectLst/>
                        </a:rPr>
                        <a:t>Variable</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a:effectLst/>
                        </a:rPr>
                        <a:t>Definición conceptual</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a:effectLst/>
                        </a:rPr>
                        <a:t>Dimensión</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a:effectLst/>
                        </a:rPr>
                        <a:t>Indicador</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9583000"/>
                  </a:ext>
                </a:extLst>
              </a:tr>
              <a:tr h="530225">
                <a:tc rowSpan="4">
                  <a:txBody>
                    <a:bodyPr/>
                    <a:lstStyle/>
                    <a:p>
                      <a:pPr>
                        <a:lnSpc>
                          <a:spcPct val="107000"/>
                        </a:lnSpc>
                        <a:spcAft>
                          <a:spcPts val="800"/>
                        </a:spcAft>
                      </a:pPr>
                      <a:r>
                        <a:rPr lang="es-PE" sz="1400" dirty="0">
                          <a:effectLst/>
                        </a:rPr>
                        <a:t> </a:t>
                      </a:r>
                      <a:endParaRPr lang="es-ES" sz="1400" dirty="0">
                        <a:effectLst/>
                      </a:endParaRPr>
                    </a:p>
                    <a:p>
                      <a:pPr>
                        <a:lnSpc>
                          <a:spcPct val="107000"/>
                        </a:lnSpc>
                        <a:spcAft>
                          <a:spcPts val="800"/>
                        </a:spcAft>
                      </a:pPr>
                      <a:r>
                        <a:rPr lang="es-PE" sz="1400" dirty="0">
                          <a:effectLst/>
                        </a:rPr>
                        <a:t>V1 - VARIABLE INDEPENDIENTE: </a:t>
                      </a:r>
                      <a:endParaRPr lang="es-ES" sz="1400" dirty="0">
                        <a:effectLst/>
                      </a:endParaRPr>
                    </a:p>
                    <a:p>
                      <a:pPr>
                        <a:lnSpc>
                          <a:spcPct val="107000"/>
                        </a:lnSpc>
                        <a:spcAft>
                          <a:spcPts val="800"/>
                        </a:spcAft>
                      </a:pPr>
                      <a:r>
                        <a:rPr lang="es-PE" sz="1400" dirty="0">
                          <a:effectLst/>
                        </a:rPr>
                        <a:t>REGISTRO DE VALORES DE TEMPERATURA EN CONTROLADORES AUTONICS </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4">
                  <a:txBody>
                    <a:bodyPr/>
                    <a:lstStyle/>
                    <a:p>
                      <a:pPr>
                        <a:lnSpc>
                          <a:spcPct val="107000"/>
                        </a:lnSpc>
                        <a:spcAft>
                          <a:spcPts val="800"/>
                        </a:spcAft>
                      </a:pPr>
                      <a:r>
                        <a:rPr lang="es-PE" sz="1400" dirty="0">
                          <a:effectLst/>
                        </a:rPr>
                        <a:t> </a:t>
                      </a:r>
                      <a:endParaRPr lang="es-ES" sz="1400" dirty="0">
                        <a:effectLst/>
                      </a:endParaRPr>
                    </a:p>
                    <a:p>
                      <a:pPr>
                        <a:lnSpc>
                          <a:spcPct val="107000"/>
                        </a:lnSpc>
                        <a:spcAft>
                          <a:spcPts val="800"/>
                        </a:spcAft>
                      </a:pPr>
                      <a:r>
                        <a:rPr lang="es-PE" sz="1400" dirty="0">
                          <a:effectLst/>
                        </a:rPr>
                        <a:t> </a:t>
                      </a:r>
                      <a:endParaRPr lang="es-ES" sz="1400" dirty="0">
                        <a:effectLst/>
                      </a:endParaRPr>
                    </a:p>
                    <a:p>
                      <a:pPr>
                        <a:lnSpc>
                          <a:spcPct val="107000"/>
                        </a:lnSpc>
                        <a:spcAft>
                          <a:spcPts val="800"/>
                        </a:spcAft>
                      </a:pPr>
                      <a:r>
                        <a:rPr lang="es-PE" sz="1400" dirty="0">
                          <a:effectLst/>
                        </a:rPr>
                        <a:t>Forma de registrar el valor de temperatura interna de un equipo controlado por un controlador Autonics.</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a:effectLst/>
                        </a:rPr>
                        <a:t>Registro manual</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a:effectLst/>
                        </a:rPr>
                        <a:t>Anotar manualmente los valores de temperatura, hora y fecha en una hoja bond.</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9068184"/>
                  </a:ext>
                </a:extLst>
              </a:tr>
              <a:tr h="709613">
                <a:tc vMerge="1">
                  <a:txBody>
                    <a:bodyPr/>
                    <a:lstStyle/>
                    <a:p>
                      <a:endParaRPr lang="es-ES"/>
                    </a:p>
                  </a:txBody>
                  <a:tcPr/>
                </a:tc>
                <a:tc vMerge="1">
                  <a:txBody>
                    <a:bodyPr/>
                    <a:lstStyle/>
                    <a:p>
                      <a:endParaRPr lang="es-ES"/>
                    </a:p>
                  </a:txBody>
                  <a:tcPr/>
                </a:tc>
                <a:tc>
                  <a:txBody>
                    <a:bodyPr/>
                    <a:lstStyle/>
                    <a:p>
                      <a:pPr>
                        <a:lnSpc>
                          <a:spcPct val="107000"/>
                        </a:lnSpc>
                        <a:spcAft>
                          <a:spcPts val="800"/>
                        </a:spcAft>
                      </a:pPr>
                      <a:r>
                        <a:rPr lang="es-PE" sz="1400" dirty="0">
                          <a:effectLst/>
                        </a:rPr>
                        <a:t>Registro en computador</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dirty="0">
                          <a:effectLst/>
                        </a:rPr>
                        <a:t>Anotar manualmente los valores de temperatura, hora y fecha en el computador en una hoja Excel o bloc de notas.</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8005590"/>
                  </a:ext>
                </a:extLst>
              </a:tr>
              <a:tr h="350838">
                <a:tc vMerge="1">
                  <a:txBody>
                    <a:bodyPr/>
                    <a:lstStyle/>
                    <a:p>
                      <a:endParaRPr lang="es-ES"/>
                    </a:p>
                  </a:txBody>
                  <a:tcPr/>
                </a:tc>
                <a:tc vMerge="1">
                  <a:txBody>
                    <a:bodyPr/>
                    <a:lstStyle/>
                    <a:p>
                      <a:endParaRPr lang="es-ES"/>
                    </a:p>
                  </a:txBody>
                  <a:tcPr/>
                </a:tc>
                <a:tc rowSpan="2">
                  <a:txBody>
                    <a:bodyPr/>
                    <a:lstStyle/>
                    <a:p>
                      <a:pPr>
                        <a:lnSpc>
                          <a:spcPct val="107000"/>
                        </a:lnSpc>
                        <a:spcAft>
                          <a:spcPts val="800"/>
                        </a:spcAft>
                      </a:pPr>
                      <a:r>
                        <a:rPr lang="es-PE" sz="1400" dirty="0">
                          <a:effectLst/>
                        </a:rPr>
                        <a:t>Sin registro</a:t>
                      </a:r>
                      <a:endParaRPr lang="es-ES" sz="1400" dirty="0">
                        <a:effectLst/>
                      </a:endParaRPr>
                    </a:p>
                    <a:p>
                      <a:pPr>
                        <a:lnSpc>
                          <a:spcPct val="107000"/>
                        </a:lnSpc>
                        <a:spcAft>
                          <a:spcPts val="800"/>
                        </a:spcAft>
                      </a:pPr>
                      <a:r>
                        <a:rPr lang="es-PE" sz="1400" dirty="0">
                          <a:effectLst/>
                        </a:rPr>
                        <a:t> </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dirty="0">
                          <a:effectLst/>
                        </a:rPr>
                        <a:t>No anotar los valores de temperatura cronológicamente.</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4990046"/>
                  </a:ext>
                </a:extLst>
              </a:tr>
              <a:tr h="703580">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nSpc>
                          <a:spcPct val="107000"/>
                        </a:lnSpc>
                        <a:spcAft>
                          <a:spcPts val="800"/>
                        </a:spcAft>
                      </a:pPr>
                      <a:r>
                        <a:rPr lang="es-PE" sz="1400" dirty="0">
                          <a:effectLst/>
                        </a:rPr>
                        <a:t>Verificación de valores puntuales en diversas horas del día.</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3935256"/>
                  </a:ext>
                </a:extLst>
              </a:tr>
            </a:tbl>
          </a:graphicData>
        </a:graphic>
      </p:graphicFrame>
      <p:graphicFrame>
        <p:nvGraphicFramePr>
          <p:cNvPr id="10" name="Tabla 9">
            <a:extLst>
              <a:ext uri="{FF2B5EF4-FFF2-40B4-BE49-F238E27FC236}">
                <a16:creationId xmlns:a16="http://schemas.microsoft.com/office/drawing/2014/main" id="{B2789804-A30D-441B-09F4-4E6E3E274FF0}"/>
              </a:ext>
            </a:extLst>
          </p:cNvPr>
          <p:cNvGraphicFramePr>
            <a:graphicFrameLocks noGrp="1"/>
          </p:cNvGraphicFramePr>
          <p:nvPr>
            <p:extLst>
              <p:ext uri="{D42A27DB-BD31-4B8C-83A1-F6EECF244321}">
                <p14:modId xmlns:p14="http://schemas.microsoft.com/office/powerpoint/2010/main" val="3609116502"/>
              </p:ext>
            </p:extLst>
          </p:nvPr>
        </p:nvGraphicFramePr>
        <p:xfrm>
          <a:off x="850392" y="4485893"/>
          <a:ext cx="10168128" cy="1970786"/>
        </p:xfrm>
        <a:graphic>
          <a:graphicData uri="http://schemas.openxmlformats.org/drawingml/2006/table">
            <a:tbl>
              <a:tblPr firstRow="1" firstCol="1" bandRow="1">
                <a:tableStyleId>{5C22544A-7EE6-4342-B048-85BDC9FD1C3A}</a:tableStyleId>
              </a:tblPr>
              <a:tblGrid>
                <a:gridCol w="2542032">
                  <a:extLst>
                    <a:ext uri="{9D8B030D-6E8A-4147-A177-3AD203B41FA5}">
                      <a16:colId xmlns:a16="http://schemas.microsoft.com/office/drawing/2014/main" val="3540210144"/>
                    </a:ext>
                  </a:extLst>
                </a:gridCol>
                <a:gridCol w="2368296">
                  <a:extLst>
                    <a:ext uri="{9D8B030D-6E8A-4147-A177-3AD203B41FA5}">
                      <a16:colId xmlns:a16="http://schemas.microsoft.com/office/drawing/2014/main" val="3368236516"/>
                    </a:ext>
                  </a:extLst>
                </a:gridCol>
                <a:gridCol w="2423160">
                  <a:extLst>
                    <a:ext uri="{9D8B030D-6E8A-4147-A177-3AD203B41FA5}">
                      <a16:colId xmlns:a16="http://schemas.microsoft.com/office/drawing/2014/main" val="4123458661"/>
                    </a:ext>
                  </a:extLst>
                </a:gridCol>
                <a:gridCol w="2834640">
                  <a:extLst>
                    <a:ext uri="{9D8B030D-6E8A-4147-A177-3AD203B41FA5}">
                      <a16:colId xmlns:a16="http://schemas.microsoft.com/office/drawing/2014/main" val="1194526931"/>
                    </a:ext>
                  </a:extLst>
                </a:gridCol>
              </a:tblGrid>
              <a:tr h="171450">
                <a:tc>
                  <a:txBody>
                    <a:bodyPr/>
                    <a:lstStyle/>
                    <a:p>
                      <a:pPr>
                        <a:lnSpc>
                          <a:spcPct val="107000"/>
                        </a:lnSpc>
                        <a:spcAft>
                          <a:spcPts val="800"/>
                        </a:spcAft>
                      </a:pPr>
                      <a:r>
                        <a:rPr lang="es-PE" sz="1400" dirty="0">
                          <a:effectLst/>
                        </a:rPr>
                        <a:t>Variable</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a:effectLst/>
                        </a:rPr>
                        <a:t>Definición conceptual</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a:effectLst/>
                        </a:rPr>
                        <a:t>Dimensión</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a:effectLst/>
                        </a:rPr>
                        <a:t>Indicador</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6840173"/>
                  </a:ext>
                </a:extLst>
              </a:tr>
              <a:tr h="535940">
                <a:tc rowSpan="3">
                  <a:txBody>
                    <a:bodyPr/>
                    <a:lstStyle/>
                    <a:p>
                      <a:pPr>
                        <a:lnSpc>
                          <a:spcPct val="107000"/>
                        </a:lnSpc>
                        <a:spcAft>
                          <a:spcPts val="800"/>
                        </a:spcAft>
                      </a:pPr>
                      <a:r>
                        <a:rPr lang="es-PE" sz="1400" dirty="0">
                          <a:effectLst/>
                        </a:rPr>
                        <a:t> </a:t>
                      </a:r>
                      <a:endParaRPr lang="es-ES" sz="1400" dirty="0">
                        <a:effectLst/>
                      </a:endParaRPr>
                    </a:p>
                    <a:p>
                      <a:pPr>
                        <a:lnSpc>
                          <a:spcPct val="107000"/>
                        </a:lnSpc>
                        <a:spcAft>
                          <a:spcPts val="800"/>
                        </a:spcAft>
                      </a:pPr>
                      <a:r>
                        <a:rPr lang="es-PE" sz="1400" dirty="0">
                          <a:effectLst/>
                        </a:rPr>
                        <a:t>V2 - VARIABLE DEPENDIENTE: REGISTRO AUTOMATICO</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3">
                  <a:txBody>
                    <a:bodyPr/>
                    <a:lstStyle/>
                    <a:p>
                      <a:pPr>
                        <a:lnSpc>
                          <a:spcPct val="107000"/>
                        </a:lnSpc>
                        <a:spcAft>
                          <a:spcPts val="800"/>
                        </a:spcAft>
                      </a:pPr>
                      <a:r>
                        <a:rPr lang="es-PE" sz="1400" dirty="0">
                          <a:effectLst/>
                        </a:rPr>
                        <a:t> </a:t>
                      </a:r>
                      <a:endParaRPr lang="es-ES" sz="1400" dirty="0">
                        <a:effectLst/>
                      </a:endParaRPr>
                    </a:p>
                    <a:p>
                      <a:pPr>
                        <a:lnSpc>
                          <a:spcPct val="107000"/>
                        </a:lnSpc>
                        <a:spcAft>
                          <a:spcPts val="800"/>
                        </a:spcAft>
                      </a:pPr>
                      <a:r>
                        <a:rPr lang="es-PE" sz="1400" dirty="0">
                          <a:effectLst/>
                        </a:rPr>
                        <a:t>Una técnica de recolección de datos automatizada la cual no depende de un operador o interacción humana</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s-PE" sz="1400">
                          <a:effectLst/>
                        </a:rPr>
                        <a:t> </a:t>
                      </a:r>
                      <a:endParaRPr lang="es-ES" sz="1400">
                        <a:effectLst/>
                      </a:endParaRPr>
                    </a:p>
                    <a:p>
                      <a:pPr>
                        <a:lnSpc>
                          <a:spcPct val="107000"/>
                        </a:lnSpc>
                        <a:spcAft>
                          <a:spcPts val="800"/>
                        </a:spcAft>
                      </a:pPr>
                      <a:r>
                        <a:rPr lang="es-PE" sz="1400">
                          <a:effectLst/>
                        </a:rPr>
                        <a:t>Registro automático en PC</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a:effectLst/>
                        </a:rPr>
                        <a:t>Acceso al registro en tiempo real.</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64367547"/>
                  </a:ext>
                </a:extLst>
              </a:tr>
              <a:tr h="534670">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nSpc>
                          <a:spcPct val="107000"/>
                        </a:lnSpc>
                        <a:spcAft>
                          <a:spcPts val="800"/>
                        </a:spcAft>
                      </a:pPr>
                      <a:r>
                        <a:rPr lang="es-PE" sz="1400">
                          <a:effectLst/>
                        </a:rPr>
                        <a:t>Visualizar datos de manera remota.</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40937825"/>
                  </a:ext>
                </a:extLst>
              </a:tr>
              <a:tr h="681990">
                <a:tc vMerge="1">
                  <a:txBody>
                    <a:bodyPr/>
                    <a:lstStyle/>
                    <a:p>
                      <a:endParaRPr lang="es-ES"/>
                    </a:p>
                  </a:txBody>
                  <a:tcPr/>
                </a:tc>
                <a:tc vMerge="1">
                  <a:txBody>
                    <a:bodyPr/>
                    <a:lstStyle/>
                    <a:p>
                      <a:endParaRPr lang="es-ES"/>
                    </a:p>
                  </a:txBody>
                  <a:tcPr/>
                </a:tc>
                <a:tc>
                  <a:txBody>
                    <a:bodyPr/>
                    <a:lstStyle/>
                    <a:p>
                      <a:pPr>
                        <a:lnSpc>
                          <a:spcPct val="107000"/>
                        </a:lnSpc>
                        <a:spcAft>
                          <a:spcPts val="800"/>
                        </a:spcAft>
                      </a:pPr>
                      <a:r>
                        <a:rPr lang="es-PE" sz="1400">
                          <a:effectLst/>
                        </a:rPr>
                        <a:t>Archivos con el histórico de registros en memoria USB</a:t>
                      </a:r>
                      <a:endParaRPr lang="es-E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s-PE" sz="1400" dirty="0">
                          <a:effectLst/>
                        </a:rPr>
                        <a:t>Obtener los registros sin necesidad de un PC.</a:t>
                      </a:r>
                      <a:endParaRPr lang="es-E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15492326"/>
                  </a:ext>
                </a:extLst>
              </a:tr>
            </a:tbl>
          </a:graphicData>
        </a:graphic>
      </p:graphicFrame>
    </p:spTree>
    <p:extLst>
      <p:ext uri="{BB962C8B-B14F-4D97-AF65-F5344CB8AC3E}">
        <p14:creationId xmlns:p14="http://schemas.microsoft.com/office/powerpoint/2010/main" val="90711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6249164" y="1339596"/>
            <a:ext cx="5212080" cy="4663440"/>
          </a:xfrm>
        </p:spPr>
        <p:txBody>
          <a:bodyPr>
            <a:normAutofit fontScale="92500" lnSpcReduction="20000"/>
          </a:bodyPr>
          <a:lstStyle/>
          <a:p>
            <a:pPr marL="45720" indent="0" algn="just">
              <a:buNone/>
            </a:pPr>
            <a:r>
              <a:rPr lang="es-ES" sz="2400" dirty="0">
                <a:solidFill>
                  <a:schemeClr val="tx1"/>
                </a:solidFill>
              </a:rPr>
              <a:t>3.2.2	Hipótesis Especificas</a:t>
            </a:r>
          </a:p>
          <a:p>
            <a:pPr algn="just"/>
            <a:r>
              <a:rPr lang="es-ES" sz="2400" dirty="0">
                <a:solidFill>
                  <a:schemeClr val="tx1"/>
                </a:solidFill>
              </a:rPr>
              <a:t>HE1: El desarrollo de una tarjeta electrónica permite obtener los valores de temperatura en controladores Autonics.</a:t>
            </a:r>
          </a:p>
          <a:p>
            <a:pPr algn="just"/>
            <a:r>
              <a:rPr lang="es-ES" sz="2400" dirty="0">
                <a:solidFill>
                  <a:schemeClr val="tx1"/>
                </a:solidFill>
              </a:rPr>
              <a:t>HE2: El desarrollo de un software permite almacenar los valores de temperatura obtenidos de controladores Autonics.</a:t>
            </a:r>
          </a:p>
          <a:p>
            <a:pPr algn="just"/>
            <a:r>
              <a:rPr lang="es-ES" sz="2400" dirty="0">
                <a:solidFill>
                  <a:schemeClr val="tx1"/>
                </a:solidFill>
              </a:rPr>
              <a:t>HE3: El registro automático de temperatura permite asegurar la calidad y producción de muestras.</a:t>
            </a:r>
          </a:p>
          <a:p>
            <a:pPr algn="just"/>
            <a:r>
              <a:rPr lang="es-ES" sz="2400" dirty="0">
                <a:solidFill>
                  <a:schemeClr val="tx1"/>
                </a:solidFill>
              </a:rPr>
              <a:t>HE4: Los datos históricos obtenidos durante el registro automático de temperatura en controladores Autonics permiten ser analizados y visualizados durante la operatividad del equipo.</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n-US" dirty="0"/>
              <a:t>3</a:t>
            </a:r>
            <a:r>
              <a:rPr lang="es-ES" dirty="0"/>
              <a:t>. Hipótesis y variables</a:t>
            </a:r>
          </a:p>
        </p:txBody>
      </p:sp>
      <p:sp>
        <p:nvSpPr>
          <p:cNvPr id="4" name="Marcador de contenido 2">
            <a:extLst>
              <a:ext uri="{FF2B5EF4-FFF2-40B4-BE49-F238E27FC236}">
                <a16:creationId xmlns:a16="http://schemas.microsoft.com/office/drawing/2014/main" id="{86BBFA34-A858-9E79-4830-4C09C4180BA7}"/>
              </a:ext>
            </a:extLst>
          </p:cNvPr>
          <p:cNvSpPr txBox="1">
            <a:spLocks/>
          </p:cNvSpPr>
          <p:nvPr/>
        </p:nvSpPr>
        <p:spPr>
          <a:xfrm>
            <a:off x="557784" y="3355848"/>
            <a:ext cx="6145321" cy="133654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3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9pPr>
          </a:lstStyle>
          <a:p>
            <a:pPr marL="45720" indent="0" algn="just">
              <a:buNone/>
            </a:pPr>
            <a:endParaRPr lang="es-ES" sz="2400" dirty="0">
              <a:solidFill>
                <a:schemeClr val="tx1"/>
              </a:solidFill>
            </a:endParaRPr>
          </a:p>
        </p:txBody>
      </p:sp>
      <p:sp>
        <p:nvSpPr>
          <p:cNvPr id="6" name="CuadroTexto 5">
            <a:extLst>
              <a:ext uri="{FF2B5EF4-FFF2-40B4-BE49-F238E27FC236}">
                <a16:creationId xmlns:a16="http://schemas.microsoft.com/office/drawing/2014/main" id="{0760B8ED-CF7B-5FDC-98C5-CFCD74CB8181}"/>
              </a:ext>
            </a:extLst>
          </p:cNvPr>
          <p:cNvSpPr txBox="1"/>
          <p:nvPr/>
        </p:nvSpPr>
        <p:spPr>
          <a:xfrm>
            <a:off x="557784" y="1223087"/>
            <a:ext cx="5300472" cy="2677656"/>
          </a:xfrm>
          <a:prstGeom prst="rect">
            <a:avLst/>
          </a:prstGeom>
          <a:noFill/>
        </p:spPr>
        <p:txBody>
          <a:bodyPr wrap="square">
            <a:spAutoFit/>
          </a:bodyPr>
          <a:lstStyle/>
          <a:p>
            <a:r>
              <a:rPr lang="es-ES" sz="2400" dirty="0"/>
              <a:t>3.2.1	Hipótesis General</a:t>
            </a:r>
          </a:p>
          <a:p>
            <a:endParaRPr lang="es-ES" sz="2400" dirty="0"/>
          </a:p>
          <a:p>
            <a:r>
              <a:rPr lang="es-ES" sz="2400" dirty="0"/>
              <a:t>La elaboración de una tarjeta electrónica y software para el registro automático de temperatura en controladores Autonics permite mejorar la fiabilidad y producción de muestras.</a:t>
            </a:r>
          </a:p>
        </p:txBody>
      </p:sp>
      <p:pic>
        <p:nvPicPr>
          <p:cNvPr id="6146" name="Picture 2" descr="15. ¿Qué es una hipótesis? - YouTube">
            <a:extLst>
              <a:ext uri="{FF2B5EF4-FFF2-40B4-BE49-F238E27FC236}">
                <a16:creationId xmlns:a16="http://schemas.microsoft.com/office/drawing/2014/main" id="{0955FFC9-DB02-35FF-8FD0-1AEF692EF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807" y="4137729"/>
            <a:ext cx="3548425" cy="19959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075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5125915" y="1431036"/>
            <a:ext cx="5978502" cy="4663440"/>
          </a:xfrm>
        </p:spPr>
        <p:txBody>
          <a:bodyPr>
            <a:normAutofit/>
          </a:bodyPr>
          <a:lstStyle/>
          <a:p>
            <a:pPr algn="just"/>
            <a:r>
              <a:rPr lang="es-ES" sz="2400" dirty="0">
                <a:solidFill>
                  <a:schemeClr val="tx1"/>
                </a:solidFill>
              </a:rPr>
              <a:t>La siguiente investigación se basa en el tema de análisis y procesamiento de datos, analizando la mainboard del controlador Autonics, identificando señales digitales las cuales nos proporcionaran información necesaria de la temperatura actual, procesándola en una tarjeta desarrollada con un microcontrolador encargado de tratar las señales obtenidas y almacenándolas en un archivo de texto el cual será descargado por el usuario conectándose a una PC o con USB directamente en la tarjeta desarrollada.</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INTRODUCCION</a:t>
            </a:r>
          </a:p>
        </p:txBody>
      </p:sp>
      <p:pic>
        <p:nvPicPr>
          <p:cNvPr id="1026" name="Picture 2" descr="Controlador De Temperatura - RHONA PERÚ - Un Mundo en Equipamiento Eléctrico">
            <a:extLst>
              <a:ext uri="{FF2B5EF4-FFF2-40B4-BE49-F238E27FC236}">
                <a16:creationId xmlns:a16="http://schemas.microsoft.com/office/drawing/2014/main" id="{169E6646-67C4-23EB-CB36-9D407F14C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53" y="1343863"/>
            <a:ext cx="2124808" cy="1367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arjeta RS232 - Melopero Electrónica">
            <a:extLst>
              <a:ext uri="{FF2B5EF4-FFF2-40B4-BE49-F238E27FC236}">
                <a16:creationId xmlns:a16="http://schemas.microsoft.com/office/drawing/2014/main" id="{8887F69E-E226-EB08-522B-346F08E57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422" y="986101"/>
            <a:ext cx="2288931" cy="22889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afiStat herramienta Excel">
            <a:extLst>
              <a:ext uri="{FF2B5EF4-FFF2-40B4-BE49-F238E27FC236}">
                <a16:creationId xmlns:a16="http://schemas.microsoft.com/office/drawing/2014/main" id="{17AC9FAC-C12C-F12D-A589-A4EB1B5F93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290" y="3924257"/>
            <a:ext cx="3569675" cy="1839699"/>
          </a:xfrm>
          <a:prstGeom prst="rect">
            <a:avLst/>
          </a:prstGeom>
          <a:noFill/>
          <a:extLst>
            <a:ext uri="{909E8E84-426E-40DD-AFC4-6F175D3DCCD1}">
              <a14:hiddenFill xmlns:a14="http://schemas.microsoft.com/office/drawing/2010/main">
                <a:solidFill>
                  <a:srgbClr val="FFFFFF"/>
                </a:solidFill>
              </a14:hiddenFill>
            </a:ext>
          </a:extLst>
        </p:spPr>
      </p:pic>
      <p:sp>
        <p:nvSpPr>
          <p:cNvPr id="8" name="Flecha: a la derecha 7">
            <a:extLst>
              <a:ext uri="{FF2B5EF4-FFF2-40B4-BE49-F238E27FC236}">
                <a16:creationId xmlns:a16="http://schemas.microsoft.com/office/drawing/2014/main" id="{21F479A4-E868-7C21-FAE0-91FDFF2202A9}"/>
              </a:ext>
            </a:extLst>
          </p:cNvPr>
          <p:cNvSpPr/>
          <p:nvPr/>
        </p:nvSpPr>
        <p:spPr>
          <a:xfrm>
            <a:off x="2133599" y="1890346"/>
            <a:ext cx="589084" cy="360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hacia abajo 8">
            <a:extLst>
              <a:ext uri="{FF2B5EF4-FFF2-40B4-BE49-F238E27FC236}">
                <a16:creationId xmlns:a16="http://schemas.microsoft.com/office/drawing/2014/main" id="{BAD9ACE1-2F99-2567-44BB-7A156587B809}"/>
              </a:ext>
            </a:extLst>
          </p:cNvPr>
          <p:cNvSpPr/>
          <p:nvPr/>
        </p:nvSpPr>
        <p:spPr>
          <a:xfrm>
            <a:off x="3538463" y="2979479"/>
            <a:ext cx="536624" cy="677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5710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7A0F-CF81-A87B-B449-FA14852EADD7}"/>
              </a:ext>
            </a:extLst>
          </p:cNvPr>
          <p:cNvSpPr>
            <a:spLocks noGrp="1"/>
          </p:cNvSpPr>
          <p:nvPr>
            <p:ph type="title"/>
          </p:nvPr>
        </p:nvSpPr>
        <p:spPr>
          <a:xfrm>
            <a:off x="368808" y="1097280"/>
            <a:ext cx="3931920" cy="649224"/>
          </a:xfrm>
        </p:spPr>
        <p:txBody>
          <a:bodyPr/>
          <a:lstStyle/>
          <a:p>
            <a:r>
              <a:rPr lang="es-ES" sz="3200" dirty="0"/>
              <a:t>1.1. Motivación</a:t>
            </a:r>
          </a:p>
        </p:txBody>
      </p:sp>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5892337" y="1431036"/>
            <a:ext cx="5212080" cy="4663440"/>
          </a:xfrm>
        </p:spPr>
        <p:txBody>
          <a:bodyPr>
            <a:normAutofit/>
          </a:bodyPr>
          <a:lstStyle/>
          <a:p>
            <a:pPr algn="just"/>
            <a:r>
              <a:rPr lang="es-ES" sz="2400" dirty="0">
                <a:solidFill>
                  <a:schemeClr val="tx1"/>
                </a:solidFill>
              </a:rPr>
              <a:t>La realización del presenta trabajo nace por la necesidad de la automatización en la recolección de datos de equipos de temperatura acondicionados con controladores Autonics, ya que estos no disponen de una salida o puerto de comunicación de datos, y en los laboratorios es primordial el registro adecuado de la temperatura de los equipos como estufas, muflas, baños termostáticos, etc. Para el correcto control de las muestras incubadas</a:t>
            </a:r>
          </a:p>
        </p:txBody>
      </p:sp>
      <p:pic>
        <p:nvPicPr>
          <p:cNvPr id="6" name="Imagen 5">
            <a:extLst>
              <a:ext uri="{FF2B5EF4-FFF2-40B4-BE49-F238E27FC236}">
                <a16:creationId xmlns:a16="http://schemas.microsoft.com/office/drawing/2014/main" id="{34A9C70E-234B-DFB6-281F-CAD85457AB3B}"/>
              </a:ext>
            </a:extLst>
          </p:cNvPr>
          <p:cNvPicPr>
            <a:picLocks noChangeAspect="1"/>
          </p:cNvPicPr>
          <p:nvPr/>
        </p:nvPicPr>
        <p:blipFill>
          <a:blip r:embed="rId2"/>
          <a:stretch>
            <a:fillRect/>
          </a:stretch>
        </p:blipFill>
        <p:spPr>
          <a:xfrm>
            <a:off x="676656" y="2367100"/>
            <a:ext cx="4904785" cy="3211466"/>
          </a:xfrm>
          <a:prstGeom prst="rect">
            <a:avLst/>
          </a:prstGeom>
          <a:ln>
            <a:solidFill>
              <a:schemeClr val="tx1"/>
            </a:solidFill>
          </a:ln>
        </p:spPr>
      </p:pic>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1. Planteamiento del problema</a:t>
            </a:r>
          </a:p>
        </p:txBody>
      </p:sp>
    </p:spTree>
    <p:extLst>
      <p:ext uri="{BB962C8B-B14F-4D97-AF65-F5344CB8AC3E}">
        <p14:creationId xmlns:p14="http://schemas.microsoft.com/office/powerpoint/2010/main" val="175870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7A0F-CF81-A87B-B449-FA14852EADD7}"/>
              </a:ext>
            </a:extLst>
          </p:cNvPr>
          <p:cNvSpPr>
            <a:spLocks noGrp="1"/>
          </p:cNvSpPr>
          <p:nvPr>
            <p:ph type="title"/>
          </p:nvPr>
        </p:nvSpPr>
        <p:spPr>
          <a:xfrm>
            <a:off x="368808" y="1097280"/>
            <a:ext cx="3931920" cy="649224"/>
          </a:xfrm>
        </p:spPr>
        <p:txBody>
          <a:bodyPr/>
          <a:lstStyle/>
          <a:p>
            <a:r>
              <a:rPr lang="es-ES" sz="3200" dirty="0"/>
              <a:t>1.2. Estado del Arte</a:t>
            </a:r>
          </a:p>
        </p:txBody>
      </p:sp>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5892337" y="1431036"/>
            <a:ext cx="5212080" cy="4663440"/>
          </a:xfrm>
        </p:spPr>
        <p:txBody>
          <a:bodyPr>
            <a:normAutofit lnSpcReduction="10000"/>
          </a:bodyPr>
          <a:lstStyle/>
          <a:p>
            <a:pPr algn="just"/>
            <a:r>
              <a:rPr lang="es-ES" sz="2400" dirty="0">
                <a:solidFill>
                  <a:schemeClr val="tx1"/>
                </a:solidFill>
              </a:rPr>
              <a:t>Daniel Salazar Velarde llega a la conclusión de que un sistema SCADA mejora los registros de control de calidad mediante el uso de herramientas para generar reporte de los datos guardados.</a:t>
            </a:r>
          </a:p>
          <a:p>
            <a:pPr algn="just"/>
            <a:r>
              <a:rPr lang="es-ES" sz="2400" dirty="0">
                <a:solidFill>
                  <a:schemeClr val="tx1"/>
                </a:solidFill>
              </a:rPr>
              <a:t>Pedro Anderson Herrera Paria llega a la conclusión de que los registros de datos en archivos EXCEL asegura la veracidad y confiabilidad de información para ser auditada, la generación de hojas de cálculo EXCEL son más seguras a comparación de métodos manuales.</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1. Planteamiento del problema</a:t>
            </a:r>
          </a:p>
        </p:txBody>
      </p:sp>
      <p:pic>
        <p:nvPicPr>
          <p:cNvPr id="1026" name="Picture 2" descr="Retomo proyecto de Data-logger térmico -Video - Proyectos - Arduino Forum">
            <a:extLst>
              <a:ext uri="{FF2B5EF4-FFF2-40B4-BE49-F238E27FC236}">
                <a16:creationId xmlns:a16="http://schemas.microsoft.com/office/drawing/2014/main" id="{AF1EA819-717B-FD7F-FD2F-A73BA03F7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526" y="2758631"/>
            <a:ext cx="4762500" cy="26574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0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7A0F-CF81-A87B-B449-FA14852EADD7}"/>
              </a:ext>
            </a:extLst>
          </p:cNvPr>
          <p:cNvSpPr>
            <a:spLocks noGrp="1"/>
          </p:cNvSpPr>
          <p:nvPr>
            <p:ph type="title"/>
          </p:nvPr>
        </p:nvSpPr>
        <p:spPr>
          <a:xfrm>
            <a:off x="368808" y="1097280"/>
            <a:ext cx="3931920" cy="969264"/>
          </a:xfrm>
        </p:spPr>
        <p:txBody>
          <a:bodyPr/>
          <a:lstStyle/>
          <a:p>
            <a:r>
              <a:rPr lang="es-ES" sz="3200" dirty="0"/>
              <a:t>1.3. Descripción de la realidad problemática</a:t>
            </a:r>
          </a:p>
        </p:txBody>
      </p:sp>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5983777" y="1504188"/>
            <a:ext cx="5212080" cy="4663440"/>
          </a:xfrm>
        </p:spPr>
        <p:txBody>
          <a:bodyPr>
            <a:normAutofit/>
          </a:bodyPr>
          <a:lstStyle/>
          <a:p>
            <a:pPr algn="just"/>
            <a:r>
              <a:rPr lang="es-ES" sz="2400" dirty="0">
                <a:solidFill>
                  <a:schemeClr val="tx1"/>
                </a:solidFill>
              </a:rPr>
              <a:t>En el Manual de Laboratorio para el Manejo de Hongos Entomopatógenos publicado por Verónica Cañedo Teresa Ames indica que para cultivar el hongo en una papa se debe incubar a 20 °C por un tiempo de 5 a 7 días.</a:t>
            </a:r>
          </a:p>
          <a:p>
            <a:pPr algn="just"/>
            <a:r>
              <a:rPr lang="es-ES" sz="2400" dirty="0">
                <a:solidFill>
                  <a:schemeClr val="tx1"/>
                </a:solidFill>
              </a:rPr>
              <a:t>Por lo que se ve la necesidad de elaborar una tarjeta electrónica que pueda registrar de forma automática los valores de temperatura en controladores Autonics</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1. Planteamiento del problema</a:t>
            </a:r>
          </a:p>
        </p:txBody>
      </p:sp>
      <p:pic>
        <p:nvPicPr>
          <p:cNvPr id="2050" name="Picture 2" descr="Cultivo de microorganismos, materiales, procedimiento. Vídeo explicativo.">
            <a:extLst>
              <a:ext uri="{FF2B5EF4-FFF2-40B4-BE49-F238E27FC236}">
                <a16:creationId xmlns:a16="http://schemas.microsoft.com/office/drawing/2014/main" id="{74B270F0-EB06-CD4A-9A3C-EE63F00CB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826" y="2480309"/>
            <a:ext cx="2636902" cy="36454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62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7A0F-CF81-A87B-B449-FA14852EADD7}"/>
              </a:ext>
            </a:extLst>
          </p:cNvPr>
          <p:cNvSpPr>
            <a:spLocks noGrp="1"/>
          </p:cNvSpPr>
          <p:nvPr>
            <p:ph type="title"/>
          </p:nvPr>
        </p:nvSpPr>
        <p:spPr>
          <a:xfrm>
            <a:off x="368808" y="1097280"/>
            <a:ext cx="3931920" cy="969264"/>
          </a:xfrm>
        </p:spPr>
        <p:txBody>
          <a:bodyPr/>
          <a:lstStyle/>
          <a:p>
            <a:r>
              <a:rPr lang="es-ES" sz="3200" dirty="0"/>
              <a:t>1.4. Formulación del problema</a:t>
            </a:r>
          </a:p>
        </p:txBody>
      </p:sp>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6249164" y="1339596"/>
            <a:ext cx="5212080" cy="4663440"/>
          </a:xfrm>
        </p:spPr>
        <p:txBody>
          <a:bodyPr>
            <a:normAutofit fontScale="85000" lnSpcReduction="10000"/>
          </a:bodyPr>
          <a:lstStyle/>
          <a:p>
            <a:pPr marL="45720" indent="0" algn="just">
              <a:buNone/>
            </a:pPr>
            <a:r>
              <a:rPr lang="es-ES" sz="2400" dirty="0">
                <a:solidFill>
                  <a:schemeClr val="tx1"/>
                </a:solidFill>
              </a:rPr>
              <a:t>PROBLEMAS ESPECIFICOS</a:t>
            </a:r>
          </a:p>
          <a:p>
            <a:pPr algn="just"/>
            <a:r>
              <a:rPr lang="es-ES" sz="2400" dirty="0">
                <a:solidFill>
                  <a:schemeClr val="tx1"/>
                </a:solidFill>
              </a:rPr>
              <a:t>PE1: ¿Como integrar una tarjeta electrónica que permita obtener los valores de temperatura a controladores Autonics?</a:t>
            </a:r>
          </a:p>
          <a:p>
            <a:pPr algn="just"/>
            <a:r>
              <a:rPr lang="es-ES" sz="2400" dirty="0">
                <a:solidFill>
                  <a:schemeClr val="tx1"/>
                </a:solidFill>
              </a:rPr>
              <a:t>PE2: ¿Cómo elaborar un software que permita almacenar los valores de temperatura obtenidos de controladores Autonics?</a:t>
            </a:r>
          </a:p>
          <a:p>
            <a:pPr algn="just"/>
            <a:r>
              <a:rPr lang="es-ES" sz="2400" dirty="0">
                <a:solidFill>
                  <a:schemeClr val="tx1"/>
                </a:solidFill>
              </a:rPr>
              <a:t>PE3: ¿De qué manera el registro automático de temperatura permite asegurar la calidad y producción de las muestras?</a:t>
            </a:r>
          </a:p>
          <a:p>
            <a:pPr algn="just"/>
            <a:r>
              <a:rPr lang="es-ES" sz="2400" dirty="0">
                <a:solidFill>
                  <a:schemeClr val="tx1"/>
                </a:solidFill>
              </a:rPr>
              <a:t>PE4: ¿Cómo los datos históricos obtenidos durante el registro automático de temperatura pueden ser visualizados y analizados durante la operación del equipo?</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1. Planteamiento del problema</a:t>
            </a:r>
          </a:p>
        </p:txBody>
      </p:sp>
      <p:sp>
        <p:nvSpPr>
          <p:cNvPr id="4" name="Marcador de contenido 2">
            <a:extLst>
              <a:ext uri="{FF2B5EF4-FFF2-40B4-BE49-F238E27FC236}">
                <a16:creationId xmlns:a16="http://schemas.microsoft.com/office/drawing/2014/main" id="{86BBFA34-A858-9E79-4830-4C09C4180BA7}"/>
              </a:ext>
            </a:extLst>
          </p:cNvPr>
          <p:cNvSpPr txBox="1">
            <a:spLocks/>
          </p:cNvSpPr>
          <p:nvPr/>
        </p:nvSpPr>
        <p:spPr>
          <a:xfrm>
            <a:off x="557784" y="3355848"/>
            <a:ext cx="6145321" cy="133654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3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9pPr>
          </a:lstStyle>
          <a:p>
            <a:pPr marL="45720" indent="0" algn="just">
              <a:buNone/>
            </a:pPr>
            <a:endParaRPr lang="es-ES" sz="2400" dirty="0">
              <a:solidFill>
                <a:schemeClr val="tx1"/>
              </a:solidFill>
            </a:endParaRPr>
          </a:p>
        </p:txBody>
      </p:sp>
      <p:sp>
        <p:nvSpPr>
          <p:cNvPr id="6" name="CuadroTexto 5">
            <a:extLst>
              <a:ext uri="{FF2B5EF4-FFF2-40B4-BE49-F238E27FC236}">
                <a16:creationId xmlns:a16="http://schemas.microsoft.com/office/drawing/2014/main" id="{0760B8ED-CF7B-5FDC-98C5-CFCD74CB8181}"/>
              </a:ext>
            </a:extLst>
          </p:cNvPr>
          <p:cNvSpPr txBox="1"/>
          <p:nvPr/>
        </p:nvSpPr>
        <p:spPr>
          <a:xfrm>
            <a:off x="557784" y="2177723"/>
            <a:ext cx="5300472" cy="2677656"/>
          </a:xfrm>
          <a:prstGeom prst="rect">
            <a:avLst/>
          </a:prstGeom>
          <a:noFill/>
        </p:spPr>
        <p:txBody>
          <a:bodyPr wrap="square">
            <a:spAutoFit/>
          </a:bodyPr>
          <a:lstStyle/>
          <a:p>
            <a:r>
              <a:rPr lang="es-ES" sz="2400" dirty="0"/>
              <a:t>PROBLEMA GENERAL</a:t>
            </a:r>
          </a:p>
          <a:p>
            <a:pPr algn="just"/>
            <a:r>
              <a:rPr lang="es-ES" sz="2400" dirty="0"/>
              <a:t>PG: ¿Cómo desarrollar una tarjeta electrónica y software para registro automático de temperatura en controladores Autonics que permita mejorar la fiabilidad y producción de muestras?</a:t>
            </a:r>
          </a:p>
        </p:txBody>
      </p:sp>
      <p:pic>
        <p:nvPicPr>
          <p:cNvPr id="3074" name="Picture 2" descr="Tarjeta electrónica Industrial – Esmalza">
            <a:extLst>
              <a:ext uri="{FF2B5EF4-FFF2-40B4-BE49-F238E27FC236}">
                <a16:creationId xmlns:a16="http://schemas.microsoft.com/office/drawing/2014/main" id="{FBEF4E77-0233-DC30-C32C-4862CE278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732" y="4453424"/>
            <a:ext cx="2162175"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78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7A0F-CF81-A87B-B449-FA14852EADD7}"/>
              </a:ext>
            </a:extLst>
          </p:cNvPr>
          <p:cNvSpPr>
            <a:spLocks noGrp="1"/>
          </p:cNvSpPr>
          <p:nvPr>
            <p:ph type="title"/>
          </p:nvPr>
        </p:nvSpPr>
        <p:spPr>
          <a:xfrm>
            <a:off x="368808" y="1097280"/>
            <a:ext cx="3931920" cy="576072"/>
          </a:xfrm>
        </p:spPr>
        <p:txBody>
          <a:bodyPr/>
          <a:lstStyle/>
          <a:p>
            <a:r>
              <a:rPr lang="es-ES" sz="3200" dirty="0"/>
              <a:t>1.5. Objetivos</a:t>
            </a:r>
          </a:p>
        </p:txBody>
      </p:sp>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6249164" y="1339596"/>
            <a:ext cx="5212080" cy="4663440"/>
          </a:xfrm>
        </p:spPr>
        <p:txBody>
          <a:bodyPr>
            <a:normAutofit fontScale="92500" lnSpcReduction="20000"/>
          </a:bodyPr>
          <a:lstStyle/>
          <a:p>
            <a:pPr marL="45720" indent="0" algn="just">
              <a:buNone/>
            </a:pPr>
            <a:r>
              <a:rPr lang="es-ES" sz="2400" dirty="0">
                <a:solidFill>
                  <a:schemeClr val="tx1"/>
                </a:solidFill>
              </a:rPr>
              <a:t>OBJETIVOS ESPECIFICOS</a:t>
            </a:r>
          </a:p>
          <a:p>
            <a:pPr algn="just"/>
            <a:r>
              <a:rPr lang="es-ES" sz="2400" dirty="0">
                <a:solidFill>
                  <a:schemeClr val="tx1"/>
                </a:solidFill>
              </a:rPr>
              <a:t>OE1: Integrar una tarjeta electrónica que permita obtener los valores de temperatura a controladores Autonics.</a:t>
            </a:r>
          </a:p>
          <a:p>
            <a:pPr algn="just"/>
            <a:r>
              <a:rPr lang="es-ES" sz="2400" dirty="0">
                <a:solidFill>
                  <a:schemeClr val="tx1"/>
                </a:solidFill>
              </a:rPr>
              <a:t>OE2: Elaborar un software que permita almacenar los valores de temperatura obtenidos de controladores Autonics.</a:t>
            </a:r>
          </a:p>
          <a:p>
            <a:pPr algn="just"/>
            <a:r>
              <a:rPr lang="es-ES" sz="2400" dirty="0">
                <a:solidFill>
                  <a:schemeClr val="tx1"/>
                </a:solidFill>
              </a:rPr>
              <a:t>OE3: Especificar como el registro automático de temperatura permite asegurar la calidad y producción de muestras.</a:t>
            </a:r>
          </a:p>
          <a:p>
            <a:pPr algn="just"/>
            <a:r>
              <a:rPr lang="es-ES" sz="2400" dirty="0">
                <a:solidFill>
                  <a:schemeClr val="tx1"/>
                </a:solidFill>
              </a:rPr>
              <a:t>OE4: Justificar como los datos históricos obtenidos durante el registro automático de temperatura pueden ser visualizados y analizados durante la operación del equipo.</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1. Planteamiento del problema</a:t>
            </a:r>
          </a:p>
        </p:txBody>
      </p:sp>
      <p:sp>
        <p:nvSpPr>
          <p:cNvPr id="4" name="Marcador de contenido 2">
            <a:extLst>
              <a:ext uri="{FF2B5EF4-FFF2-40B4-BE49-F238E27FC236}">
                <a16:creationId xmlns:a16="http://schemas.microsoft.com/office/drawing/2014/main" id="{86BBFA34-A858-9E79-4830-4C09C4180BA7}"/>
              </a:ext>
            </a:extLst>
          </p:cNvPr>
          <p:cNvSpPr txBox="1">
            <a:spLocks/>
          </p:cNvSpPr>
          <p:nvPr/>
        </p:nvSpPr>
        <p:spPr>
          <a:xfrm>
            <a:off x="557784" y="3355848"/>
            <a:ext cx="6145321" cy="133654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3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9pPr>
          </a:lstStyle>
          <a:p>
            <a:pPr marL="45720" indent="0" algn="just">
              <a:buNone/>
            </a:pPr>
            <a:endParaRPr lang="es-ES" sz="2400" dirty="0">
              <a:solidFill>
                <a:schemeClr val="tx1"/>
              </a:solidFill>
            </a:endParaRPr>
          </a:p>
        </p:txBody>
      </p:sp>
      <p:sp>
        <p:nvSpPr>
          <p:cNvPr id="6" name="CuadroTexto 5">
            <a:extLst>
              <a:ext uri="{FF2B5EF4-FFF2-40B4-BE49-F238E27FC236}">
                <a16:creationId xmlns:a16="http://schemas.microsoft.com/office/drawing/2014/main" id="{0760B8ED-CF7B-5FDC-98C5-CFCD74CB8181}"/>
              </a:ext>
            </a:extLst>
          </p:cNvPr>
          <p:cNvSpPr txBox="1"/>
          <p:nvPr/>
        </p:nvSpPr>
        <p:spPr>
          <a:xfrm>
            <a:off x="557784" y="1806024"/>
            <a:ext cx="5300472" cy="2308324"/>
          </a:xfrm>
          <a:prstGeom prst="rect">
            <a:avLst/>
          </a:prstGeom>
          <a:noFill/>
        </p:spPr>
        <p:txBody>
          <a:bodyPr wrap="square">
            <a:spAutoFit/>
          </a:bodyPr>
          <a:lstStyle/>
          <a:p>
            <a:r>
              <a:rPr lang="es-ES" sz="2400" dirty="0"/>
              <a:t>OBJETIVO GENERAL</a:t>
            </a:r>
          </a:p>
          <a:p>
            <a:r>
              <a:rPr lang="es-ES" sz="2400" dirty="0"/>
              <a:t>OG: Desarrollar una tarjeta electrónica y software para el registro automático de valores de temperatura en controladores Autonics que permita mejorar la fiabilidad y producción de muestras.</a:t>
            </a:r>
          </a:p>
        </p:txBody>
      </p:sp>
      <p:pic>
        <p:nvPicPr>
          <p:cNvPr id="4098" name="Picture 2" descr="Un data logger autonomo - YouTube">
            <a:extLst>
              <a:ext uri="{FF2B5EF4-FFF2-40B4-BE49-F238E27FC236}">
                <a16:creationId xmlns:a16="http://schemas.microsoft.com/office/drawing/2014/main" id="{B74EA358-3730-2FE8-5D03-0FAAFDA91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75" y="4296085"/>
            <a:ext cx="3739133" cy="21032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61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7A0F-CF81-A87B-B449-FA14852EADD7}"/>
              </a:ext>
            </a:extLst>
          </p:cNvPr>
          <p:cNvSpPr>
            <a:spLocks noGrp="1"/>
          </p:cNvSpPr>
          <p:nvPr>
            <p:ph type="title"/>
          </p:nvPr>
        </p:nvSpPr>
        <p:spPr>
          <a:xfrm>
            <a:off x="368808" y="1097280"/>
            <a:ext cx="3931920" cy="947928"/>
          </a:xfrm>
        </p:spPr>
        <p:txBody>
          <a:bodyPr/>
          <a:lstStyle/>
          <a:p>
            <a:r>
              <a:rPr lang="es-ES" sz="3200" dirty="0"/>
              <a:t>1.7. Limitantes de la investigación</a:t>
            </a:r>
          </a:p>
        </p:txBody>
      </p:sp>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5037992" y="1339596"/>
            <a:ext cx="6423252" cy="4663440"/>
          </a:xfrm>
        </p:spPr>
        <p:txBody>
          <a:bodyPr>
            <a:normAutofit lnSpcReduction="10000"/>
          </a:bodyPr>
          <a:lstStyle/>
          <a:p>
            <a:pPr marL="45720" indent="0" algn="just">
              <a:buNone/>
            </a:pPr>
            <a:r>
              <a:rPr lang="es-ES" sz="2400" b="1" dirty="0">
                <a:solidFill>
                  <a:schemeClr val="tx1"/>
                </a:solidFill>
              </a:rPr>
              <a:t>Acceso a la información</a:t>
            </a:r>
            <a:r>
              <a:rPr lang="es-ES" sz="2400" dirty="0">
                <a:solidFill>
                  <a:schemeClr val="tx1"/>
                </a:solidFill>
              </a:rPr>
              <a:t>:</a:t>
            </a:r>
          </a:p>
          <a:p>
            <a:pPr marL="45720" indent="0" algn="just">
              <a:buNone/>
            </a:pPr>
            <a:r>
              <a:rPr lang="es-ES" sz="2400" dirty="0">
                <a:solidFill>
                  <a:schemeClr val="tx1"/>
                </a:solidFill>
              </a:rPr>
              <a:t>La falta de datos de bajo nivel, como el desarrollo o microcontrolador usado por el controlador Autonics o planos de circuito interno, puede limitar y complicar el desarrollo de una tarjeta electrónica para la recolección de los valores de temperatura.</a:t>
            </a:r>
          </a:p>
          <a:p>
            <a:pPr marL="45720" indent="0" algn="just">
              <a:buNone/>
            </a:pPr>
            <a:r>
              <a:rPr lang="es-ES" sz="2400" b="1" dirty="0">
                <a:solidFill>
                  <a:schemeClr val="tx1"/>
                </a:solidFill>
              </a:rPr>
              <a:t>Acceso al recurso económico:</a:t>
            </a:r>
          </a:p>
          <a:p>
            <a:pPr marL="45720" indent="0" algn="just">
              <a:buNone/>
            </a:pPr>
            <a:r>
              <a:rPr lang="es-ES" sz="2400" dirty="0">
                <a:solidFill>
                  <a:schemeClr val="tx1"/>
                </a:solidFill>
              </a:rPr>
              <a:t>Una de las principales limitaciones que, para el desarrollo del proyecto, es el financiamiento existente, ya que todo el coste será cubierto por el autor sin ayuda de ninguna entidad o colaborador.</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1. Planteamiento del problema</a:t>
            </a:r>
          </a:p>
        </p:txBody>
      </p:sp>
      <p:sp>
        <p:nvSpPr>
          <p:cNvPr id="4" name="Marcador de contenido 2">
            <a:extLst>
              <a:ext uri="{FF2B5EF4-FFF2-40B4-BE49-F238E27FC236}">
                <a16:creationId xmlns:a16="http://schemas.microsoft.com/office/drawing/2014/main" id="{86BBFA34-A858-9E79-4830-4C09C4180BA7}"/>
              </a:ext>
            </a:extLst>
          </p:cNvPr>
          <p:cNvSpPr txBox="1">
            <a:spLocks/>
          </p:cNvSpPr>
          <p:nvPr/>
        </p:nvSpPr>
        <p:spPr>
          <a:xfrm>
            <a:off x="557784" y="3355848"/>
            <a:ext cx="6145321" cy="133654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3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9pPr>
          </a:lstStyle>
          <a:p>
            <a:pPr marL="45720" indent="0" algn="just">
              <a:buNone/>
            </a:pPr>
            <a:endParaRPr lang="es-ES" sz="2400" dirty="0">
              <a:solidFill>
                <a:schemeClr val="tx1"/>
              </a:solidFill>
            </a:endParaRPr>
          </a:p>
        </p:txBody>
      </p:sp>
      <p:pic>
        <p:nvPicPr>
          <p:cNvPr id="2050" name="Picture 2" descr="Limitaciones de un proyecto productivo – Cursos gratis">
            <a:extLst>
              <a:ext uri="{FF2B5EF4-FFF2-40B4-BE49-F238E27FC236}">
                <a16:creationId xmlns:a16="http://schemas.microsoft.com/office/drawing/2014/main" id="{1A4655FC-87AE-7EDB-AD17-053868E73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057" y="2688336"/>
            <a:ext cx="2933700" cy="33147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67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7A0F-CF81-A87B-B449-FA14852EADD7}"/>
              </a:ext>
            </a:extLst>
          </p:cNvPr>
          <p:cNvSpPr>
            <a:spLocks noGrp="1"/>
          </p:cNvSpPr>
          <p:nvPr>
            <p:ph type="title"/>
          </p:nvPr>
        </p:nvSpPr>
        <p:spPr>
          <a:xfrm>
            <a:off x="371856" y="986101"/>
            <a:ext cx="5212080" cy="576072"/>
          </a:xfrm>
        </p:spPr>
        <p:txBody>
          <a:bodyPr/>
          <a:lstStyle/>
          <a:p>
            <a:r>
              <a:rPr lang="es-ES" sz="3200" dirty="0"/>
              <a:t>2.1. Antecedentes Nacionales</a:t>
            </a:r>
          </a:p>
        </p:txBody>
      </p:sp>
      <p:sp>
        <p:nvSpPr>
          <p:cNvPr id="3" name="Marcador de contenido 2">
            <a:extLst>
              <a:ext uri="{FF2B5EF4-FFF2-40B4-BE49-F238E27FC236}">
                <a16:creationId xmlns:a16="http://schemas.microsoft.com/office/drawing/2014/main" id="{03731B40-D01D-0E0E-2D7F-2C781D62E1BA}"/>
              </a:ext>
            </a:extLst>
          </p:cNvPr>
          <p:cNvSpPr>
            <a:spLocks noGrp="1"/>
          </p:cNvSpPr>
          <p:nvPr>
            <p:ph idx="1"/>
          </p:nvPr>
        </p:nvSpPr>
        <p:spPr>
          <a:xfrm>
            <a:off x="6240020" y="1476756"/>
            <a:ext cx="5212080" cy="4663440"/>
          </a:xfrm>
        </p:spPr>
        <p:txBody>
          <a:bodyPr>
            <a:normAutofit/>
          </a:bodyPr>
          <a:lstStyle/>
          <a:p>
            <a:pPr marL="45720" indent="0" algn="just">
              <a:buNone/>
            </a:pPr>
            <a:r>
              <a:rPr lang="es-ES" sz="2400" dirty="0">
                <a:solidFill>
                  <a:schemeClr val="tx1"/>
                </a:solidFill>
              </a:rPr>
              <a:t>En la tesis de Ana Abad-Alameda (2016): Diseño e implementación de un sistema de seguimiento de parámetros ambientales en plantaciones de café, la cual concluye lo siguiente: </a:t>
            </a:r>
          </a:p>
          <a:p>
            <a:pPr marL="45720" indent="0" algn="just">
              <a:buNone/>
            </a:pPr>
            <a:r>
              <a:rPr lang="es-ES" sz="2400" dirty="0">
                <a:solidFill>
                  <a:schemeClr val="tx1"/>
                </a:solidFill>
              </a:rPr>
              <a:t>Que es importante analizar los datos como la temperatura, con especialistas del tema para que puedan dar la interpretación y el uso correcto a estos, además que su proyecto contribuye a la mejora de productividad de café.</a:t>
            </a:r>
          </a:p>
        </p:txBody>
      </p:sp>
      <p:sp>
        <p:nvSpPr>
          <p:cNvPr id="7" name="Título 1">
            <a:extLst>
              <a:ext uri="{FF2B5EF4-FFF2-40B4-BE49-F238E27FC236}">
                <a16:creationId xmlns:a16="http://schemas.microsoft.com/office/drawing/2014/main" id="{AAC37521-B836-8DBF-839F-7DCD50EF02A2}"/>
              </a:ext>
            </a:extLst>
          </p:cNvPr>
          <p:cNvSpPr txBox="1">
            <a:spLocks/>
          </p:cNvSpPr>
          <p:nvPr/>
        </p:nvSpPr>
        <p:spPr>
          <a:xfrm>
            <a:off x="368808" y="336876"/>
            <a:ext cx="7083551" cy="64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0" kern="1200">
                <a:solidFill>
                  <a:schemeClr val="accent1"/>
                </a:solidFill>
                <a:latin typeface="+mj-lt"/>
                <a:ea typeface="+mj-ea"/>
                <a:cs typeface="+mj-cs"/>
              </a:defRPr>
            </a:lvl1pPr>
          </a:lstStyle>
          <a:p>
            <a:r>
              <a:rPr lang="es-ES" dirty="0"/>
              <a:t>2. Marco teórico</a:t>
            </a:r>
          </a:p>
        </p:txBody>
      </p:sp>
      <p:sp>
        <p:nvSpPr>
          <p:cNvPr id="4" name="Marcador de contenido 2">
            <a:extLst>
              <a:ext uri="{FF2B5EF4-FFF2-40B4-BE49-F238E27FC236}">
                <a16:creationId xmlns:a16="http://schemas.microsoft.com/office/drawing/2014/main" id="{86BBFA34-A858-9E79-4830-4C09C4180BA7}"/>
              </a:ext>
            </a:extLst>
          </p:cNvPr>
          <p:cNvSpPr txBox="1">
            <a:spLocks/>
          </p:cNvSpPr>
          <p:nvPr/>
        </p:nvSpPr>
        <p:spPr>
          <a:xfrm>
            <a:off x="557784" y="3355848"/>
            <a:ext cx="6145321" cy="133654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3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8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4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9pPr>
          </a:lstStyle>
          <a:p>
            <a:pPr marL="45720" indent="0" algn="just">
              <a:buNone/>
            </a:pPr>
            <a:endParaRPr lang="es-ES" sz="2400" dirty="0">
              <a:solidFill>
                <a:schemeClr val="tx1"/>
              </a:solidFill>
            </a:endParaRPr>
          </a:p>
        </p:txBody>
      </p:sp>
      <p:pic>
        <p:nvPicPr>
          <p:cNvPr id="8" name="Imagen 7">
            <a:extLst>
              <a:ext uri="{FF2B5EF4-FFF2-40B4-BE49-F238E27FC236}">
                <a16:creationId xmlns:a16="http://schemas.microsoft.com/office/drawing/2014/main" id="{6D2F8D58-9C86-D781-16B0-22FF1988C72C}"/>
              </a:ext>
            </a:extLst>
          </p:cNvPr>
          <p:cNvPicPr>
            <a:picLocks noChangeAspect="1"/>
          </p:cNvPicPr>
          <p:nvPr/>
        </p:nvPicPr>
        <p:blipFill>
          <a:blip r:embed="rId2"/>
          <a:stretch>
            <a:fillRect/>
          </a:stretch>
        </p:blipFill>
        <p:spPr>
          <a:xfrm>
            <a:off x="1197864" y="1779066"/>
            <a:ext cx="3860036" cy="4475052"/>
          </a:xfrm>
          <a:prstGeom prst="rect">
            <a:avLst/>
          </a:prstGeom>
        </p:spPr>
      </p:pic>
    </p:spTree>
    <p:extLst>
      <p:ext uri="{BB962C8B-B14F-4D97-AF65-F5344CB8AC3E}">
        <p14:creationId xmlns:p14="http://schemas.microsoft.com/office/powerpoint/2010/main" val="3598464358"/>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68</TotalTime>
  <Words>1358</Words>
  <Application>Microsoft Office PowerPoint</Application>
  <PresentationFormat>Panorámica</PresentationFormat>
  <Paragraphs>99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Corbel</vt:lpstr>
      <vt:lpstr>Base</vt:lpstr>
      <vt:lpstr>Desarrollo de tarjeta electrónica y software para el registro automática de valores de temperatura en controladores Autonics</vt:lpstr>
      <vt:lpstr>Presentación de PowerPoint</vt:lpstr>
      <vt:lpstr>1.1. Motivación</vt:lpstr>
      <vt:lpstr>1.2. Estado del Arte</vt:lpstr>
      <vt:lpstr>1.3. Descripción de la realidad problemática</vt:lpstr>
      <vt:lpstr>1.4. Formulación del problema</vt:lpstr>
      <vt:lpstr>1.5. Objetivos</vt:lpstr>
      <vt:lpstr>1.7. Limitantes de la investigación</vt:lpstr>
      <vt:lpstr>2.1. Antecedentes Nacionales</vt:lpstr>
      <vt:lpstr>2.1. Antecedentes Nacionales</vt:lpstr>
      <vt:lpstr>2.2. Antecedentes Internacionales</vt:lpstr>
      <vt:lpstr>2.2. Antecedentes Internacionales</vt:lpstr>
      <vt:lpstr>3.1. Operacionalización de las variables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tarjeta electrónica y software para el registro automática de valores de temperatura en controladores Autonics</dc:title>
  <dc:creator>josue lopez</dc:creator>
  <cp:lastModifiedBy>josue lopez</cp:lastModifiedBy>
  <cp:revision>4</cp:revision>
  <dcterms:created xsi:type="dcterms:W3CDTF">2022-10-06T04:10:52Z</dcterms:created>
  <dcterms:modified xsi:type="dcterms:W3CDTF">2022-10-06T19:06:18Z</dcterms:modified>
</cp:coreProperties>
</file>