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3"/>
  </p:notesMasterIdLst>
  <p:sldIdLst>
    <p:sldId id="257" r:id="rId2"/>
    <p:sldId id="343" r:id="rId3"/>
    <p:sldId id="258" r:id="rId4"/>
    <p:sldId id="291" r:id="rId5"/>
    <p:sldId id="264" r:id="rId6"/>
    <p:sldId id="263" r:id="rId7"/>
    <p:sldId id="265" r:id="rId8"/>
    <p:sldId id="323" r:id="rId9"/>
    <p:sldId id="296" r:id="rId10"/>
    <p:sldId id="300" r:id="rId11"/>
    <p:sldId id="261" r:id="rId12"/>
    <p:sldId id="316" r:id="rId13"/>
    <p:sldId id="318" r:id="rId14"/>
    <p:sldId id="319" r:id="rId15"/>
    <p:sldId id="288" r:id="rId16"/>
    <p:sldId id="268" r:id="rId17"/>
    <p:sldId id="289" r:id="rId18"/>
    <p:sldId id="287" r:id="rId19"/>
    <p:sldId id="295" r:id="rId20"/>
    <p:sldId id="277" r:id="rId21"/>
    <p:sldId id="292" r:id="rId22"/>
    <p:sldId id="278" r:id="rId23"/>
    <p:sldId id="286" r:id="rId24"/>
    <p:sldId id="273" r:id="rId25"/>
    <p:sldId id="335" r:id="rId26"/>
    <p:sldId id="285" r:id="rId27"/>
    <p:sldId id="345" r:id="rId28"/>
    <p:sldId id="347" r:id="rId29"/>
    <p:sldId id="270" r:id="rId30"/>
    <p:sldId id="271" r:id="rId31"/>
    <p:sldId id="274" r:id="rId32"/>
    <p:sldId id="341" r:id="rId33"/>
    <p:sldId id="348" r:id="rId34"/>
    <p:sldId id="336" r:id="rId35"/>
    <p:sldId id="290" r:id="rId36"/>
    <p:sldId id="297" r:id="rId37"/>
    <p:sldId id="299" r:id="rId38"/>
    <p:sldId id="280" r:id="rId39"/>
    <p:sldId id="321" r:id="rId40"/>
    <p:sldId id="337" r:id="rId41"/>
    <p:sldId id="298" r:id="rId42"/>
    <p:sldId id="351" r:id="rId43"/>
    <p:sldId id="279" r:id="rId44"/>
    <p:sldId id="346" r:id="rId45"/>
    <p:sldId id="349" r:id="rId46"/>
    <p:sldId id="350" r:id="rId47"/>
    <p:sldId id="324" r:id="rId48"/>
    <p:sldId id="275" r:id="rId49"/>
    <p:sldId id="301" r:id="rId50"/>
    <p:sldId id="307" r:id="rId51"/>
    <p:sldId id="315" r:id="rId52"/>
    <p:sldId id="272" r:id="rId53"/>
    <p:sldId id="308" r:id="rId54"/>
    <p:sldId id="262" r:id="rId55"/>
    <p:sldId id="282" r:id="rId56"/>
    <p:sldId id="276" r:id="rId57"/>
    <p:sldId id="281" r:id="rId58"/>
    <p:sldId id="342" r:id="rId59"/>
    <p:sldId id="304" r:id="rId60"/>
    <p:sldId id="306" r:id="rId61"/>
    <p:sldId id="328" r:id="rId62"/>
    <p:sldId id="293" r:id="rId63"/>
    <p:sldId id="305" r:id="rId64"/>
    <p:sldId id="310" r:id="rId65"/>
    <p:sldId id="338" r:id="rId66"/>
    <p:sldId id="303" r:id="rId67"/>
    <p:sldId id="311" r:id="rId68"/>
    <p:sldId id="312" r:id="rId69"/>
    <p:sldId id="313" r:id="rId70"/>
    <p:sldId id="309" r:id="rId71"/>
    <p:sldId id="326" r:id="rId72"/>
    <p:sldId id="352" r:id="rId73"/>
    <p:sldId id="329" r:id="rId74"/>
    <p:sldId id="330" r:id="rId75"/>
    <p:sldId id="331" r:id="rId76"/>
    <p:sldId id="340" r:id="rId77"/>
    <p:sldId id="333" r:id="rId78"/>
    <p:sldId id="332" r:id="rId79"/>
    <p:sldId id="334" r:id="rId80"/>
    <p:sldId id="284" r:id="rId81"/>
    <p:sldId id="256"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257"/>
            <p14:sldId id="343"/>
            <p14:sldId id="258"/>
            <p14:sldId id="291"/>
            <p14:sldId id="264"/>
            <p14:sldId id="263"/>
            <p14:sldId id="265"/>
            <p14:sldId id="323"/>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35"/>
            <p14:sldId id="285"/>
            <p14:sldId id="345"/>
            <p14:sldId id="347"/>
            <p14:sldId id="270"/>
            <p14:sldId id="271"/>
            <p14:sldId id="274"/>
            <p14:sldId id="341"/>
            <p14:sldId id="348"/>
          </p14:sldIdLst>
        </p14:section>
        <p14:section name="Mecanismos" id="{04EFE6C6-303F-4CEB-9BFE-7F79E960FC1A}">
          <p14:sldIdLst>
            <p14:sldId id="336"/>
            <p14:sldId id="290"/>
            <p14:sldId id="297"/>
            <p14:sldId id="299"/>
            <p14:sldId id="280"/>
            <p14:sldId id="321"/>
          </p14:sldIdLst>
        </p14:section>
        <p14:section name="Compose" id="{25137FFD-6956-4E64-82AF-E5D05A5B57D6}">
          <p14:sldIdLst>
            <p14:sldId id="337"/>
            <p14:sldId id="298"/>
            <p14:sldId id="351"/>
            <p14:sldId id="279"/>
            <p14:sldId id="346"/>
            <p14:sldId id="349"/>
            <p14:sldId id="350"/>
            <p14:sldId id="324"/>
            <p14:sldId id="275"/>
            <p14:sldId id="301"/>
            <p14:sldId id="307"/>
            <p14:sldId id="315"/>
            <p14:sldId id="272"/>
          </p14:sldIdLst>
        </p14:section>
        <p14:section name="Curiosidades" id="{716B7861-0DDE-4BB1-A29D-E4818417F903}">
          <p14:sldIdLst>
            <p14:sldId id="308"/>
            <p14:sldId id="262"/>
            <p14:sldId id="282"/>
            <p14:sldId id="276"/>
            <p14:sldId id="281"/>
            <p14:sldId id="342"/>
          </p14:sldIdLst>
        </p14:section>
        <p14:section name="Ampliación" id="{D29C75C7-A922-424B-A390-539A2FF14813}">
          <p14:sldIdLst>
            <p14:sldId id="304"/>
            <p14:sldId id="306"/>
            <p14:sldId id="328"/>
            <p14:sldId id="293"/>
            <p14:sldId id="305"/>
            <p14:sldId id="310"/>
            <p14:sldId id="338"/>
            <p14:sldId id="303"/>
            <p14:sldId id="311"/>
            <p14:sldId id="312"/>
            <p14:sldId id="313"/>
            <p14:sldId id="309"/>
          </p14:sldIdLst>
        </p14:section>
        <p14:section name="Docker Swarm" id="{6FC48567-9D61-4DB1-901A-381134BC7B96}">
          <p14:sldIdLst>
            <p14:sldId id="326"/>
            <p14:sldId id="352"/>
            <p14:sldId id="329"/>
            <p14:sldId id="330"/>
            <p14:sldId id="331"/>
            <p14:sldId id="340"/>
            <p14:sldId id="333"/>
            <p14:sldId id="332"/>
            <p14:sldId id="334"/>
          </p14:sldIdLst>
        </p14:section>
        <p14:section name="End" id="{8FABEFB5-A4E1-4D1B-A475-287A617E1DCA}">
          <p14:sldIdLst>
            <p14:sldId id="284"/>
            <p14:sldId id="25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24B"/>
    <a:srgbClr val="1E1E1E"/>
    <a:srgbClr val="00B2F3"/>
    <a:srgbClr val="4591CE"/>
    <a:srgbClr val="FFFFFF"/>
    <a:srgbClr val="F2F3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376" autoAdjust="0"/>
  </p:normalViewPr>
  <p:slideViewPr>
    <p:cSldViewPr snapToGrid="0">
      <p:cViewPr varScale="1">
        <p:scale>
          <a:sx n="68" d="100"/>
          <a:sy n="68" d="100"/>
        </p:scale>
        <p:origin x="1013" y="62"/>
      </p:cViewPr>
      <p:guideLst/>
    </p:cSldViewPr>
  </p:slideViewPr>
  <p:outlineViewPr>
    <p:cViewPr>
      <p:scale>
        <a:sx n="33" d="100"/>
        <a:sy n="33" d="100"/>
      </p:scale>
      <p:origin x="0" y="-2664"/>
    </p:cViewPr>
  </p:outlin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iagrams/_rels/data1.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s>
</file>

<file path=ppt/diagrams/_rels/data2.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72.png"/><Relationship Id="rId7" Type="http://schemas.openxmlformats.org/officeDocument/2006/relationships/image" Target="../media/image82.png"/><Relationship Id="rId12" Type="http://schemas.openxmlformats.org/officeDocument/2006/relationships/image" Target="../media/image87.svg"/><Relationship Id="rId2" Type="http://schemas.openxmlformats.org/officeDocument/2006/relationships/image" Target="../media/image81.svg"/><Relationship Id="rId1" Type="http://schemas.openxmlformats.org/officeDocument/2006/relationships/image" Target="../media/image80.png"/><Relationship Id="rId6" Type="http://schemas.openxmlformats.org/officeDocument/2006/relationships/image" Target="../media/image75.svg"/><Relationship Id="rId11" Type="http://schemas.openxmlformats.org/officeDocument/2006/relationships/image" Target="../media/image86.png"/><Relationship Id="rId5" Type="http://schemas.openxmlformats.org/officeDocument/2006/relationships/image" Target="../media/image74.png"/><Relationship Id="rId10" Type="http://schemas.openxmlformats.org/officeDocument/2006/relationships/image" Target="../media/image85.svg"/><Relationship Id="rId4" Type="http://schemas.openxmlformats.org/officeDocument/2006/relationships/image" Target="../media/image73.svg"/><Relationship Id="rId9" Type="http://schemas.openxmlformats.org/officeDocument/2006/relationships/image" Target="../media/image8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svg"/><Relationship Id="rId1" Type="http://schemas.openxmlformats.org/officeDocument/2006/relationships/image" Target="../media/image70.png"/><Relationship Id="rId6" Type="http://schemas.openxmlformats.org/officeDocument/2006/relationships/image" Target="../media/image75.sv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72.png"/><Relationship Id="rId7" Type="http://schemas.openxmlformats.org/officeDocument/2006/relationships/image" Target="../media/image82.png"/><Relationship Id="rId12" Type="http://schemas.openxmlformats.org/officeDocument/2006/relationships/image" Target="../media/image87.svg"/><Relationship Id="rId2" Type="http://schemas.openxmlformats.org/officeDocument/2006/relationships/image" Target="../media/image81.svg"/><Relationship Id="rId1" Type="http://schemas.openxmlformats.org/officeDocument/2006/relationships/image" Target="../media/image80.png"/><Relationship Id="rId6" Type="http://schemas.openxmlformats.org/officeDocument/2006/relationships/image" Target="../media/image75.svg"/><Relationship Id="rId11" Type="http://schemas.openxmlformats.org/officeDocument/2006/relationships/image" Target="../media/image86.png"/><Relationship Id="rId5" Type="http://schemas.openxmlformats.org/officeDocument/2006/relationships/image" Target="../media/image74.png"/><Relationship Id="rId10" Type="http://schemas.openxmlformats.org/officeDocument/2006/relationships/image" Target="../media/image85.svg"/><Relationship Id="rId4" Type="http://schemas.openxmlformats.org/officeDocument/2006/relationships/image" Target="../media/image73.svg"/><Relationship Id="rId9" Type="http://schemas.openxmlformats.org/officeDocument/2006/relationships/image" Target="../media/image8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bind</a:t>
          </a:r>
          <a:r>
            <a:rPr lang="es-ES" sz="1800" b="0" i="1" kern="1200" dirty="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volume</a:t>
          </a:r>
          <a:r>
            <a:rPr lang="es-ES" sz="1800" b="0" i="1" kern="1200" dirty="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tmpfs</a:t>
          </a:r>
          <a:r>
            <a:rPr lang="es-ES" sz="1800" b="0" i="1" kern="1200" dirty="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00B2F3">
            <a:tint val="40000"/>
            <a:hueOff val="0"/>
            <a:satOff val="0"/>
            <a:lumOff val="0"/>
            <a:alphaOff val="0"/>
          </a:srgbClr>
        </a:solidFill>
        <a:ln>
          <a:noFill/>
        </a:ln>
        <a:effectLst/>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azure_file</a:t>
          </a:r>
          <a:r>
            <a:rPr lang="es-ES" sz="1800" i="1" kern="1200" dirty="0">
              <a:solidFill>
                <a:srgbClr val="00224B"/>
              </a:solidFill>
              <a:latin typeface="Open Sans ExtraBold" pitchFamily="2" charset="0"/>
              <a:ea typeface="Open Sans ExtraBold" pitchFamily="2" charset="0"/>
              <a:cs typeface="Open Sans ExtraBold" pitchFamily="2" charset="0"/>
            </a:rPr>
            <a:t> / </a:t>
          </a:r>
          <a:r>
            <a:rPr lang="es-ES" sz="1800" i="1" kern="1200" dirty="0" err="1">
              <a:solidFill>
                <a:srgbClr val="00224B"/>
              </a:solidFill>
              <a:latin typeface="Open Sans ExtraBold" pitchFamily="2" charset="0"/>
              <a:ea typeface="Open Sans ExtraBold" pitchFamily="2" charset="0"/>
              <a:cs typeface="Open Sans ExtraBold" pitchFamily="2" charset="0"/>
            </a:rPr>
            <a:t>efs</a:t>
          </a:r>
          <a:r>
            <a:rPr lang="es-ES" sz="1800" b="0" i="1" kern="1200" dirty="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local</a:t>
          </a:r>
          <a:r>
            <a:rPr lang="es-ES" b="0" i="1" dirty="0">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nfs</a:t>
          </a:r>
          <a:r>
            <a:rPr lang="es-ES" sz="1800" b="0" i="1" kern="1200" baseline="0" dirty="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a:solidFill>
                <a:srgbClr val="00224B"/>
              </a:solidFill>
              <a:latin typeface="Open Sans ExtraBold" pitchFamily="2" charset="0"/>
              <a:ea typeface="Open Sans ExtraBold" pitchFamily="2" charset="0"/>
              <a:cs typeface="Open Sans ExtraBold" pitchFamily="2" charset="0"/>
            </a:rPr>
            <a:t>local</a:t>
          </a:r>
          <a:r>
            <a:rPr lang="es-ES" sz="1800" b="0" i="1" kern="1200" dirty="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nfs</a:t>
          </a:r>
          <a:r>
            <a:rPr lang="es-ES" sz="1800" b="0" i="1" kern="1200" baseline="0" dirty="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bind</a:t>
          </a:r>
          <a:r>
            <a:rPr lang="es-ES" sz="1800" b="0" i="1" kern="1200" dirty="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volume</a:t>
          </a:r>
          <a:r>
            <a:rPr lang="es-ES" sz="1800" b="0" i="1" kern="1200" dirty="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tmpfs</a:t>
          </a:r>
          <a:r>
            <a:rPr lang="es-ES" sz="1800" b="0" i="1" kern="1200" dirty="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00B2F3">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azure_file</a:t>
          </a:r>
          <a:r>
            <a:rPr lang="es-ES" sz="1800" i="1" kern="1200" dirty="0">
              <a:solidFill>
                <a:srgbClr val="00224B"/>
              </a:solidFill>
              <a:latin typeface="Open Sans ExtraBold" pitchFamily="2" charset="0"/>
              <a:ea typeface="Open Sans ExtraBold" pitchFamily="2" charset="0"/>
              <a:cs typeface="Open Sans ExtraBold" pitchFamily="2" charset="0"/>
            </a:rPr>
            <a:t> / </a:t>
          </a:r>
          <a:r>
            <a:rPr lang="es-ES" sz="1800" i="1" kern="1200" dirty="0" err="1">
              <a:solidFill>
                <a:srgbClr val="00224B"/>
              </a:solidFill>
              <a:latin typeface="Open Sans ExtraBold" pitchFamily="2" charset="0"/>
              <a:ea typeface="Open Sans ExtraBold" pitchFamily="2" charset="0"/>
              <a:cs typeface="Open Sans ExtraBold" pitchFamily="2" charset="0"/>
            </a:rPr>
            <a:t>efs</a:t>
          </a:r>
          <a:r>
            <a:rPr lang="es-ES" sz="1800" b="0" i="1" kern="1200" dirty="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11/08/2023</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soy José Manuel Sánchez, soy estudiante de Ingeniería del Software y 42 Málaga y voy a haceros una no tan breve introducción a los contenedores, Docker y lo que me dé tiempo.</a:t>
            </a:r>
          </a:p>
          <a:p>
            <a:r>
              <a:rPr lang="es-ES" dirty="0"/>
              <a:t>Voy a empezar con una algo ligero y nos ponemos a practicar, que es la gracia de los talleres.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a:t>
            </a:fld>
            <a:endParaRPr lang="en-GB"/>
          </a:p>
        </p:txBody>
      </p:sp>
    </p:spTree>
    <p:extLst>
      <p:ext uri="{BB962C8B-B14F-4D97-AF65-F5344CB8AC3E}">
        <p14:creationId xmlns:p14="http://schemas.microsoft.com/office/powerpoint/2010/main" val="3954792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24496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a:t>
            </a:r>
            <a:r>
              <a:rPr lang="es-ES" dirty="0" err="1"/>
              <a:t>scratch</a:t>
            </a:r>
            <a:r>
              <a:rPr lang="es-ES" dirty="0"/>
              <a:t>, no el gato, sino una versión básica que no contiene programas ni nada. Si os interesa y queréis meter un sistema operativo desde 0, podéis hacer FROM </a:t>
            </a:r>
            <a:r>
              <a:rPr lang="es-ES" dirty="0" err="1"/>
              <a:t>scratch</a:t>
            </a:r>
            <a:r>
              <a:rPr lang="es-ES" dirty="0"/>
              <a:t> y experimentar un poco.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a:t>
            </a:r>
            <a:r>
              <a:rPr lang="es-ES" dirty="0" err="1"/>
              <a:t>ténéis</a:t>
            </a:r>
            <a:r>
              <a:rPr lang="es-ES" dirty="0"/>
              <a:t> que instalaros Debian para instalar </a:t>
            </a:r>
            <a:r>
              <a:rPr lang="es-ES" dirty="0" err="1"/>
              <a:t>Mysql</a:t>
            </a:r>
            <a:r>
              <a:rPr lang="es-ES" dirty="0"/>
              <a:t>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a:t>
            </a:fld>
            <a:endParaRPr lang="en-GB"/>
          </a:p>
        </p:txBody>
      </p:sp>
    </p:spTree>
    <p:extLst>
      <p:ext uri="{BB962C8B-B14F-4D97-AF65-F5344CB8AC3E}">
        <p14:creationId xmlns:p14="http://schemas.microsoft.com/office/powerpoint/2010/main" val="3936861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571188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26</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27</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158957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Mientras esperamos a compañeros, podéis intentar crear un contenedor de Docker con algún proyecto que tengáis de Java o un simple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765986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3015384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35</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a:t>
            </a:r>
            <a:r>
              <a:rPr lang="es-ES" dirty="0" err="1"/>
              <a:t>monturasSi</a:t>
            </a:r>
            <a:r>
              <a:rPr lang="es-ES" dirty="0"/>
              <a:t> lo hacemos necesitamos compartir el sistema de ficheros, lo ideal sería crear </a:t>
            </a:r>
            <a:r>
              <a:rPr lang="es-ES" dirty="0" err="1"/>
              <a:t>mountras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son redes virtuales que permiten la intercomunicación de nuestros contenedores. 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defecto, Docker </a:t>
            </a:r>
            <a:r>
              <a:rPr lang="es-ES" dirty="0" err="1"/>
              <a:t>Compose</a:t>
            </a:r>
            <a:r>
              <a:rPr lang="es-ES" dirty="0"/>
              <a:t> nos prepara una red donde los contenedores pueden acceder entre sí y eso significa que pueden acceder a los puertos sin configuración de más.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12184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es Docker? Docker es realmente muchas cosas, una empresa, una aplicación, un contenedor Docker…</a:t>
            </a:r>
          </a:p>
          <a:p>
            <a:r>
              <a:rPr lang="es-ES" dirty="0"/>
              <a:t>Yo voy a hablar de Docker como la aplicación,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contiene una aplicación encapsulada con todas las dependencias que necesite para ser ejecutado.</a:t>
            </a:r>
          </a:p>
          <a:p>
            <a:r>
              <a:rPr lang="es-ES" dirty="0"/>
              <a:t>Esto tiene la ventaja además de controlar las versiones de tus programas y reducir los problemas de compatibilidades, en principio.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40</a:t>
            </a:fld>
            <a:endParaRPr lang="en-GB"/>
          </a:p>
        </p:txBody>
      </p:sp>
    </p:spTree>
    <p:extLst>
      <p:ext uri="{BB962C8B-B14F-4D97-AF65-F5344CB8AC3E}">
        <p14:creationId xmlns:p14="http://schemas.microsoft.com/office/powerpoint/2010/main" val="36857891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a:t>.</a:t>
            </a:r>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291707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54</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55</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6153108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283634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un sistema operativo que nos ofrezca las funcionalidades suficientes. Aquí el tamaño (de la imagen) importa, tenemos algunas muy comprimidas como las distribuciones de:</a:t>
            </a:r>
          </a:p>
          <a:p>
            <a:pPr marL="171450" indent="-171450">
              <a:buFontTx/>
              <a:buChar char="-"/>
            </a:pPr>
            <a:r>
              <a:rPr lang="es-ES" dirty="0"/>
              <a:t>Alpine desde los 5MB</a:t>
            </a:r>
          </a:p>
          <a:p>
            <a:pPr marL="171450" indent="-171450">
              <a:buFontTx/>
              <a:buChar char="-"/>
            </a:pPr>
            <a:r>
              <a:rPr lang="es-ES" dirty="0"/>
              <a:t>Debian y Ubuntu ocupan más de 70MB</a:t>
            </a:r>
          </a:p>
          <a:p>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60</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61</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62</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una imagen sin permisos de </a:t>
            </a:r>
            <a:r>
              <a:rPr lang="es-ES" dirty="0" err="1"/>
              <a:t>root</a:t>
            </a:r>
            <a:r>
              <a:rPr lang="es-ES" dirty="0"/>
              <a:t>, con lo que existe un modo </a:t>
            </a:r>
            <a:r>
              <a:rPr lang="es-ES" dirty="0" err="1"/>
              <a:t>root</a:t>
            </a:r>
            <a:r>
              <a:rPr lang="es-ES" dirty="0"/>
              <a:t>,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en algún sitios os encontráis Docker Machine, era la forma antigua de llamar a lo que ahora 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26334868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Swarm, llevando Docker a </a:t>
            </a:r>
            <a:r>
              <a:rPr lang="es-ES"/>
              <a:t>sistemas distribuidos</a:t>
            </a:r>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34979312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74</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75</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76</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204857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eso es todo, muchas gracias.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10690683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41077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8/11/2023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9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00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8/11/2023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39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5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84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18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60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8/11/2023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263279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33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8/11/2023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01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8/11/2023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48.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9.xml"/><Relationship Id="rId1" Type="http://schemas.openxmlformats.org/officeDocument/2006/relationships/slideLayout" Target="../slideLayouts/slideLayout6.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6.xml"/><Relationship Id="rId4" Type="http://schemas.openxmlformats.org/officeDocument/2006/relationships/image" Target="../media/image56.jpe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59.sv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1.sv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63.svg"/></Relationships>
</file>

<file path=ppt/slides/_rels/slide67.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6.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8.png"/><Relationship Id="rId7" Type="http://schemas.openxmlformats.org/officeDocument/2006/relationships/image" Target="../media/image23.png"/><Relationship Id="rId2" Type="http://schemas.openxmlformats.org/officeDocument/2006/relationships/notesSlide" Target="../notesSlides/notesSlide73.xml"/><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90.png"/><Relationship Id="rId4" Type="http://schemas.openxmlformats.org/officeDocument/2006/relationships/image" Target="../media/image89.svg"/></Relationships>
</file>

<file path=ppt/slides/_rels/slide74.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notesSlide" Target="../notesSlides/notesSlide74.xml"/><Relationship Id="rId1" Type="http://schemas.openxmlformats.org/officeDocument/2006/relationships/slideLayout" Target="../slideLayouts/slideLayout6.xml"/><Relationship Id="rId6" Type="http://schemas.openxmlformats.org/officeDocument/2006/relationships/image" Target="../media/image95.svg"/><Relationship Id="rId5" Type="http://schemas.openxmlformats.org/officeDocument/2006/relationships/image" Target="../media/image94.png"/><Relationship Id="rId4" Type="http://schemas.openxmlformats.org/officeDocument/2006/relationships/image" Target="../media/image93.svg"/></Relationships>
</file>

<file path=ppt/slides/_rels/slide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76.xml"/><Relationship Id="rId1" Type="http://schemas.openxmlformats.org/officeDocument/2006/relationships/slideLayout" Target="../slideLayouts/slideLayout6.xml"/><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commons.wikimedia.org/w/index.php?curid=24112652"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hub.docker.com/extensions/docker/disk-usage-extension"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cvedetails.com/vulnerability-list.php?vendor_id=13534&amp;product_id=28125"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fontScale="90000"/>
          </a:bodyPr>
          <a:lstStyle/>
          <a:p>
            <a:r>
              <a:rPr lang="es-ES" sz="7200" cap="small" dirty="0">
                <a:solidFill>
                  <a:srgbClr val="00B2F3"/>
                </a:solidFill>
                <a:latin typeface="Open Sans ExtraBold" pitchFamily="2" charset="0"/>
                <a:ea typeface="Open Sans ExtraBold" pitchFamily="2" charset="0"/>
                <a:cs typeface="Open Sans ExtraBold" pitchFamily="2" charset="0"/>
              </a:rPr>
              <a:t>“Introducción” a Docker y los contenedores</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759D783B-8A09-F64D-0A32-C67C16789041}"/>
              </a:ext>
            </a:extLst>
          </p:cNvPr>
          <p:cNvSpPr>
            <a:spLocks noGrp="1"/>
          </p:cNvSpPr>
          <p:nvPr>
            <p:ph type="subTitle" idx="1"/>
          </p:nvPr>
        </p:nvSpPr>
        <p:spPr>
          <a:xfrm>
            <a:off x="565150" y="5081286"/>
            <a:ext cx="7335835" cy="677130"/>
          </a:xfrm>
        </p:spPr>
        <p:txBody>
          <a:bodyPr>
            <a:normAutofit/>
          </a:bodyPr>
          <a:lstStyle/>
          <a:p>
            <a:r>
              <a:rPr lang="es-ES">
                <a:latin typeface="Open Sans ExtraBold" pitchFamily="2" charset="0"/>
                <a:ea typeface="Open Sans ExtraBold" pitchFamily="2" charset="0"/>
                <a:cs typeface="Open Sans ExtraBold" pitchFamily="2" charset="0"/>
              </a:rPr>
              <a:t>José Manuel Sánchez Rico</a:t>
            </a:r>
            <a:endParaRPr lang="en-GB" dirty="0">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324187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9604461" cy="1268984"/>
          </a:xfrm>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Conceptos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Imagen</a:t>
              </a:r>
              <a:endParaRPr lang="en-GB" i="1" dirty="0">
                <a:solidFill>
                  <a:srgbClr val="00B2F3"/>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rgbClr val="00B2F3"/>
                    </a:solidFill>
                    <a:latin typeface="Open Sans ExtraBold" pitchFamily="2" charset="0"/>
                    <a:ea typeface="Open Sans ExtraBold" pitchFamily="2" charset="0"/>
                    <a:cs typeface="Open Sans ExtraBold" pitchFamily="2" charset="0"/>
                  </a:rPr>
                  <a:t>.exe</a:t>
                </a:r>
                <a:endParaRPr lang="en-GB" sz="5400" i="1" dirty="0">
                  <a:solidFill>
                    <a:srgbClr val="00B2F3"/>
                  </a:solidFill>
                  <a:latin typeface="Open Sans ExtraBold" pitchFamily="2" charset="0"/>
                  <a:ea typeface="Open Sans ExtraBold" pitchFamily="2" charset="0"/>
                  <a:cs typeface="Open Sans ExtraBold" pitchFamily="2" charset="0"/>
                </a:endParaRPr>
              </a:p>
            </p:txBody>
          </p:sp>
        </p:grpSp>
      </p:grpSp>
      <p:grpSp>
        <p:nvGrpSpPr>
          <p:cNvPr id="34" name="Grupo 33">
            <a:extLst>
              <a:ext uri="{FF2B5EF4-FFF2-40B4-BE49-F238E27FC236}">
                <a16:creationId xmlns:a16="http://schemas.microsoft.com/office/drawing/2014/main" id="{4AC8F980-F17C-006E-E95D-DF946049D8C9}"/>
              </a:ext>
            </a:extLst>
          </p:cNvPr>
          <p:cNvGrpSpPr/>
          <p:nvPr/>
        </p:nvGrpSpPr>
        <p:grpSpPr>
          <a:xfrm>
            <a:off x="7308019" y="1860413"/>
            <a:ext cx="3657600" cy="4226697"/>
            <a:chOff x="7332733" y="1860413"/>
            <a:chExt cx="3657600" cy="4226697"/>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grpSp>
          <p:nvGrpSpPr>
            <p:cNvPr id="33" name="Grupo 32">
              <a:extLst>
                <a:ext uri="{FF2B5EF4-FFF2-40B4-BE49-F238E27FC236}">
                  <a16:creationId xmlns:a16="http://schemas.microsoft.com/office/drawing/2014/main" id="{8058D567-6604-645D-8BC6-B37D5CE06019}"/>
                </a:ext>
              </a:extLst>
            </p:cNvPr>
            <p:cNvGrpSpPr/>
            <p:nvPr/>
          </p:nvGrpSpPr>
          <p:grpSpPr>
            <a:xfrm>
              <a:off x="7332733" y="1860413"/>
              <a:ext cx="3657600" cy="4226697"/>
              <a:chOff x="7332733" y="1860413"/>
              <a:chExt cx="3657600" cy="4226697"/>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latin typeface="Open Sans ExtraBold" pitchFamily="2" charset="0"/>
                    <a:ea typeface="Open Sans ExtraBold" pitchFamily="2" charset="0"/>
                    <a:cs typeface="Open Sans ExtraBold" pitchFamily="2" charset="0"/>
                  </a:rPr>
                  <a:t>Contenedor</a:t>
                </a:r>
                <a:endParaRPr lang="en-GB" i="1" dirty="0">
                  <a:latin typeface="Open Sans ExtraBold" pitchFamily="2" charset="0"/>
                  <a:ea typeface="Open Sans ExtraBold" pitchFamily="2" charset="0"/>
                  <a:cs typeface="Open Sans ExtraBold" pitchFamily="2" charset="0"/>
                </a:endParaRPr>
              </a:p>
            </p:txBody>
          </p:sp>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grpSp>
      <p:sp>
        <p:nvSpPr>
          <p:cNvPr id="35" name="Título 3">
            <a:extLst>
              <a:ext uri="{FF2B5EF4-FFF2-40B4-BE49-F238E27FC236}">
                <a16:creationId xmlns:a16="http://schemas.microsoft.com/office/drawing/2014/main" id="{525DC077-6258-AAFA-6E9E-7FD96FAFC59B}"/>
              </a:ext>
            </a:extLst>
          </p:cNvPr>
          <p:cNvSpPr txBox="1">
            <a:spLocks/>
          </p:cNvSpPr>
          <p:nvPr/>
        </p:nvSpPr>
        <p:spPr>
          <a:xfrm>
            <a:off x="565150" y="1855940"/>
            <a:ext cx="6148166"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Programación</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Notación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2" y="3429000"/>
            <a:ext cx="8008207"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50000"/>
                    <a:lumOff val="50000"/>
                  </a:schemeClr>
                </a:solidFill>
              </a:rPr>
              <a:t># </a:t>
            </a:r>
            <a:r>
              <a:rPr lang="en-GB" sz="3600" dirty="0" err="1">
                <a:solidFill>
                  <a:schemeClr val="tx1">
                    <a:lumMod val="50000"/>
                    <a:lumOff val="50000"/>
                  </a:schemeClr>
                </a:solidFill>
              </a:rPr>
              <a:t>Comentario</a:t>
            </a:r>
            <a:endParaRPr lang="en-GB" sz="3600" dirty="0">
              <a:solidFill>
                <a:schemeClr val="tx1">
                  <a:lumMod val="50000"/>
                  <a:lumOff val="50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Contenerizando</a:t>
            </a:r>
            <a:r>
              <a:rPr lang="es-ES" sz="4000" i="1" dirty="0">
                <a:solidFill>
                  <a:srgbClr val="00B2F3"/>
                </a:solidFill>
                <a:latin typeface="Open Sans ExtraBold" pitchFamily="2" charset="0"/>
                <a:ea typeface="Open Sans ExtraBold" pitchFamily="2" charset="0"/>
                <a:cs typeface="Open Sans ExtraBold" pitchFamily="2" charset="0"/>
              </a:rPr>
              <a:t> tu aplicación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Configurando tu 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8" y="2743201"/>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Lanzando tu 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8" y="2743200"/>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Ejemplo simple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50000"/>
                    <a:lumOff val="50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5"/>
            <a:ext cx="6362526" cy="1139978"/>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Imágenes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722784"/>
            <a:ext cx="7015094" cy="153725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Guardando nuestro trabajo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3" name="Imagen 2">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7335835" cy="95189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Imágenes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722784"/>
            <a:ext cx="6362526" cy="153725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Desde los orígenes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04555"/>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96296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5"/>
            <a:ext cx="6997186" cy="117973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775794"/>
            <a:ext cx="6362526" cy="112765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Open Sans ExtraBold" pitchFamily="2" charset="0"/>
                <a:ea typeface="Open Sans ExtraBold" pitchFamily="2" charset="0"/>
                <a:cs typeface="Open Sans ExtraBold" pitchFamily="2" charset="0"/>
              </a:rPr>
              <a:t>Dockerhub</a:t>
            </a:r>
            <a:r>
              <a:rPr lang="es-ES" sz="4000" i="1" dirty="0">
                <a:solidFill>
                  <a:srgbClr val="00B2F3"/>
                </a:solidFill>
                <a:latin typeface="Open Sans ExtraBold" pitchFamily="2" charset="0"/>
                <a:ea typeface="Open Sans ExtraBold" pitchFamily="2" charset="0"/>
                <a:cs typeface="Open Sans ExtraBold" pitchFamily="2" charset="0"/>
              </a:rPr>
              <a:t>, me suena…</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775793"/>
            <a:ext cx="6362526" cy="153725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No hagas todo el trabajo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Introducción</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216636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00B2F3"/>
                </a:solidFill>
                <a:latin typeface="Open Sans ExtraBold" pitchFamily="2" charset="0"/>
                <a:ea typeface="Open Sans ExtraBold" pitchFamily="2" charset="0"/>
                <a:cs typeface="Open Sans ExtraBold" pitchFamily="2" charset="0"/>
              </a:rPr>
              <a:t>Dockerhub</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Imágenes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148166" cy="923837"/>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2" name="Gráfico 11" descr="Cmd (terminal) con relleno sólido">
            <a:extLst>
              <a:ext uri="{FF2B5EF4-FFF2-40B4-BE49-F238E27FC236}">
                <a16:creationId xmlns:a16="http://schemas.microsoft.com/office/drawing/2014/main" id="{046D493F-FDF6-8F79-2684-D413304D4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Tree>
    <p:extLst>
      <p:ext uri="{BB962C8B-B14F-4D97-AF65-F5344CB8AC3E}">
        <p14:creationId xmlns:p14="http://schemas.microsoft.com/office/powerpoint/2010/main" val="3299216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Contenedores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[opciones] 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0" name="Gráfico 9" descr="Cmd (terminal) con relleno sólido">
            <a:extLst>
              <a:ext uri="{FF2B5EF4-FFF2-40B4-BE49-F238E27FC236}">
                <a16:creationId xmlns:a16="http://schemas.microsoft.com/office/drawing/2014/main" id="{AB7A4A56-49F0-DB92-FB37-B2FAEC429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Tree>
    <p:extLst>
      <p:ext uri="{BB962C8B-B14F-4D97-AF65-F5344CB8AC3E}">
        <p14:creationId xmlns:p14="http://schemas.microsoft.com/office/powerpoint/2010/main" val="155333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C4C58DB2-3B80-EE94-6960-5ACB8DC66000}"/>
              </a:ext>
            </a:extLst>
          </p:cNvPr>
          <p:cNvPicPr>
            <a:picLocks noChangeAspect="1"/>
          </p:cNvPicPr>
          <p:nvPr/>
        </p:nvPicPr>
        <p:blipFill>
          <a:blip r:embed="rId3"/>
          <a:stretch>
            <a:fillRect/>
          </a:stretch>
        </p:blipFill>
        <p:spPr>
          <a:xfrm>
            <a:off x="1371222" y="0"/>
            <a:ext cx="10233614" cy="6858000"/>
          </a:xfrm>
          <a:prstGeom prst="rect">
            <a:avLst/>
          </a:prstGeom>
        </p:spPr>
      </p:pic>
    </p:spTree>
    <p:extLst>
      <p:ext uri="{BB962C8B-B14F-4D97-AF65-F5344CB8AC3E}">
        <p14:creationId xmlns:p14="http://schemas.microsoft.com/office/powerpoint/2010/main" val="1836698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842648" cy="286640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462987" y="5580919"/>
            <a:ext cx="5081286" cy="508747"/>
          </a:xfrm>
        </p:spPr>
        <p:txBody>
          <a:bodyPr anchor="ctr">
            <a:normAutofit/>
          </a:bodyPr>
          <a:lstStyle/>
          <a:p>
            <a:r>
              <a:rPr lang="es-ES" dirty="0">
                <a:hlinkClick r:id="rId3"/>
              </a:rPr>
              <a:t>Documentación de Docker (</a:t>
            </a:r>
            <a:r>
              <a:rPr lang="es-ES" dirty="0" err="1">
                <a:hlinkClick r:id="rId3"/>
              </a:rPr>
              <a:t>docker.docs</a:t>
            </a:r>
            <a:r>
              <a:rPr lang="es-ES" dirty="0">
                <a:hlinkClick r:id="rId3"/>
              </a:rPr>
              <a:t>)</a:t>
            </a:r>
            <a:endParaRPr lang="es-ES" dirty="0"/>
          </a:p>
          <a:p>
            <a:endParaRPr lang="en-GB"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606714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Leer atentamente</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3" name="Imagen 2">
            <a:extLst>
              <a:ext uri="{FF2B5EF4-FFF2-40B4-BE49-F238E27FC236}">
                <a16:creationId xmlns:a16="http://schemas.microsoft.com/office/drawing/2014/main" id="{2623DEDA-8820-86B6-102C-237FA4D1E3FE}"/>
              </a:ext>
            </a:extLst>
          </p:cNvPr>
          <p:cNvPicPr>
            <a:picLocks noChangeAspect="1"/>
          </p:cNvPicPr>
          <p:nvPr/>
        </p:nvPicPr>
        <p:blipFill>
          <a:blip r:embed="rId4"/>
          <a:stretch>
            <a:fillRect/>
          </a:stretch>
        </p:blipFill>
        <p:spPr>
          <a:xfrm>
            <a:off x="565149" y="2919071"/>
            <a:ext cx="5384238" cy="2108004"/>
          </a:xfrm>
          <a:prstGeom prst="rect">
            <a:avLst/>
          </a:prstGeom>
        </p:spPr>
      </p:pic>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842648" cy="286640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462987" y="5580919"/>
            <a:ext cx="5081286" cy="508747"/>
          </a:xfrm>
        </p:spPr>
        <p:txBody>
          <a:bodyPr anchor="ctr">
            <a:normAutofit/>
          </a:bodyPr>
          <a:lstStyle/>
          <a:p>
            <a:r>
              <a:rPr lang="es-ES" dirty="0">
                <a:hlinkClick r:id="rId3"/>
              </a:rPr>
              <a:t>Documentación de Docker (</a:t>
            </a:r>
            <a:r>
              <a:rPr lang="es-ES" dirty="0" err="1">
                <a:hlinkClick r:id="rId3"/>
              </a:rPr>
              <a:t>docker.docs</a:t>
            </a:r>
            <a:r>
              <a:rPr lang="es-ES" dirty="0">
                <a:hlinkClick r:id="rId3"/>
              </a:rPr>
              <a:t>)</a:t>
            </a:r>
            <a:endParaRPr lang="es-ES" dirty="0"/>
          </a:p>
          <a:p>
            <a:endParaRPr lang="en-GB"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018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Más detalles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a:extLst>
              <a:ext uri="{FF2B5EF4-FFF2-40B4-BE49-F238E27FC236}">
                <a16:creationId xmlns:a16="http://schemas.microsoft.com/office/drawing/2014/main" id="{8A2B5994-E94A-8E71-C658-016184210C01}"/>
              </a:ext>
            </a:extLst>
          </p:cNvPr>
          <p:cNvPicPr>
            <a:picLocks noChangeAspect="1"/>
          </p:cNvPicPr>
          <p:nvPr/>
        </p:nvPicPr>
        <p:blipFill>
          <a:blip r:embed="rId4"/>
          <a:stretch>
            <a:fillRect/>
          </a:stretch>
        </p:blipFill>
        <p:spPr>
          <a:xfrm>
            <a:off x="565150" y="2909830"/>
            <a:ext cx="6842648" cy="2161526"/>
          </a:xfrm>
          <a:prstGeom prst="rect">
            <a:avLst/>
          </a:prstGeom>
        </p:spPr>
      </p:pic>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8000" cap="small" dirty="0">
                <a:solidFill>
                  <a:srgbClr val="00B2F3"/>
                </a:solidFill>
                <a:latin typeface="Open Sans ExtraBold" pitchFamily="2" charset="0"/>
                <a:ea typeface="Open Sans ExtraBold" pitchFamily="2" charset="0"/>
                <a:cs typeface="Open Sans ExtraBold" pitchFamily="2" charset="0"/>
              </a:rPr>
              <a:t>Hora de Practicar</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CB6E2841-6366-9925-00C6-52ED309EB11C}"/>
              </a:ext>
            </a:extLst>
          </p:cNvPr>
          <p:cNvSpPr txBox="1">
            <a:spLocks/>
          </p:cNvSpPr>
          <p:nvPr/>
        </p:nvSpPr>
        <p:spPr>
          <a:xfrm>
            <a:off x="565147" y="3305957"/>
            <a:ext cx="9724909" cy="278370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Ejercicios del 00 al 03.</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9475212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108760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Recomendaciones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5242527"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108760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Dummy</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Dockerfile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752005"/>
            <a:ext cx="5696755" cy="1940681"/>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4000" dirty="0" err="1">
                <a:solidFill>
                  <a:srgbClr val="1E1E1E"/>
                </a:solidFill>
                <a:latin typeface="Open Sans ExtraBold" pitchFamily="2" charset="0"/>
                <a:ea typeface="Open Sans ExtraBold" pitchFamily="2" charset="0"/>
                <a:cs typeface="Open Sans ExtraBold" pitchFamily="2" charset="0"/>
              </a:rPr>
              <a:t>dummy</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261427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286640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Echa a correr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752005"/>
            <a:ext cx="5696755" cy="194068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4000" dirty="0">
                <a:solidFill>
                  <a:srgbClr val="00B2F3"/>
                </a:solidFill>
                <a:latin typeface="Open Sans ExtraBold" pitchFamily="2" charset="0"/>
                <a:ea typeface="Open Sans ExtraBold" pitchFamily="2" charset="0"/>
                <a:cs typeface="Open Sans ExtraBold" pitchFamily="2" charset="0"/>
              </a:rPr>
              <a:t>(http://127.0.0.1)</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286640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La respuesta a la vida</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68334"/>
            <a:ext cx="7810365" cy="1011081"/>
          </a:xfrm>
        </p:spPr>
        <p:txBody>
          <a:bodyPr vert="horz" lIns="91440" tIns="45720" rIns="91440" bIns="45720" rtlCol="0" anchor="t">
            <a:normAutofit/>
          </a:bodyPr>
          <a:lstStyle/>
          <a:p>
            <a:r>
              <a:rPr lang="en-US" sz="6000" dirty="0" err="1">
                <a:solidFill>
                  <a:srgbClr val="00224B"/>
                </a:solidFill>
                <a:latin typeface="Open Sans ExtraBold" pitchFamily="2" charset="0"/>
                <a:ea typeface="Open Sans ExtraBold" pitchFamily="2" charset="0"/>
                <a:cs typeface="Open Sans ExtraBold" pitchFamily="2" charset="0"/>
              </a:rPr>
              <a:t>Requisitos</a:t>
            </a:r>
            <a:endParaRPr lang="en-US" sz="6000" dirty="0">
              <a:solidFill>
                <a:srgbClr val="00224B"/>
              </a:solidFill>
              <a:latin typeface="Open Sans ExtraBold" pitchFamily="2" charset="0"/>
              <a:ea typeface="Open Sans ExtraBold" pitchFamily="2" charset="0"/>
              <a:cs typeface="Open Sans ExtraBold" pitchFamily="2" charset="0"/>
            </a:endParaRPr>
          </a:p>
        </p:txBody>
      </p:sp>
      <p:grpSp>
        <p:nvGrpSpPr>
          <p:cNvPr id="43" name="Group 42">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9" name="Straight Connector 4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ubtítulo 5">
            <a:extLst>
              <a:ext uri="{FF2B5EF4-FFF2-40B4-BE49-F238E27FC236}">
                <a16:creationId xmlns:a16="http://schemas.microsoft.com/office/drawing/2014/main" id="{AE6FFE94-83E8-F12D-CC44-055BB3D72AE9}"/>
              </a:ext>
            </a:extLst>
          </p:cNvPr>
          <p:cNvSpPr txBox="1">
            <a:spLocks/>
          </p:cNvSpPr>
          <p:nvPr/>
        </p:nvSpPr>
        <p:spPr>
          <a:xfrm>
            <a:off x="565150" y="2177880"/>
            <a:ext cx="9411486" cy="1936666"/>
          </a:xfrm>
          <a:prstGeom prst="rect">
            <a:avLst/>
          </a:prstGeom>
        </p:spPr>
        <p:txBody>
          <a:bodyPr numCol="1">
            <a:normAutofit fontScale="925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1E1E1E"/>
                </a:solidFill>
                <a:latin typeface="Open Sans ExtraBold" pitchFamily="2" charset="0"/>
                <a:ea typeface="Open Sans ExtraBold" pitchFamily="2" charset="0"/>
                <a:cs typeface="Open Sans ExtraBold" pitchFamily="2" charset="0"/>
              </a:rPr>
              <a:t>Tener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a:solidFill>
                  <a:srgbClr val="00B2F3"/>
                </a:solidFill>
                <a:latin typeface="Open Sans ExtraBold" pitchFamily="2" charset="0"/>
                <a:ea typeface="Open Sans ExtraBold" pitchFamily="2" charset="0"/>
                <a:cs typeface="Open Sans ExtraBold" pitchFamily="2" charset="0"/>
              </a:rPr>
              <a:t>Docker </a:t>
            </a:r>
            <a:r>
              <a:rPr lang="en-GB" sz="3600" dirty="0">
                <a:solidFill>
                  <a:srgbClr val="00224B"/>
                </a:solidFill>
                <a:latin typeface="Open Sans ExtraBold" pitchFamily="2" charset="0"/>
                <a:ea typeface="Open Sans ExtraBold" pitchFamily="2" charset="0"/>
                <a:cs typeface="Open Sans ExtraBold" pitchFamily="2" charset="0"/>
              </a:rPr>
              <a:t>(WSL 2 / Linux)</a:t>
            </a:r>
          </a:p>
          <a:p>
            <a:r>
              <a:rPr lang="en-GB" sz="3600" dirty="0">
                <a:solidFill>
                  <a:srgbClr val="1E1E1E"/>
                </a:solidFill>
                <a:latin typeface="Open Sans ExtraBold" pitchFamily="2" charset="0"/>
                <a:ea typeface="Open Sans ExtraBold" pitchFamily="2" charset="0"/>
                <a:cs typeface="Open Sans ExtraBold" pitchFamily="2" charset="0"/>
              </a:rPr>
              <a:t>Tener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a:solidFill>
                  <a:srgbClr val="00B2F3"/>
                </a:solidFill>
                <a:latin typeface="Open Sans ExtraBold" pitchFamily="2" charset="0"/>
                <a:ea typeface="Open Sans ExtraBold" pitchFamily="2" charset="0"/>
                <a:cs typeface="Open Sans ExtraBold" pitchFamily="2" charset="0"/>
              </a:rPr>
              <a:t>Docker Compose</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err="1">
                <a:solidFill>
                  <a:srgbClr val="1E1E1E"/>
                </a:solidFill>
                <a:latin typeface="Open Sans ExtraBold" pitchFamily="2" charset="0"/>
                <a:ea typeface="Open Sans ExtraBold" pitchFamily="2" charset="0"/>
                <a:cs typeface="Open Sans ExtraBold" pitchFamily="2" charset="0"/>
              </a:rPr>
              <a:t>si</a:t>
            </a:r>
            <a:r>
              <a:rPr lang="en-GB" sz="3600" dirty="0">
                <a:solidFill>
                  <a:srgbClr val="1E1E1E"/>
                </a:solidFill>
                <a:latin typeface="Open Sans ExtraBold" pitchFamily="2" charset="0"/>
                <a:ea typeface="Open Sans ExtraBold" pitchFamily="2" charset="0"/>
                <a:cs typeface="Open Sans ExtraBold" pitchFamily="2" charset="0"/>
              </a:rPr>
              <a:t> no se ha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Docker Desktop.</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665311" y="4323446"/>
            <a:ext cx="5496142"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Conocimientos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CF1D0BB5-D40F-B047-9F2E-EA1F13D1A452}"/>
              </a:ext>
            </a:extLst>
          </p:cNvPr>
          <p:cNvSpPr txBox="1">
            <a:spLocks/>
          </p:cNvSpPr>
          <p:nvPr/>
        </p:nvSpPr>
        <p:spPr>
          <a:xfrm>
            <a:off x="665311" y="5026143"/>
            <a:ext cx="9411486" cy="954019"/>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600" dirty="0">
                <a:solidFill>
                  <a:srgbClr val="1E1E1E"/>
                </a:solidFill>
                <a:latin typeface="Open Sans ExtraBold" pitchFamily="2" charset="0"/>
                <a:ea typeface="Open Sans ExtraBold" pitchFamily="2" charset="0"/>
                <a:cs typeface="Open Sans ExtraBold" pitchFamily="2" charset="0"/>
              </a:rPr>
              <a:t>No hay requisitos </a:t>
            </a:r>
            <a:endParaRPr lang="en-GB" sz="36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06646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286640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Un secreto mal guardado</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josesanc02/taller-03</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49" y="4114800"/>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a:t>
            </a:r>
            <a:r>
              <a:rPr lang="es-ES" sz="2800" i="1" dirty="0" err="1">
                <a:solidFill>
                  <a:srgbClr val="1E1E1E"/>
                </a:solidFill>
                <a:latin typeface="Open Sans ExtraBold" pitchFamily="2" charset="0"/>
                <a:ea typeface="Open Sans ExtraBold" pitchFamily="2" charset="0"/>
                <a:cs typeface="Open Sans ExtraBold" pitchFamily="2" charset="0"/>
              </a:rPr>
              <a:t>bin</a:t>
            </a:r>
            <a:r>
              <a:rPr lang="es-ES" sz="2800" i="1" dirty="0">
                <a:solidFill>
                  <a:srgbClr val="1E1E1E"/>
                </a:solidFill>
                <a:latin typeface="Open Sans ExtraBold" pitchFamily="2" charset="0"/>
                <a:ea typeface="Open Sans ExtraBold" pitchFamily="2" charset="0"/>
                <a:cs typeface="Open Sans ExtraBold" pitchFamily="2" charset="0"/>
              </a:rPr>
              <a:t>/</a:t>
            </a:r>
            <a:r>
              <a:rPr lang="es-ES" sz="2800" i="1" dirty="0" err="1">
                <a:solidFill>
                  <a:srgbClr val="1E1E1E"/>
                </a:solidFill>
                <a:latin typeface="Open Sans ExtraBold" pitchFamily="2" charset="0"/>
                <a:ea typeface="Open Sans ExtraBold" pitchFamily="2" charset="0"/>
                <a:cs typeface="Open Sans ExtraBold" pitchFamily="2" charset="0"/>
              </a:rPr>
              <a:t>sh</a:t>
            </a:r>
            <a:endParaRPr lang="es-ES" sz="2800" i="1" dirty="0">
              <a:solidFill>
                <a:srgbClr val="1E1E1E"/>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318657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108760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Break</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Hora de trastear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Título 3">
            <a:extLst>
              <a:ext uri="{FF2B5EF4-FFF2-40B4-BE49-F238E27FC236}">
                <a16:creationId xmlns:a16="http://schemas.microsoft.com/office/drawing/2014/main" id="{708D7D55-6401-0B4B-460C-6D45BDB18B4D}"/>
              </a:ext>
            </a:extLst>
          </p:cNvPr>
          <p:cNvSpPr txBox="1">
            <a:spLocks/>
          </p:cNvSpPr>
          <p:nvPr/>
        </p:nvSpPr>
        <p:spPr>
          <a:xfrm>
            <a:off x="565149" y="2743201"/>
            <a:ext cx="5267240" cy="303394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Crea un contenedor</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Añade un pequeño script o ejecutable mientras equiparamos distancias.</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Parte de alpine u </a:t>
            </a:r>
            <a:r>
              <a:rPr lang="es-ES" sz="2800" dirty="0" err="1">
                <a:solidFill>
                  <a:schemeClr val="tx1">
                    <a:lumMod val="50000"/>
                    <a:lumOff val="50000"/>
                  </a:schemeClr>
                </a:solidFill>
                <a:latin typeface="Open Sans ExtraBold" pitchFamily="2" charset="0"/>
                <a:ea typeface="Open Sans ExtraBold" pitchFamily="2" charset="0"/>
                <a:cs typeface="Open Sans ExtraBold" pitchFamily="2" charset="0"/>
              </a:rPr>
              <a:t>openjdk</a:t>
            </a:r>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 si quieres ejecutar Java. </a:t>
            </a:r>
            <a:endParaRPr lang="en-GB" sz="2800"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95837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Soluciones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El primer </a:t>
            </a:r>
            <a:r>
              <a:rPr lang="es-ES" sz="4800" i="1" dirty="0" err="1">
                <a:solidFill>
                  <a:srgbClr val="00B2F3"/>
                </a:solidFill>
                <a:latin typeface="Open Sans ExtraBold" pitchFamily="2" charset="0"/>
                <a:ea typeface="Open Sans ExtraBold" pitchFamily="2" charset="0"/>
                <a:cs typeface="Open Sans ExtraBold" pitchFamily="2" charset="0"/>
              </a:rPr>
              <a:t>Dockerfile</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990337"/>
            <a:ext cx="9258473" cy="248370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pic>
        <p:nvPicPr>
          <p:cNvPr id="10" name="Gráfico 9" descr="Documento con relleno sólido">
            <a:extLst>
              <a:ext uri="{FF2B5EF4-FFF2-40B4-BE49-F238E27FC236}">
                <a16:creationId xmlns:a16="http://schemas.microsoft.com/office/drawing/2014/main" id="{6FA89A86-99B9-95D4-BD65-2AF9C07861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6422" y="3268487"/>
            <a:ext cx="1729946" cy="1729946"/>
          </a:xfrm>
          <a:prstGeom prst="rect">
            <a:avLst/>
          </a:prstGeom>
        </p:spPr>
      </p:pic>
    </p:spTree>
    <p:extLst>
      <p:ext uri="{BB962C8B-B14F-4D97-AF65-F5344CB8AC3E}">
        <p14:creationId xmlns:p14="http://schemas.microsoft.com/office/powerpoint/2010/main" val="353900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Soluciones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Agora</a:t>
            </a:r>
            <a:r>
              <a:rPr lang="es-ES" sz="4000" i="1" dirty="0">
                <a:solidFill>
                  <a:srgbClr val="00B2F3"/>
                </a:solidFill>
                <a:latin typeface="Open Sans ExtraBold" pitchFamily="2" charset="0"/>
                <a:ea typeface="Open Sans ExtraBold" pitchFamily="2" charset="0"/>
                <a:cs typeface="Open Sans ExtraBold" pitchFamily="2" charset="0"/>
              </a:rPr>
              <a:t> sim </a:t>
            </a:r>
            <a:r>
              <a:rPr lang="es-ES" sz="4000" i="1" dirty="0" err="1">
                <a:solidFill>
                  <a:srgbClr val="00B2F3"/>
                </a:solidFill>
                <a:latin typeface="Open Sans ExtraBold" pitchFamily="2" charset="0"/>
                <a:ea typeface="Open Sans ExtraBold" pitchFamily="2" charset="0"/>
                <a:cs typeface="Open Sans ExtraBold" pitchFamily="2" charset="0"/>
              </a:rPr>
              <a:t>entendo</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AAA2BDED-55A7-C642-CC51-02870A51871E}"/>
              </a:ext>
            </a:extLst>
          </p:cNvPr>
          <p:cNvSpPr txBox="1">
            <a:spLocks/>
          </p:cNvSpPr>
          <p:nvPr/>
        </p:nvSpPr>
        <p:spPr>
          <a:xfrm>
            <a:off x="565148" y="3235211"/>
            <a:ext cx="9724909" cy="230849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Redes y volúmenes</a:t>
            </a:r>
            <a:endParaRPr lang="es-ES" sz="3700"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026A5EE5-6C9B-3A36-3011-79FBA28DE5B8}"/>
              </a:ext>
            </a:extLst>
          </p:cNvPr>
          <p:cNvSpPr txBox="1">
            <a:spLocks/>
          </p:cNvSpPr>
          <p:nvPr/>
        </p:nvSpPr>
        <p:spPr>
          <a:xfrm>
            <a:off x="565150" y="768335"/>
            <a:ext cx="8125970" cy="2466876"/>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8000" cap="small" dirty="0">
                <a:solidFill>
                  <a:srgbClr val="00B2F3"/>
                </a:solidFill>
                <a:latin typeface="Open Sans ExtraBold" pitchFamily="2" charset="0"/>
                <a:ea typeface="Open Sans ExtraBold" pitchFamily="2" charset="0"/>
                <a:cs typeface="Open Sans ExtraBold" pitchFamily="2" charset="0"/>
              </a:rPr>
              <a:t>Mecanismos para contenedores</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23030633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108760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Volúmenes</a:t>
            </a:r>
            <a:endParaRPr lang="en-GB" dirty="0">
              <a:solidFill>
                <a:srgbClr val="00224B"/>
              </a:solidFill>
              <a:latin typeface="Open Sans ExtraBold" pitchFamily="2" charset="0"/>
              <a:ea typeface="Open Sans ExtraBold" pitchFamily="2" charset="0"/>
              <a:cs typeface="Open Sans ExtraBold" pitchFamily="2" charset="0"/>
            </a:endParaRPr>
          </a:p>
        </p:txBody>
      </p:sp>
      <p:pic>
        <p:nvPicPr>
          <p:cNvPr id="6" name="Gráfico 5">
            <a:extLst>
              <a:ext uri="{FF2B5EF4-FFF2-40B4-BE49-F238E27FC236}">
                <a16:creationId xmlns:a16="http://schemas.microsoft.com/office/drawing/2014/main" id="{28711AF9-BAF5-7C70-CE73-5047EAFC68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607" y="2743201"/>
            <a:ext cx="8617001" cy="2561811"/>
          </a:xfrm>
          <a:prstGeom prst="rect">
            <a:avLst/>
          </a:prstGeom>
        </p:spPr>
      </p:pic>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La persistencia</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7268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Volúmenes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2204395"/>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Volúmenes de 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3078611"/>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558429"/>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¿Volúmenes de directorio?</a:t>
            </a:r>
          </a:p>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199850"/>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794089"/>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3">
            <a:extLst>
              <a:ext uri="{FF2B5EF4-FFF2-40B4-BE49-F238E27FC236}">
                <a16:creationId xmlns:a16="http://schemas.microsoft.com/office/drawing/2014/main" id="{E01B7FEA-0CCE-48A6-E811-309BCCC6F9FA}"/>
              </a:ext>
            </a:extLst>
          </p:cNvPr>
          <p:cNvSpPr txBox="1">
            <a:spLocks/>
          </p:cNvSpPr>
          <p:nvPr/>
        </p:nvSpPr>
        <p:spPr>
          <a:xfrm>
            <a:off x="565150" y="1878130"/>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Compartiendo el sistema</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780532" cy="1087607"/>
          </a:xfrm>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10.X.Y.Z…</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1026" name="Picture 2">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70" y="2740816"/>
            <a:ext cx="5075582" cy="316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Networks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Rectángulo: esquinas redondeadas 7">
            <a:extLst>
              <a:ext uri="{FF2B5EF4-FFF2-40B4-BE49-F238E27FC236}">
                <a16:creationId xmlns:a16="http://schemas.microsoft.com/office/drawing/2014/main" id="{8714040C-BBB1-5D7E-7710-8C0CAFC7B0BE}"/>
              </a:ext>
            </a:extLst>
          </p:cNvPr>
          <p:cNvSpPr/>
          <p:nvPr/>
        </p:nvSpPr>
        <p:spPr>
          <a:xfrm>
            <a:off x="827902" y="2837284"/>
            <a:ext cx="9292281" cy="3106316"/>
          </a:xfrm>
          <a:prstGeom prst="roundRect">
            <a:avLst/>
          </a:prstGeom>
          <a:noFill/>
          <a:ln w="57150" cap="flat" cmpd="sng" algn="ctr">
            <a:solidFill>
              <a:srgbClr val="00224B"/>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r>
              <a:rPr lang="es-ES" sz="2800" b="1" dirty="0">
                <a:solidFill>
                  <a:srgbClr val="00224B"/>
                </a:solidFill>
                <a:latin typeface="Open Sans ExtraBold" pitchFamily="2" charset="0"/>
                <a:ea typeface="Open Sans ExtraBold" pitchFamily="2" charset="0"/>
                <a:cs typeface="Open Sans ExtraBold" pitchFamily="2" charset="0"/>
              </a:rPr>
              <a:t>RED</a:t>
            </a:r>
            <a:endParaRPr lang="en-GB" sz="2800" b="1"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8944611"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Abran los puertos</a:t>
            </a:r>
            <a:endParaRPr lang="en-GB" i="1" dirty="0">
              <a:solidFill>
                <a:srgbClr val="00B2F3"/>
              </a:solidFill>
              <a:latin typeface="Open Sans ExtraBold" pitchFamily="2" charset="0"/>
              <a:ea typeface="Open Sans ExtraBold" pitchFamily="2" charset="0"/>
              <a:cs typeface="Open Sans ExtraBold" pitchFamily="2" charset="0"/>
            </a:endParaRPr>
          </a:p>
        </p:txBody>
      </p:sp>
      <p:grpSp>
        <p:nvGrpSpPr>
          <p:cNvPr id="13" name="Grupo 12">
            <a:extLst>
              <a:ext uri="{FF2B5EF4-FFF2-40B4-BE49-F238E27FC236}">
                <a16:creationId xmlns:a16="http://schemas.microsoft.com/office/drawing/2014/main" id="{8676BC2D-1BAB-82A8-3526-7032A004444C}"/>
              </a:ext>
            </a:extLst>
          </p:cNvPr>
          <p:cNvGrpSpPr/>
          <p:nvPr/>
        </p:nvGrpSpPr>
        <p:grpSpPr>
          <a:xfrm>
            <a:off x="1530420" y="3640547"/>
            <a:ext cx="3472249" cy="1777386"/>
            <a:chOff x="1544593" y="3747227"/>
            <a:chExt cx="3472249" cy="1777386"/>
          </a:xfrm>
        </p:grpSpPr>
        <p:sp>
          <p:nvSpPr>
            <p:cNvPr id="5" name="Cubo 4">
              <a:extLst>
                <a:ext uri="{FF2B5EF4-FFF2-40B4-BE49-F238E27FC236}">
                  <a16:creationId xmlns:a16="http://schemas.microsoft.com/office/drawing/2014/main" id="{0C5EDAFE-E728-2FEF-93F6-B7BBAF535655}"/>
                </a:ext>
              </a:extLst>
            </p:cNvPr>
            <p:cNvSpPr/>
            <p:nvPr/>
          </p:nvSpPr>
          <p:spPr>
            <a:xfrm>
              <a:off x="1544593" y="3747227"/>
              <a:ext cx="3472249" cy="177738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Open Sans" pitchFamily="2" charset="0"/>
                  <a:ea typeface="Open Sans" pitchFamily="2" charset="0"/>
                  <a:cs typeface="Open Sans" pitchFamily="2" charset="0"/>
                </a:rPr>
                <a:t>Contenedor 1</a:t>
              </a:r>
              <a:endParaRPr lang="en-GB" sz="2400" b="1" dirty="0">
                <a:latin typeface="Open Sans" pitchFamily="2" charset="0"/>
                <a:ea typeface="Open Sans" pitchFamily="2" charset="0"/>
                <a:cs typeface="Open Sans" pitchFamily="2" charset="0"/>
              </a:endParaRPr>
            </a:p>
          </p:txBody>
        </p:sp>
        <p:sp>
          <p:nvSpPr>
            <p:cNvPr id="9" name="Elipse 8">
              <a:extLst>
                <a:ext uri="{FF2B5EF4-FFF2-40B4-BE49-F238E27FC236}">
                  <a16:creationId xmlns:a16="http://schemas.microsoft.com/office/drawing/2014/main" id="{2D217067-FAA8-E813-57BA-2BE4EAE2F616}"/>
                </a:ext>
              </a:extLst>
            </p:cNvPr>
            <p:cNvSpPr/>
            <p:nvPr/>
          </p:nvSpPr>
          <p:spPr>
            <a:xfrm>
              <a:off x="4603158" y="4222726"/>
              <a:ext cx="185351" cy="428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Elipse 9">
              <a:extLst>
                <a:ext uri="{FF2B5EF4-FFF2-40B4-BE49-F238E27FC236}">
                  <a16:creationId xmlns:a16="http://schemas.microsoft.com/office/drawing/2014/main" id="{678C2FED-CCD1-82B8-4D62-C3C519153CC0}"/>
                </a:ext>
              </a:extLst>
            </p:cNvPr>
            <p:cNvSpPr/>
            <p:nvPr/>
          </p:nvSpPr>
          <p:spPr>
            <a:xfrm>
              <a:off x="4810000" y="3980430"/>
              <a:ext cx="185351" cy="428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Elipse 10">
              <a:extLst>
                <a:ext uri="{FF2B5EF4-FFF2-40B4-BE49-F238E27FC236}">
                  <a16:creationId xmlns:a16="http://schemas.microsoft.com/office/drawing/2014/main" id="{CE2AE03A-9771-6400-DB8B-5630653B2407}"/>
                </a:ext>
              </a:extLst>
            </p:cNvPr>
            <p:cNvSpPr/>
            <p:nvPr/>
          </p:nvSpPr>
          <p:spPr>
            <a:xfrm>
              <a:off x="4603158" y="4881573"/>
              <a:ext cx="185351" cy="428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Elipse 11">
              <a:extLst>
                <a:ext uri="{FF2B5EF4-FFF2-40B4-BE49-F238E27FC236}">
                  <a16:creationId xmlns:a16="http://schemas.microsoft.com/office/drawing/2014/main" id="{828B4E5F-830B-582E-97AB-E33581B92DAE}"/>
                </a:ext>
              </a:extLst>
            </p:cNvPr>
            <p:cNvSpPr/>
            <p:nvPr/>
          </p:nvSpPr>
          <p:spPr>
            <a:xfrm>
              <a:off x="4810000" y="4642325"/>
              <a:ext cx="185351" cy="428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3" name="Grupo 2">
            <a:extLst>
              <a:ext uri="{FF2B5EF4-FFF2-40B4-BE49-F238E27FC236}">
                <a16:creationId xmlns:a16="http://schemas.microsoft.com/office/drawing/2014/main" id="{D1B39895-BD41-820B-6110-095CC5C949ED}"/>
              </a:ext>
            </a:extLst>
          </p:cNvPr>
          <p:cNvGrpSpPr/>
          <p:nvPr/>
        </p:nvGrpSpPr>
        <p:grpSpPr>
          <a:xfrm>
            <a:off x="4588985" y="4116046"/>
            <a:ext cx="1150407" cy="428693"/>
            <a:chOff x="4588985" y="4116046"/>
            <a:chExt cx="1150407" cy="428693"/>
          </a:xfrm>
        </p:grpSpPr>
        <p:sp>
          <p:nvSpPr>
            <p:cNvPr id="14" name="Diagrama de flujo: almacenamiento de acceso directo 13">
              <a:extLst>
                <a:ext uri="{FF2B5EF4-FFF2-40B4-BE49-F238E27FC236}">
                  <a16:creationId xmlns:a16="http://schemas.microsoft.com/office/drawing/2014/main" id="{966F6154-FF07-5D7E-1549-5A93E4976671}"/>
                </a:ext>
              </a:extLst>
            </p:cNvPr>
            <p:cNvSpPr/>
            <p:nvPr/>
          </p:nvSpPr>
          <p:spPr>
            <a:xfrm>
              <a:off x="4588985"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iagrama de flujo: almacenamiento de acceso directo 14">
              <a:extLst>
                <a:ext uri="{FF2B5EF4-FFF2-40B4-BE49-F238E27FC236}">
                  <a16:creationId xmlns:a16="http://schemas.microsoft.com/office/drawing/2014/main" id="{D63D979E-31BA-639D-D40A-A960A8C0DFBF}"/>
                </a:ext>
              </a:extLst>
            </p:cNvPr>
            <p:cNvSpPr/>
            <p:nvPr/>
          </p:nvSpPr>
          <p:spPr>
            <a:xfrm>
              <a:off x="4713897"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iagrama de flujo: almacenamiento de acceso directo 15">
              <a:extLst>
                <a:ext uri="{FF2B5EF4-FFF2-40B4-BE49-F238E27FC236}">
                  <a16:creationId xmlns:a16="http://schemas.microsoft.com/office/drawing/2014/main" id="{A3674CE1-1ECB-8333-5E20-4444CE1D814C}"/>
                </a:ext>
              </a:extLst>
            </p:cNvPr>
            <p:cNvSpPr/>
            <p:nvPr/>
          </p:nvSpPr>
          <p:spPr>
            <a:xfrm>
              <a:off x="4852044"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iagrama de flujo: almacenamiento de acceso directo 16">
              <a:extLst>
                <a:ext uri="{FF2B5EF4-FFF2-40B4-BE49-F238E27FC236}">
                  <a16:creationId xmlns:a16="http://schemas.microsoft.com/office/drawing/2014/main" id="{ABCBBE9D-BB45-B758-850E-AFEF94F40C87}"/>
                </a:ext>
              </a:extLst>
            </p:cNvPr>
            <p:cNvSpPr/>
            <p:nvPr/>
          </p:nvSpPr>
          <p:spPr>
            <a:xfrm>
              <a:off x="4991385"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iagrama de flujo: almacenamiento de acceso directo 17">
              <a:extLst>
                <a:ext uri="{FF2B5EF4-FFF2-40B4-BE49-F238E27FC236}">
                  <a16:creationId xmlns:a16="http://schemas.microsoft.com/office/drawing/2014/main" id="{9248B03C-F463-EAB0-6E60-AAFCD59BF02C}"/>
                </a:ext>
              </a:extLst>
            </p:cNvPr>
            <p:cNvSpPr/>
            <p:nvPr/>
          </p:nvSpPr>
          <p:spPr>
            <a:xfrm>
              <a:off x="5130150"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iagrama de flujo: almacenamiento de acceso directo 18">
              <a:extLst>
                <a:ext uri="{FF2B5EF4-FFF2-40B4-BE49-F238E27FC236}">
                  <a16:creationId xmlns:a16="http://schemas.microsoft.com/office/drawing/2014/main" id="{B27C125A-E65F-537D-358E-82C77320527E}"/>
                </a:ext>
              </a:extLst>
            </p:cNvPr>
            <p:cNvSpPr/>
            <p:nvPr/>
          </p:nvSpPr>
          <p:spPr>
            <a:xfrm>
              <a:off x="5254765"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iagrama de flujo: almacenamiento de acceso directo 19">
              <a:extLst>
                <a:ext uri="{FF2B5EF4-FFF2-40B4-BE49-F238E27FC236}">
                  <a16:creationId xmlns:a16="http://schemas.microsoft.com/office/drawing/2014/main" id="{6833DAD2-547B-1307-6DFB-F8D65B584288}"/>
                </a:ext>
              </a:extLst>
            </p:cNvPr>
            <p:cNvSpPr/>
            <p:nvPr/>
          </p:nvSpPr>
          <p:spPr>
            <a:xfrm>
              <a:off x="5393530"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Diagrama de flujo: almacenamiento de acceso directo 20">
              <a:extLst>
                <a:ext uri="{FF2B5EF4-FFF2-40B4-BE49-F238E27FC236}">
                  <a16:creationId xmlns:a16="http://schemas.microsoft.com/office/drawing/2014/main" id="{7B4FDBEE-9F40-2496-3173-0A546F501D50}"/>
                </a:ext>
              </a:extLst>
            </p:cNvPr>
            <p:cNvSpPr/>
            <p:nvPr/>
          </p:nvSpPr>
          <p:spPr>
            <a:xfrm>
              <a:off x="5532550" y="4116046"/>
              <a:ext cx="206842" cy="428693"/>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Cubo 1">
            <a:extLst>
              <a:ext uri="{FF2B5EF4-FFF2-40B4-BE49-F238E27FC236}">
                <a16:creationId xmlns:a16="http://schemas.microsoft.com/office/drawing/2014/main" id="{1665E9B7-FB91-E16D-5372-0ADC88C60027}"/>
              </a:ext>
            </a:extLst>
          </p:cNvPr>
          <p:cNvSpPr/>
          <p:nvPr/>
        </p:nvSpPr>
        <p:spPr>
          <a:xfrm>
            <a:off x="5636292" y="3646952"/>
            <a:ext cx="3472248" cy="177738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dirty="0">
                <a:latin typeface="Open Sans" pitchFamily="2" charset="0"/>
                <a:ea typeface="Open Sans" pitchFamily="2" charset="0"/>
                <a:cs typeface="Open Sans" pitchFamily="2" charset="0"/>
              </a:rPr>
              <a:t>Contenedor 2</a:t>
            </a:r>
            <a:endParaRPr lang="en-GB" sz="2400" b="1"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70167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68334"/>
            <a:ext cx="7810365" cy="1011081"/>
          </a:xfrm>
        </p:spPr>
        <p:txBody>
          <a:bodyPr vert="horz" lIns="91440" tIns="45720" rIns="91440" bIns="45720" rtlCol="0" anchor="t">
            <a:normAutofit/>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Docker?</a:t>
            </a:r>
          </a:p>
        </p:txBody>
      </p:sp>
      <p:grpSp>
        <p:nvGrpSpPr>
          <p:cNvPr id="43" name="Group 42">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9" name="Straight Connector 4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6685170" y="2478169"/>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91" y="2757817"/>
            <a:ext cx="4211718" cy="3020384"/>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E2750C3D-429E-3D73-8524-4143DB105228}"/>
              </a:ext>
            </a:extLst>
          </p:cNvPr>
          <p:cNvSpPr txBox="1">
            <a:spLocks/>
          </p:cNvSpPr>
          <p:nvPr/>
        </p:nvSpPr>
        <p:spPr>
          <a:xfrm>
            <a:off x="554518" y="1746736"/>
            <a:ext cx="7810365" cy="649223"/>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Docker y los contenedores</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261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7335835" cy="2866405"/>
          </a:xfrm>
        </p:spPr>
        <p:txBody>
          <a:bodyPr>
            <a:normAutofit/>
          </a:bodyPr>
          <a:lstStyle/>
          <a:p>
            <a:r>
              <a:rPr lang="es-ES" sz="8000" cap="small" dirty="0">
                <a:solidFill>
                  <a:srgbClr val="00B2F3"/>
                </a:solidFill>
                <a:latin typeface="Open Sans ExtraBold" pitchFamily="2" charset="0"/>
                <a:ea typeface="Open Sans ExtraBold" pitchFamily="2" charset="0"/>
                <a:cs typeface="Open Sans ExtraBold" pitchFamily="2" charset="0"/>
              </a:rPr>
              <a:t>Docker </a:t>
            </a:r>
            <a:r>
              <a:rPr lang="es-ES" sz="8000" cap="small" dirty="0" err="1">
                <a:solidFill>
                  <a:srgbClr val="00B2F3"/>
                </a:solidFill>
                <a:latin typeface="Open Sans ExtraBold" pitchFamily="2" charset="0"/>
                <a:ea typeface="Open Sans ExtraBold" pitchFamily="2" charset="0"/>
                <a:cs typeface="Open Sans ExtraBold" pitchFamily="2" charset="0"/>
              </a:rPr>
              <a:t>Compose</a:t>
            </a:r>
            <a:r>
              <a:rPr lang="es-ES" sz="8000" cap="small" dirty="0">
                <a:solidFill>
                  <a:srgbClr val="00B2F3"/>
                </a:solidFill>
                <a:latin typeface="Open Sans ExtraBold" pitchFamily="2" charset="0"/>
                <a:ea typeface="Open Sans ExtraBold" pitchFamily="2" charset="0"/>
                <a:cs typeface="Open Sans ExtraBold" pitchFamily="2" charset="0"/>
              </a:rPr>
              <a:t> (v.3)</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12446294"/>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6935245"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Dando un poco de orden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6935245"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Comandos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8" y="2673538"/>
            <a:ext cx="7074142" cy="1268984"/>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Tree>
    <p:extLst>
      <p:ext uri="{BB962C8B-B14F-4D97-AF65-F5344CB8AC3E}">
        <p14:creationId xmlns:p14="http://schemas.microsoft.com/office/powerpoint/2010/main" val="7607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5750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a:solidFill>
                  <a:srgbClr val="00B2F3"/>
                </a:solidFill>
                <a:latin typeface="Open Sans ExtraBold" pitchFamily="2" charset="0"/>
                <a:ea typeface="Open Sans ExtraBold" pitchFamily="2" charset="0"/>
                <a:cs typeface="Open Sans ExtraBold" pitchFamily="2" charset="0"/>
              </a:rPr>
              <a:t>version</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1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err="1">
                <a:solidFill>
                  <a:srgbClr val="00B2F3"/>
                </a:solidFill>
                <a:latin typeface="Open Sans ExtraBold" pitchFamily="2" charset="0"/>
                <a:ea typeface="Open Sans ExtraBold" pitchFamily="2" charset="0"/>
                <a:cs typeface="Open Sans ExtraBold" pitchFamily="2" charset="0"/>
              </a:rPr>
              <a:t>services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br>
              <a:rPr lang="es-ES" sz="6000" dirty="0">
                <a:solidFill>
                  <a:srgbClr val="00224B"/>
                </a:solidFill>
                <a:latin typeface="Open Sans ExtraBold" pitchFamily="2" charset="0"/>
                <a:ea typeface="Open Sans ExtraBold" pitchFamily="2" charset="0"/>
                <a:cs typeface="Open Sans ExtraBold" pitchFamily="2" charset="0"/>
              </a:rPr>
            </a:br>
            <a:r>
              <a:rPr lang="es-ES" sz="6000" dirty="0">
                <a:solidFill>
                  <a:srgbClr val="00224B"/>
                </a:solidFill>
                <a:latin typeface="Open Sans ExtraBold" pitchFamily="2" charset="0"/>
                <a:ea typeface="Open Sans ExtraBold" pitchFamily="2" charset="0"/>
                <a:cs typeface="Open Sans ExtraBold" pitchFamily="2" charset="0"/>
              </a:rPr>
              <a:t>File (v.3)</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Configuración en</a:t>
            </a:r>
            <a:r>
              <a:rPr lang="es-ES" sz="4000" i="1" dirty="0">
                <a:solidFill>
                  <a:srgbClr val="00B2F3"/>
                </a:solidFill>
                <a:latin typeface="Open Sans ExtraBold" pitchFamily="2" charset="0"/>
                <a:ea typeface="Open Sans ExtraBold" pitchFamily="2" charset="0"/>
                <a:cs typeface="Open Sans ExtraBold" pitchFamily="2" charset="0"/>
              </a:rPr>
              <a:t> </a:t>
            </a:r>
            <a:r>
              <a:rPr lang="es-ES" sz="2800" i="1" dirty="0" err="1">
                <a:solidFill>
                  <a:srgbClr val="00B2F3"/>
                </a:solidFill>
                <a:latin typeface="Open Sans ExtraBold" pitchFamily="2" charset="0"/>
                <a:ea typeface="Open Sans ExtraBold" pitchFamily="2" charset="0"/>
                <a:cs typeface="Open Sans ExtraBold" pitchFamily="2" charset="0"/>
              </a:rPr>
              <a:t>docker-compose.yml</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838748"/>
            <a:ext cx="5021162" cy="476449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err="1">
                <a:solidFill>
                  <a:srgbClr val="00B2F3"/>
                </a:solidFill>
                <a:latin typeface="Open Sans ExtraBold" pitchFamily="2" charset="0"/>
                <a:ea typeface="Open Sans ExtraBold" pitchFamily="2" charset="0"/>
                <a:cs typeface="Open Sans ExtraBold" pitchFamily="2" charset="0"/>
              </a:rPr>
              <a:t>services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nombre_servicio_2</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a:solidFill>
                  <a:srgbClr val="00B2F3"/>
                </a:solidFill>
                <a:latin typeface="Open Sans ExtraBold" pitchFamily="2" charset="0"/>
                <a:ea typeface="Open Sans ExtraBold" pitchFamily="2" charset="0"/>
                <a:cs typeface="Open Sans ExtraBold" pitchFamily="2" charset="0"/>
              </a:rPr>
              <a:t>restart</a:t>
            </a:r>
            <a:r>
              <a:rPr lang="es-ES" sz="180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env_file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depends_on</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expose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br>
              <a:rPr lang="es-ES" sz="6000" dirty="0">
                <a:solidFill>
                  <a:srgbClr val="00224B"/>
                </a:solidFill>
                <a:latin typeface="Open Sans ExtraBold" pitchFamily="2" charset="0"/>
                <a:ea typeface="Open Sans ExtraBold" pitchFamily="2" charset="0"/>
                <a:cs typeface="Open Sans ExtraBold" pitchFamily="2" charset="0"/>
              </a:rPr>
            </a:br>
            <a:r>
              <a:rPr lang="es-ES" sz="6000" dirty="0">
                <a:solidFill>
                  <a:srgbClr val="00224B"/>
                </a:solidFill>
                <a:latin typeface="Open Sans ExtraBold" pitchFamily="2" charset="0"/>
                <a:ea typeface="Open Sans ExtraBold" pitchFamily="2" charset="0"/>
                <a:cs typeface="Open Sans ExtraBold" pitchFamily="2" charset="0"/>
              </a:rPr>
              <a:t>File (v.3)</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Más atributos. . .</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br>
              <a:rPr lang="es-ES" sz="6000" dirty="0">
                <a:solidFill>
                  <a:srgbClr val="00224B"/>
                </a:solidFill>
                <a:latin typeface="Open Sans ExtraBold" pitchFamily="2" charset="0"/>
                <a:ea typeface="Open Sans ExtraBold" pitchFamily="2" charset="0"/>
                <a:cs typeface="Open Sans ExtraBold" pitchFamily="2" charset="0"/>
              </a:rPr>
            </a:br>
            <a:r>
              <a:rPr lang="es-ES" sz="6000" dirty="0">
                <a:solidFill>
                  <a:srgbClr val="00224B"/>
                </a:solidFill>
                <a:latin typeface="Open Sans ExtraBold" pitchFamily="2" charset="0"/>
                <a:ea typeface="Open Sans ExtraBold" pitchFamily="2" charset="0"/>
                <a:cs typeface="Open Sans ExtraBold" pitchFamily="2" charset="0"/>
              </a:rPr>
              <a:t>File (v.3)</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Configurando las conexiones</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11061701"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Comprobando los errores</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8923407" cy="1268984"/>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6935245"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depends_on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latin typeface="Open Sans" pitchFamily="2" charset="0"/>
                <a:ea typeface="Open Sans" pitchFamily="2" charset="0"/>
                <a:cs typeface="Open Sans" pitchFamily="2" charset="0"/>
              </a:rPr>
              <a:t>Contenedor</a:t>
            </a:r>
            <a:endParaRPr lang="en-GB" sz="2800" b="1" dirty="0">
              <a:latin typeface="Open Sans" pitchFamily="2" charset="0"/>
              <a:ea typeface="Open Sans" pitchFamily="2" charset="0"/>
              <a:cs typeface="Open Sans" pitchFamily="2" charset="0"/>
            </a:endParaRPr>
          </a:p>
        </p:txBody>
      </p:sp>
      <p:sp>
        <p:nvSpPr>
          <p:cNvPr id="6" name="Símbolo &quot;No permitido&quot; 5">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9431466" cy="1268984"/>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9051291"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Healthcheck</a:t>
            </a:r>
            <a:r>
              <a:rPr lang="es-ES" sz="4000" i="1" dirty="0">
                <a:solidFill>
                  <a:srgbClr val="00B2F3"/>
                </a:solidFill>
                <a:latin typeface="Open Sans ExtraBold" pitchFamily="2" charset="0"/>
                <a:ea typeface="Open Sans ExtraBold" pitchFamily="2" charset="0"/>
                <a:cs typeface="Open Sans ExtraBold" pitchFamily="2" charset="0"/>
              </a:rPr>
              <a:t> y </a:t>
            </a:r>
            <a:r>
              <a:rPr lang="es-ES" sz="4000" i="1" dirty="0" err="1">
                <a:solidFill>
                  <a:srgbClr val="00B2F3"/>
                </a:solidFill>
                <a:latin typeface="Open Sans ExtraBold" pitchFamily="2" charset="0"/>
                <a:ea typeface="Open Sans ExtraBold" pitchFamily="2" charset="0"/>
                <a:cs typeface="Open Sans ExtraBold" pitchFamily="2" charset="0"/>
              </a:rPr>
              <a:t>service_healthy</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latin typeface="Open Sans" pitchFamily="2" charset="0"/>
                <a:ea typeface="Open Sans" pitchFamily="2" charset="0"/>
                <a:cs typeface="Open Sans" pitchFamily="2" charset="0"/>
              </a:rPr>
              <a:t>Contenedor</a:t>
            </a:r>
            <a:endParaRPr lang="en-GB" sz="2800" b="1" dirty="0">
              <a:latin typeface="Open Sans" pitchFamily="2" charset="0"/>
              <a:ea typeface="Open Sans" pitchFamily="2" charset="0"/>
              <a:cs typeface="Open Sans" pitchFamily="2" charset="0"/>
            </a:endParaRPr>
          </a:p>
        </p:txBody>
      </p:sp>
      <p:cxnSp>
        <p:nvCxnSpPr>
          <p:cNvPr id="11" name="Conector recto de flecha 10">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con relleno sólido">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634481" y="2194336"/>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73459" y="2624593"/>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Guardando variables de entorno</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Usando variables de entorno</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108760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Ejemplo</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Wordpress</a:t>
            </a:r>
            <a:r>
              <a:rPr lang="es-ES" sz="4000" i="1" dirty="0">
                <a:solidFill>
                  <a:srgbClr val="00B2F3"/>
                </a:solidFill>
                <a:latin typeface="Open Sans ExtraBold" pitchFamily="2" charset="0"/>
                <a:ea typeface="Open Sans ExtraBold" pitchFamily="2" charset="0"/>
                <a:cs typeface="Open Sans ExtraBold" pitchFamily="2" charset="0"/>
              </a:rPr>
              <a:t> + 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a:solidFill>
                  <a:srgbClr val="00B2F3"/>
                </a:solidFill>
                <a:latin typeface="Open Sans ExtraBold" pitchFamily="2" charset="0"/>
                <a:ea typeface="Open Sans ExtraBold" pitchFamily="2" charset="0"/>
                <a:cs typeface="Open Sans ExtraBold" pitchFamily="2" charset="0"/>
              </a:rPr>
              <a:t>wordpress:6.2.2 </a:t>
            </a:r>
            <a:r>
              <a:rPr lang="es-ES" sz="4000" i="1" dirty="0">
                <a:latin typeface="Open Sans ExtraBold" pitchFamily="2" charset="0"/>
                <a:ea typeface="Open Sans ExtraBold" pitchFamily="2" charset="0"/>
                <a:cs typeface="Open Sans ExtraBold" pitchFamily="2" charset="0"/>
              </a:rPr>
              <a:t>y </a:t>
            </a:r>
            <a:r>
              <a:rPr lang="es-ES" sz="4000" i="1" dirty="0">
                <a:solidFill>
                  <a:srgbClr val="00B2F3"/>
                </a:solidFill>
                <a:latin typeface="Open Sans ExtraBold" pitchFamily="2" charset="0"/>
                <a:ea typeface="Open Sans ExtraBold" pitchFamily="2" charset="0"/>
                <a:cs typeface="Open Sans ExtraBold" pitchFamily="2" charset="0"/>
              </a:rPr>
              <a:t>mysql:5.7</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0433935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362526" cy="108760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¿Dónde guardo mis datos?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8754736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4547887"/>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Curiosidades</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35355872"/>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6924" y="4818126"/>
            <a:ext cx="7454332" cy="1063244"/>
          </a:xfrm>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472" y="681648"/>
            <a:ext cx="3496208" cy="3496208"/>
          </a:xfrm>
          <a:prstGeom prst="rect">
            <a:avLst/>
          </a:prstGeom>
          <a:noFill/>
          <a:extLst>
            <a:ext uri="{909E8E84-426E-40DD-AFC4-6F175D3DCCD1}">
              <a14:hiddenFill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72" name="Oval 7177">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78010" y="660959"/>
            <a:ext cx="4199647" cy="3496208"/>
          </a:xfrm>
          <a:prstGeom prst="rect">
            <a:avLst/>
          </a:prstGeom>
          <a:noFill/>
          <a:extLst>
            <a:ext uri="{909E8E84-426E-40DD-AFC4-6F175D3DCCD1}">
              <a14:hiddenFill xmlns:a14="http://schemas.microsoft.com/office/drawing/2010/main">
                <a:solidFill>
                  <a:srgbClr val="FFFFFF"/>
                </a:solidFill>
              </a14:hiddenFill>
            </a:ext>
          </a:extLst>
        </p:spPr>
      </p:pic>
      <p:cxnSp>
        <p:nvCxnSpPr>
          <p:cNvPr id="7184" name="Straight Connector 7183">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wipe(down)">
                                      <p:cBhvr>
                                        <p:cTn id="15" dur="580">
                                          <p:stCondLst>
                                            <p:cond delay="0"/>
                                          </p:stCondLst>
                                        </p:cTn>
                                        <p:tgtEl>
                                          <p:spTgt spid="7170"/>
                                        </p:tgtEl>
                                      </p:cBhvr>
                                    </p:animEffect>
                                    <p:anim calcmode="lin" valueType="num">
                                      <p:cBhvr>
                                        <p:cTn id="16"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21" dur="26">
                                          <p:stCondLst>
                                            <p:cond delay="650"/>
                                          </p:stCondLst>
                                        </p:cTn>
                                        <p:tgtEl>
                                          <p:spTgt spid="7170"/>
                                        </p:tgtEl>
                                      </p:cBhvr>
                                      <p:to x="100000" y="60000"/>
                                    </p:animScale>
                                    <p:animScale>
                                      <p:cBhvr>
                                        <p:cTn id="22" dur="166" decel="50000">
                                          <p:stCondLst>
                                            <p:cond delay="676"/>
                                          </p:stCondLst>
                                        </p:cTn>
                                        <p:tgtEl>
                                          <p:spTgt spid="7170"/>
                                        </p:tgtEl>
                                      </p:cBhvr>
                                      <p:to x="100000" y="100000"/>
                                    </p:animScale>
                                    <p:animScale>
                                      <p:cBhvr>
                                        <p:cTn id="23" dur="26">
                                          <p:stCondLst>
                                            <p:cond delay="1312"/>
                                          </p:stCondLst>
                                        </p:cTn>
                                        <p:tgtEl>
                                          <p:spTgt spid="7170"/>
                                        </p:tgtEl>
                                      </p:cBhvr>
                                      <p:to x="100000" y="80000"/>
                                    </p:animScale>
                                    <p:animScale>
                                      <p:cBhvr>
                                        <p:cTn id="24" dur="166" decel="50000">
                                          <p:stCondLst>
                                            <p:cond delay="1338"/>
                                          </p:stCondLst>
                                        </p:cTn>
                                        <p:tgtEl>
                                          <p:spTgt spid="7170"/>
                                        </p:tgtEl>
                                      </p:cBhvr>
                                      <p:to x="100000" y="100000"/>
                                    </p:animScale>
                                    <p:animScale>
                                      <p:cBhvr>
                                        <p:cTn id="25" dur="26">
                                          <p:stCondLst>
                                            <p:cond delay="1642"/>
                                          </p:stCondLst>
                                        </p:cTn>
                                        <p:tgtEl>
                                          <p:spTgt spid="7170"/>
                                        </p:tgtEl>
                                      </p:cBhvr>
                                      <p:to x="100000" y="90000"/>
                                    </p:animScale>
                                    <p:animScale>
                                      <p:cBhvr>
                                        <p:cTn id="26" dur="166" decel="50000">
                                          <p:stCondLst>
                                            <p:cond delay="1668"/>
                                          </p:stCondLst>
                                        </p:cTn>
                                        <p:tgtEl>
                                          <p:spTgt spid="7170"/>
                                        </p:tgtEl>
                                      </p:cBhvr>
                                      <p:to x="100000" y="100000"/>
                                    </p:animScale>
                                    <p:animScale>
                                      <p:cBhvr>
                                        <p:cTn id="27" dur="26">
                                          <p:stCondLst>
                                            <p:cond delay="1808"/>
                                          </p:stCondLst>
                                        </p:cTn>
                                        <p:tgtEl>
                                          <p:spTgt spid="7170"/>
                                        </p:tgtEl>
                                      </p:cBhvr>
                                      <p:to x="100000" y="95000"/>
                                    </p:animScale>
                                    <p:animScale>
                                      <p:cBhvr>
                                        <p:cTn id="28"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p:cNvSpPr>
          <p:nvPr/>
        </p:nvSpPr>
        <p:spPr>
          <a:xfrm>
            <a:off x="565149" y="768334"/>
            <a:ext cx="8380068" cy="1166077"/>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r>
              <a:rPr lang="es-ES" sz="6000" dirty="0">
                <a:solidFill>
                  <a:srgbClr val="00224B"/>
                </a:solidFill>
                <a:latin typeface="Open Sans ExtraBold" pitchFamily="2" charset="0"/>
                <a:ea typeface="Open Sans ExtraBold" pitchFamily="2" charset="0"/>
                <a:cs typeface="Open Sans ExtraBold" pitchFamily="2" charset="0"/>
              </a:rPr>
              <a:t>Lo que se viene…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A6D568EB-458B-802B-AA68-D4F0C2BE20B7}"/>
              </a:ext>
            </a:extLst>
          </p:cNvPr>
          <p:cNvSpPr txBox="1">
            <a:spLocks/>
          </p:cNvSpPr>
          <p:nvPr/>
        </p:nvSpPr>
        <p:spPr>
          <a:xfrm>
            <a:off x="565149" y="1855940"/>
            <a:ext cx="6935245"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Devcontainers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6259722" cy="1166077"/>
          </a:xfrm>
        </p:spPr>
        <p:txBody>
          <a:bodyPr>
            <a:noAutofit/>
          </a:bodyPr>
          <a:lstStyle/>
          <a:p>
            <a:r>
              <a:rPr lang="es-ES" dirty="0">
                <a:solidFill>
                  <a:srgbClr val="00224B"/>
                </a:solidFill>
                <a:latin typeface="Open Sans ExtraBold" pitchFamily="2" charset="0"/>
                <a:ea typeface="Open Sans ExtraBold" pitchFamily="2" charset="0"/>
                <a:cs typeface="Open Sans ExtraBold" pitchFamily="2" charset="0"/>
              </a:rPr>
              <a:t>Otros consejos</a:t>
            </a:r>
            <a:endParaRPr lang="en-GB" dirty="0">
              <a:solidFill>
                <a:srgbClr val="00224B"/>
              </a:solidFill>
              <a:latin typeface="Open Sans ExtraBold" pitchFamily="2" charset="0"/>
              <a:ea typeface="Open Sans ExtraBold" pitchFamily="2" charset="0"/>
              <a:cs typeface="Open Sans ExtraBold" pitchFamily="2" charset="0"/>
            </a:endParaRPr>
          </a:p>
        </p:txBody>
      </p:sp>
      <p:grpSp>
        <p:nvGrpSpPr>
          <p:cNvPr id="4111" name="Group 4110">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06"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7"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8"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10"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17" name="Straight Connector 411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36252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6935245"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Haciendo limpieza, </a:t>
            </a:r>
            <a:r>
              <a:rPr lang="es-ES" sz="4000" i="1" dirty="0" err="1">
                <a:solidFill>
                  <a:srgbClr val="00B2F3"/>
                </a:solidFill>
                <a:latin typeface="Open Sans ExtraBold" pitchFamily="2" charset="0"/>
                <a:ea typeface="Open Sans ExtraBold" pitchFamily="2" charset="0"/>
                <a:cs typeface="Open Sans ExtraBold" pitchFamily="2" charset="0"/>
              </a:rPr>
              <a:t>prune</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4098" name="Picture 2">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4"/>
            <a:ext cx="7280138" cy="1166077"/>
          </a:xfrm>
        </p:spPr>
        <p:txBody>
          <a:bodyPr>
            <a:noAutofit/>
          </a:bodyPr>
          <a:lstStyle/>
          <a:p>
            <a:r>
              <a:rPr lang="es-ES" dirty="0">
                <a:solidFill>
                  <a:srgbClr val="00224B"/>
                </a:solidFill>
                <a:latin typeface="Open Sans ExtraBold" pitchFamily="2" charset="0"/>
                <a:ea typeface="Open Sans ExtraBold" pitchFamily="2" charset="0"/>
                <a:cs typeface="Open Sans ExtraBold" pitchFamily="2" charset="0"/>
              </a:rPr>
              <a:t>Errores comunes</a:t>
            </a:r>
            <a:endParaRPr lang="en-GB" dirty="0">
              <a:solidFill>
                <a:srgbClr val="00224B"/>
              </a:solidFill>
              <a:latin typeface="Open Sans ExtraBold" pitchFamily="2" charset="0"/>
              <a:ea typeface="Open Sans ExtraBold" pitchFamily="2" charset="0"/>
              <a:cs typeface="Open Sans ExtraBold" pitchFamily="2" charset="0"/>
            </a:endParaRPr>
          </a:p>
        </p:txBody>
      </p:sp>
      <p:grpSp>
        <p:nvGrpSpPr>
          <p:cNvPr id="4111" name="Group 4110">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106"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7"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8"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10"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117" name="Straight Connector 411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36252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0"/>
            <a:ext cx="6935245" cy="806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00B2F3"/>
                </a:solidFill>
                <a:latin typeface="Open Sans ExtraBold" pitchFamily="2" charset="0"/>
                <a:ea typeface="Open Sans ExtraBold" pitchFamily="2" charset="0"/>
                <a:cs typeface="Open Sans ExtraBold" pitchFamily="2" charset="0"/>
              </a:rPr>
              <a:t>404 – </a:t>
            </a:r>
            <a:r>
              <a:rPr lang="es-ES" sz="4400" i="1" dirty="0" err="1">
                <a:solidFill>
                  <a:srgbClr val="00B2F3"/>
                </a:solidFill>
                <a:latin typeface="Open Sans ExtraBold" pitchFamily="2" charset="0"/>
                <a:ea typeface="Open Sans ExtraBold" pitchFamily="2" charset="0"/>
                <a:cs typeface="Open Sans ExtraBold" pitchFamily="2" charset="0"/>
              </a:rPr>
              <a:t>Not</a:t>
            </a:r>
            <a:r>
              <a:rPr lang="es-ES" sz="4400" i="1" dirty="0">
                <a:solidFill>
                  <a:srgbClr val="00B2F3"/>
                </a:solidFill>
                <a:latin typeface="Open Sans ExtraBold" pitchFamily="2" charset="0"/>
                <a:ea typeface="Open Sans ExtraBold" pitchFamily="2" charset="0"/>
                <a:cs typeface="Open Sans ExtraBold" pitchFamily="2" charset="0"/>
              </a:rPr>
              <a:t> </a:t>
            </a:r>
            <a:r>
              <a:rPr lang="es-ES" sz="4400" i="1" dirty="0" err="1">
                <a:solidFill>
                  <a:srgbClr val="00B2F3"/>
                </a:solidFill>
                <a:latin typeface="Open Sans ExtraBold" pitchFamily="2" charset="0"/>
                <a:ea typeface="Open Sans ExtraBold" pitchFamily="2" charset="0"/>
                <a:cs typeface="Open Sans ExtraBold" pitchFamily="2" charset="0"/>
              </a:rPr>
              <a:t>found</a:t>
            </a:r>
            <a:endParaRPr lang="en-GB" sz="4400" i="1" dirty="0">
              <a:solidFill>
                <a:srgbClr val="00B2F3"/>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err="1">
                <a:solidFill>
                  <a:srgbClr val="00B2F3"/>
                </a:solidFill>
                <a:latin typeface="Open Sans ExtraBold" pitchFamily="2" charset="0"/>
                <a:ea typeface="Open Sans ExtraBold" pitchFamily="2" charset="0"/>
                <a:cs typeface="Open Sans ExtraBold" pitchFamily="2" charset="0"/>
              </a:rPr>
              <a:t>The</a:t>
            </a:r>
            <a:r>
              <a:rPr lang="es-ES" sz="7200" cap="small" dirty="0">
                <a:solidFill>
                  <a:srgbClr val="00B2F3"/>
                </a:solidFill>
                <a:latin typeface="Open Sans ExtraBold" pitchFamily="2" charset="0"/>
                <a:ea typeface="Open Sans ExtraBold" pitchFamily="2" charset="0"/>
                <a:cs typeface="Open Sans ExtraBold" pitchFamily="2" charset="0"/>
              </a:rPr>
              <a:t> </a:t>
            </a:r>
            <a:r>
              <a:rPr lang="es-ES" sz="7200" cap="small" dirty="0" err="1">
                <a:solidFill>
                  <a:srgbClr val="00B2F3"/>
                </a:solidFill>
                <a:latin typeface="Open Sans ExtraBold" pitchFamily="2" charset="0"/>
                <a:ea typeface="Open Sans ExtraBold" pitchFamily="2" charset="0"/>
                <a:cs typeface="Open Sans ExtraBold" pitchFamily="2" charset="0"/>
              </a:rPr>
              <a:t>End</a:t>
            </a:r>
            <a:r>
              <a:rPr lang="es-ES" sz="7200" cap="small" dirty="0">
                <a:solidFill>
                  <a:srgbClr val="00B2F3"/>
                </a:solidFill>
                <a:latin typeface="Open Sans ExtraBold" pitchFamily="2" charset="0"/>
                <a:ea typeface="Open Sans ExtraBold" pitchFamily="2" charset="0"/>
                <a:cs typeface="Open Sans ExtraBold" pitchFamily="2" charset="0"/>
              </a:rPr>
              <a:t> ?</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70726136"/>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Expansión (DLC)</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FCCFE8A3-CDDE-E661-7486-13C9407E986F}"/>
              </a:ext>
            </a:extLst>
          </p:cNvPr>
          <p:cNvSpPr txBox="1">
            <a:spLocks/>
          </p:cNvSpPr>
          <p:nvPr/>
        </p:nvSpPr>
        <p:spPr>
          <a:xfrm>
            <a:off x="565147" y="2054087"/>
            <a:ext cx="9724909"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Buenas prácticas, seguridad, problemas y Docker Swarm.</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0113985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5806467" cy="221805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8201" name="Oval 8200">
            <a:extLst>
              <a:ext uri="{FF2B5EF4-FFF2-40B4-BE49-F238E27FC236}">
                <a16:creationId xmlns:a16="http://schemas.microsoft.com/office/drawing/2014/main" id="{38E210C9-E1D9-D94D-818C-FCA6ADB0E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4782" y="1993391"/>
            <a:ext cx="1310837" cy="1310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Debian -- El sistema operativo universal">
            <a:extLst>
              <a:ext uri="{FF2B5EF4-FFF2-40B4-BE49-F238E27FC236}">
                <a16:creationId xmlns:a16="http://schemas.microsoft.com/office/drawing/2014/main" id="{95B21820-6F7B-8B12-7BB9-B00BB0CABD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44519" y="1492222"/>
            <a:ext cx="1772154" cy="996837"/>
          </a:xfrm>
          <a:prstGeom prst="rect">
            <a:avLst/>
          </a:prstGeom>
          <a:noFill/>
          <a:extLst>
            <a:ext uri="{909E8E84-426E-40DD-AFC4-6F175D3DCCD1}">
              <a14:hiddenFill xmlns:a14="http://schemas.microsoft.com/office/drawing/2010/main">
                <a:solidFill>
                  <a:srgbClr val="FFFFFF"/>
                </a:solidFill>
              </a14:hiddenFill>
            </a:ext>
          </a:extLst>
        </p:spPr>
      </p:pic>
      <p:sp>
        <p:nvSpPr>
          <p:cNvPr id="8203" name="Oval 8202">
            <a:extLst>
              <a:ext uri="{FF2B5EF4-FFF2-40B4-BE49-F238E27FC236}">
                <a16:creationId xmlns:a16="http://schemas.microsoft.com/office/drawing/2014/main" id="{AD2B97A6-384E-E442-86FC-3FA9403D8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678477"/>
            <a:ext cx="2624328" cy="26243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74038" y="4325726"/>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205" name="Oval 8204">
            <a:extLst>
              <a:ext uri="{FF2B5EF4-FFF2-40B4-BE49-F238E27FC236}">
                <a16:creationId xmlns:a16="http://schemas.microsoft.com/office/drawing/2014/main" id="{F58633C1-6260-0246-A304-C29EC9E83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3555195"/>
            <a:ext cx="1830621" cy="1830621"/>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7" name="Straight Connector 820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93177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209" name="Oval 8208">
            <a:extLst>
              <a:ext uri="{FF2B5EF4-FFF2-40B4-BE49-F238E27FC236}">
                <a16:creationId xmlns:a16="http://schemas.microsoft.com/office/drawing/2014/main" id="{7279B072-9A34-FF46-878A-8F704C752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1292" y="3555195"/>
            <a:ext cx="2624328" cy="26243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Todo sobre Ubuntu: ¿qué es y qué podemos esperar de este SO? | Computer Hoy">
            <a:extLst>
              <a:ext uri="{FF2B5EF4-FFF2-40B4-BE49-F238E27FC236}">
                <a16:creationId xmlns:a16="http://schemas.microsoft.com/office/drawing/2014/main" id="{F91EAF5E-5CC0-7D9D-6F9D-8A93E51C12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1617" y="4277951"/>
            <a:ext cx="2089941" cy="117881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3487DB95-E6E1-7291-D19D-8ADB520A424E}"/>
              </a:ext>
            </a:extLst>
          </p:cNvPr>
          <p:cNvSpPr txBox="1">
            <a:spLocks/>
          </p:cNvSpPr>
          <p:nvPr/>
        </p:nvSpPr>
        <p:spPr>
          <a:xfrm>
            <a:off x="565150" y="2711559"/>
            <a:ext cx="5496142"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“El tamaño importa”</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1000" fill="hold"/>
                                        <p:tgtEl>
                                          <p:spTgt spid="4104"/>
                                        </p:tgtEl>
                                        <p:attrNameLst>
                                          <p:attrName>ppt_w</p:attrName>
                                        </p:attrNameLst>
                                      </p:cBhvr>
                                      <p:tavLst>
                                        <p:tav tm="0">
                                          <p:val>
                                            <p:fltVal val="0"/>
                                          </p:val>
                                        </p:tav>
                                        <p:tav tm="100000">
                                          <p:val>
                                            <p:strVal val="#ppt_w"/>
                                          </p:val>
                                        </p:tav>
                                      </p:tavLst>
                                    </p:anim>
                                    <p:anim calcmode="lin" valueType="num">
                                      <p:cBhvr>
                                        <p:cTn id="8" dur="1000" fill="hold"/>
                                        <p:tgtEl>
                                          <p:spTgt spid="4104"/>
                                        </p:tgtEl>
                                        <p:attrNameLst>
                                          <p:attrName>ppt_h</p:attrName>
                                        </p:attrNameLst>
                                      </p:cBhvr>
                                      <p:tavLst>
                                        <p:tav tm="0">
                                          <p:val>
                                            <p:fltVal val="0"/>
                                          </p:val>
                                        </p:tav>
                                        <p:tav tm="100000">
                                          <p:val>
                                            <p:strVal val="#ppt_h"/>
                                          </p:val>
                                        </p:tav>
                                      </p:tavLst>
                                    </p:anim>
                                    <p:animEffect transition="in" filter="fade">
                                      <p:cBhvr>
                                        <p:cTn id="9" dur="1000"/>
                                        <p:tgtEl>
                                          <p:spTgt spid="4104"/>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p:cTn id="13" dur="1000" fill="hold"/>
                                        <p:tgtEl>
                                          <p:spTgt spid="8196"/>
                                        </p:tgtEl>
                                        <p:attrNameLst>
                                          <p:attrName>ppt_w</p:attrName>
                                        </p:attrNameLst>
                                      </p:cBhvr>
                                      <p:tavLst>
                                        <p:tav tm="0">
                                          <p:val>
                                            <p:fltVal val="0"/>
                                          </p:val>
                                        </p:tav>
                                        <p:tav tm="100000">
                                          <p:val>
                                            <p:strVal val="#ppt_w"/>
                                          </p:val>
                                        </p:tav>
                                      </p:tavLst>
                                    </p:anim>
                                    <p:anim calcmode="lin" valueType="num">
                                      <p:cBhvr>
                                        <p:cTn id="14" dur="1000" fill="hold"/>
                                        <p:tgtEl>
                                          <p:spTgt spid="8196"/>
                                        </p:tgtEl>
                                        <p:attrNameLst>
                                          <p:attrName>ppt_h</p:attrName>
                                        </p:attrNameLst>
                                      </p:cBhvr>
                                      <p:tavLst>
                                        <p:tav tm="0">
                                          <p:val>
                                            <p:fltVal val="0"/>
                                          </p:val>
                                        </p:tav>
                                        <p:tav tm="100000">
                                          <p:val>
                                            <p:strVal val="#ppt_h"/>
                                          </p:val>
                                        </p:tav>
                                      </p:tavLst>
                                    </p:anim>
                                    <p:animEffect transition="in" filter="fade">
                                      <p:cBhvr>
                                        <p:cTn id="15" dur="1000"/>
                                        <p:tgtEl>
                                          <p:spTgt spid="8196"/>
                                        </p:tgtEl>
                                      </p:cBhvr>
                                    </p:animEffect>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p:cTn id="19" dur="1000" fill="hold"/>
                                        <p:tgtEl>
                                          <p:spTgt spid="8194"/>
                                        </p:tgtEl>
                                        <p:attrNameLst>
                                          <p:attrName>ppt_w</p:attrName>
                                        </p:attrNameLst>
                                      </p:cBhvr>
                                      <p:tavLst>
                                        <p:tav tm="0">
                                          <p:val>
                                            <p:fltVal val="0"/>
                                          </p:val>
                                        </p:tav>
                                        <p:tav tm="100000">
                                          <p:val>
                                            <p:strVal val="#ppt_w"/>
                                          </p:val>
                                        </p:tav>
                                      </p:tavLst>
                                    </p:anim>
                                    <p:anim calcmode="lin" valueType="num">
                                      <p:cBhvr>
                                        <p:cTn id="20" dur="1000" fill="hold"/>
                                        <p:tgtEl>
                                          <p:spTgt spid="8194"/>
                                        </p:tgtEl>
                                        <p:attrNameLst>
                                          <p:attrName>ppt_h</p:attrName>
                                        </p:attrNameLst>
                                      </p:cBhvr>
                                      <p:tavLst>
                                        <p:tav tm="0">
                                          <p:val>
                                            <p:fltVal val="0"/>
                                          </p:val>
                                        </p:tav>
                                        <p:tav tm="100000">
                                          <p:val>
                                            <p:strVal val="#ppt_h"/>
                                          </p:val>
                                        </p:tav>
                                      </p:tavLst>
                                    </p:anim>
                                    <p:animEffect transition="in" filter="fade">
                                      <p:cBhvr>
                                        <p:cTn id="21"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Procesos </a:t>
            </a:r>
            <a:r>
              <a:rPr lang="es-ES" sz="4000" dirty="0" err="1">
                <a:solidFill>
                  <a:srgbClr val="00B2F3"/>
                </a:solidFill>
                <a:latin typeface="Open Sans ExtraBold" pitchFamily="2" charset="0"/>
                <a:ea typeface="Open Sans ExtraBold" pitchFamily="2" charset="0"/>
                <a:cs typeface="Open Sans ExtraBold" pitchFamily="2" charset="0"/>
              </a:rPr>
              <a:t>Zombies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090192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Soluciones (</a:t>
            </a:r>
            <a:r>
              <a:rPr lang="es-ES" sz="4000" dirty="0" err="1">
                <a:solidFill>
                  <a:srgbClr val="00B2F3"/>
                </a:solidFill>
                <a:latin typeface="Open Sans ExtraBold" pitchFamily="2" charset="0"/>
                <a:ea typeface="Open Sans ExtraBold" pitchFamily="2" charset="0"/>
                <a:cs typeface="Open Sans ExtraBold" pitchFamily="2" charset="0"/>
              </a:rPr>
              <a:t>Reap</a:t>
            </a:r>
            <a:r>
              <a:rPr lang="es-ES" sz="4000" dirty="0">
                <a:solidFill>
                  <a:srgbClr val="00B2F3"/>
                </a:solidFill>
                <a:latin typeface="Open Sans ExtraBold" pitchFamily="2" charset="0"/>
                <a:ea typeface="Open Sans ExtraBold" pitchFamily="2" charset="0"/>
                <a:cs typeface="Open Sans ExtraBold" pitchFamily="2" charset="0"/>
              </a:rPr>
              <a:t> </a:t>
            </a:r>
            <a:r>
              <a:rPr lang="es-ES" sz="4000" dirty="0" err="1">
                <a:solidFill>
                  <a:srgbClr val="00B2F3"/>
                </a:solidFill>
                <a:latin typeface="Open Sans ExtraBold" pitchFamily="2" charset="0"/>
                <a:ea typeface="Open Sans ExtraBold" pitchFamily="2" charset="0"/>
                <a:cs typeface="Open Sans ExtraBold" pitchFamily="2" charset="0"/>
              </a:rPr>
              <a:t>problem</a:t>
            </a:r>
            <a:r>
              <a:rPr lang="es-ES" sz="4000" dirty="0">
                <a:solidFill>
                  <a:srgbClr val="00B2F3"/>
                </a:solidFill>
                <a:latin typeface="Open Sans ExtraBold" pitchFamily="2" charset="0"/>
                <a:ea typeface="Open Sans ExtraBold" pitchFamily="2" charset="0"/>
                <a:cs typeface="Open Sans ExtraBold" pitchFamily="2" charset="0"/>
              </a:rPr>
              <a: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Cachéame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Multistage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pPr algn="r"/>
            <a:endParaRPr lang="en-GB" dirty="0">
              <a:solidFill>
                <a:schemeClr val="tx1">
                  <a:lumMod val="50000"/>
                  <a:lumOff val="50000"/>
                </a:schemeClr>
              </a:solidFill>
            </a:endParaRP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pipefail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3137282"/>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scripts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114800"/>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s-ES" sz="3200" i="1" dirty="0">
              <a:solidFill>
                <a:srgbClr val="00224B"/>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Seguridad</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00B2F3"/>
                </a:solidFill>
                <a:latin typeface="Open Sans ExtraBold" pitchFamily="2" charset="0"/>
                <a:ea typeface="Open Sans ExtraBold" pitchFamily="2" charset="0"/>
                <a:cs typeface="Open Sans ExtraBold" pitchFamily="2" charset="0"/>
              </a:rPr>
              <a:t>Anti </a:t>
            </a:r>
            <a:r>
              <a:rPr lang="es-ES" sz="4400" i="1" dirty="0" err="1">
                <a:solidFill>
                  <a:srgbClr val="00B2F3"/>
                </a:solidFill>
                <a:latin typeface="Open Sans ExtraBold" pitchFamily="2" charset="0"/>
                <a:ea typeface="Open Sans ExtraBold" pitchFamily="2" charset="0"/>
                <a:cs typeface="Open Sans ExtraBold" pitchFamily="2" charset="0"/>
              </a:rPr>
              <a:t>root</a:t>
            </a:r>
            <a:endParaRPr lang="en-GB" sz="44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secrets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Networks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Configurando drivers</a:t>
            </a:r>
            <a:endParaRPr lang="en-GB" i="1" dirty="0">
              <a:solidFill>
                <a:srgbClr val="00B2F3"/>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Lst>
          </p:cNvPr>
          <p:cNvGraphicFramePr/>
          <p:nvPr>
            <p:extLst>
              <p:ext uri="{D42A27DB-BD31-4B8C-83A1-F6EECF244321}">
                <p14:modId xmlns:p14="http://schemas.microsoft.com/office/powerpoint/2010/main" val="2498811404"/>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7335835" cy="1085051"/>
          </a:xfrm>
        </p:spPr>
        <p:txBody>
          <a:bodyPr>
            <a:normAutofit/>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Configurando volúm3n3s</a:t>
            </a:r>
            <a:endParaRPr lang="en-GB" i="1" dirty="0">
              <a:solidFill>
                <a:srgbClr val="00B2F3"/>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Lst>
          </p:cNvPr>
          <p:cNvGraphicFramePr/>
          <p:nvPr>
            <p:extLst>
              <p:ext uri="{D42A27DB-BD31-4B8C-83A1-F6EECF244321}">
                <p14:modId xmlns:p14="http://schemas.microsoft.com/office/powerpoint/2010/main" val="1431215833"/>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863320" y="15949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00B2F3"/>
                </a:solidFill>
                <a:latin typeface="Open Sans ExtraBold" pitchFamily="2" charset="0"/>
                <a:ea typeface="Open Sans ExtraBold" pitchFamily="2" charset="0"/>
                <a:cs typeface="Open Sans ExtraBold" pitchFamily="2" charset="0"/>
              </a:rPr>
              <a:t>3</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Seguridad</a:t>
            </a:r>
            <a:endParaRPr lang="en-GB" sz="4800" dirty="0">
              <a:solidFill>
                <a:srgbClr val="00224B"/>
              </a:solidFill>
              <a:latin typeface="Open Sans ExtraBold" pitchFamily="2" charset="0"/>
              <a:ea typeface="Open Sans ExtraBold" pitchFamily="2" charset="0"/>
              <a:cs typeface="Open Sans ExtraBold" pitchFamily="2" charset="0"/>
            </a:endParaRPr>
          </a:p>
        </p:txBody>
      </p:sp>
      <p:cxnSp>
        <p:nvCxnSpPr>
          <p:cNvPr id="11" name="Straight Connector 10">
            <a:extLst>
              <a:ext uri="{FF2B5EF4-FFF2-40B4-BE49-F238E27FC236}">
                <a16:creationId xmlns:a16="http://schemas.microsoft.com/office/drawing/2014/main" id="{BA7C2670-8081-9C42-82A1-23BBFAEAA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919876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75BEF7CB-BB00-3345-8542-8F0FAFE1C4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4" name="Oval 13">
              <a:extLst>
                <a:ext uri="{FF2B5EF4-FFF2-40B4-BE49-F238E27FC236}">
                  <a16:creationId xmlns:a16="http://schemas.microsoft.com/office/drawing/2014/main" id="{4E633967-4EB4-9A43-9984-7E0C7DCE8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4">
              <a:extLst>
                <a:ext uri="{FF2B5EF4-FFF2-40B4-BE49-F238E27FC236}">
                  <a16:creationId xmlns:a16="http://schemas.microsoft.com/office/drawing/2014/main" id="{80BB32CE-B79D-9449-AEBB-EC9F56A9A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AFE8EC8C-9217-6E47-ACFA-7B2148F1B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26">
              <a:extLst>
                <a:ext uri="{FF2B5EF4-FFF2-40B4-BE49-F238E27FC236}">
                  <a16:creationId xmlns:a16="http://schemas.microsoft.com/office/drawing/2014/main" id="{8BEA612E-5CC4-DA4D-8A68-059864439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27">
              <a:extLst>
                <a:ext uri="{FF2B5EF4-FFF2-40B4-BE49-F238E27FC236}">
                  <a16:creationId xmlns:a16="http://schemas.microsoft.com/office/drawing/2014/main" id="{59DC8CDB-7B92-E848-AA26-43105184E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8">
              <a:extLst>
                <a:ext uri="{FF2B5EF4-FFF2-40B4-BE49-F238E27FC236}">
                  <a16:creationId xmlns:a16="http://schemas.microsoft.com/office/drawing/2014/main" id="{876EC8B8-C9EB-A84A-858B-ADF81A5B76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29">
              <a:extLst>
                <a:ext uri="{FF2B5EF4-FFF2-40B4-BE49-F238E27FC236}">
                  <a16:creationId xmlns:a16="http://schemas.microsoft.com/office/drawing/2014/main" id="{078C5DEE-08C1-D546-BF9B-933B8419E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7FA42EBE-8F86-FE44-BF12-AE5F7C9C1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671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218" name="Picture 2" descr="Docker Scout: Software Supply Chain Security for Developers | Docker">
            <a:extLst>
              <a:ext uri="{FF2B5EF4-FFF2-40B4-BE49-F238E27FC236}">
                <a16:creationId xmlns:a16="http://schemas.microsoft.com/office/drawing/2014/main" id="{F1F4A0CA-601E-C025-E8BF-D4D9ADF9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06" y="2940122"/>
            <a:ext cx="2508621" cy="288424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Vulnerabilidades de Docker">
            <a:hlinkClick r:id="rId4"/>
            <a:extLst>
              <a:ext uri="{FF2B5EF4-FFF2-40B4-BE49-F238E27FC236}">
                <a16:creationId xmlns:a16="http://schemas.microsoft.com/office/drawing/2014/main" id="{2B337356-00ED-A31B-6499-2B1F6140F926}"/>
              </a:ext>
            </a:extLst>
          </p:cNvPr>
          <p:cNvPicPr>
            <a:picLocks noChangeAspect="1"/>
          </p:cNvPicPr>
          <p:nvPr/>
        </p:nvPicPr>
        <p:blipFill>
          <a:blip r:embed="rId5"/>
          <a:stretch>
            <a:fillRect/>
          </a:stretch>
        </p:blipFill>
        <p:spPr>
          <a:xfrm>
            <a:off x="3713308" y="3074229"/>
            <a:ext cx="6344866" cy="2750136"/>
          </a:xfrm>
          <a:prstGeom prst="rect">
            <a:avLst/>
          </a:prstGeom>
        </p:spPr>
      </p:pic>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1855940"/>
            <a:ext cx="6148166"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“Nada es 100% seguro”</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1000" fill="hold"/>
                                        <p:tgtEl>
                                          <p:spTgt spid="9218"/>
                                        </p:tgtEl>
                                        <p:attrNameLst>
                                          <p:attrName>ppt_x</p:attrName>
                                        </p:attrNameLst>
                                      </p:cBhvr>
                                      <p:tavLst>
                                        <p:tav tm="0">
                                          <p:val>
                                            <p:strVal val="0-#ppt_w/2"/>
                                          </p:val>
                                        </p:tav>
                                        <p:tav tm="100000">
                                          <p:val>
                                            <p:strVal val="#ppt_x"/>
                                          </p:val>
                                        </p:tav>
                                      </p:tavLst>
                                    </p:anim>
                                    <p:anim calcmode="lin" valueType="num">
                                      <p:cBhvr additive="base">
                                        <p:cTn id="8" dur="1000" fill="hold"/>
                                        <p:tgtEl>
                                          <p:spTgt spid="92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Cosas que pasan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Se creó la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comprueba y crea la imagen (con caché)</a:t>
            </a:r>
          </a:p>
        </p:txBody>
      </p:sp>
    </p:spTree>
    <p:extLst>
      <p:ext uri="{BB962C8B-B14F-4D97-AF65-F5344CB8AC3E}">
        <p14:creationId xmlns:p14="http://schemas.microsoft.com/office/powerpoint/2010/main" val="15758120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Docker Machine</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D3AD160A-EF86-E647-9035-04A9352D46D1}"/>
              </a:ext>
            </a:extLst>
          </p:cNvPr>
          <p:cNvSpPr txBox="1">
            <a:spLocks/>
          </p:cNvSpPr>
          <p:nvPr/>
        </p:nvSpPr>
        <p:spPr>
          <a:xfrm>
            <a:off x="565148" y="2054087"/>
            <a:ext cx="6663556"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Y sistemas distribuidos, ¿por qué no?</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77674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2"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Docker Swarm</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D3AD160A-EF86-E647-9035-04A9352D46D1}"/>
              </a:ext>
            </a:extLst>
          </p:cNvPr>
          <p:cNvSpPr txBox="1">
            <a:spLocks/>
          </p:cNvSpPr>
          <p:nvPr/>
        </p:nvSpPr>
        <p:spPr>
          <a:xfrm>
            <a:off x="565148" y="2054087"/>
            <a:ext cx="6663556"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Y sistemas distribuidos, ¿por qué no?</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8772164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Swarm</a:t>
            </a:r>
            <a:endParaRPr lang="en-GB" sz="6000" dirty="0">
              <a:solidFill>
                <a:srgbClr val="00224B"/>
              </a:solidFill>
              <a:latin typeface="Open Sans ExtraBold" pitchFamily="2" charset="0"/>
              <a:ea typeface="Open Sans ExtraBold" pitchFamily="2" charset="0"/>
              <a:cs typeface="Open Sans ExtraBold" pitchFamily="2" charset="0"/>
            </a:endParaRPr>
          </a:p>
        </p:txBody>
      </p:sp>
      <p:grpSp>
        <p:nvGrpSpPr>
          <p:cNvPr id="15" name="Grupo 14">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4" name="Título 3">
            <a:extLst>
              <a:ext uri="{FF2B5EF4-FFF2-40B4-BE49-F238E27FC236}">
                <a16:creationId xmlns:a16="http://schemas.microsoft.com/office/drawing/2014/main" id="{D7796AAB-1AA2-ADE3-02AE-F81AE293EAD0}"/>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Enjambres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Papel con relleno sólido">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pel con relleno sólido">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05451" y="3766217"/>
            <a:ext cx="677284" cy="677284"/>
          </a:xfrm>
          <a:prstGeom prst="rect">
            <a:avLst/>
          </a:prstGeom>
        </p:spPr>
      </p:pic>
      <p:pic>
        <p:nvPicPr>
          <p:cNvPr id="9" name="Gráfico 8" descr="Papel con relleno sólido">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3" name="Oval 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Oval 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8" name="Straight Connector 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68334"/>
            <a:ext cx="6766632" cy="1409547"/>
          </a:xfrm>
        </p:spPr>
        <p:txBody>
          <a:bodyPr vert="horz" lIns="91440" tIns="45720" rIns="91440" bIns="45720" rtlCol="0" anchor="t">
            <a:normAutofit/>
          </a:bodyPr>
          <a:lstStyle/>
          <a:p>
            <a:r>
              <a:rPr lang="en-US" sz="6000" dirty="0">
                <a:latin typeface="Open Sans ExtraBold" pitchFamily="2" charset="0"/>
                <a:ea typeface="Open Sans ExtraBold" pitchFamily="2" charset="0"/>
                <a:cs typeface="Open Sans ExtraBold" pitchFamily="2" charset="0"/>
              </a:rPr>
              <a:t>Docker Swarm</a:t>
            </a:r>
          </a:p>
        </p:txBody>
      </p:sp>
      <p:pic>
        <p:nvPicPr>
          <p:cNvPr id="6" name="Gráfico 5" descr="Hombre soldado con relleno sóli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grpSp>
        <p:nvGrpSpPr>
          <p:cNvPr id="42" name="Group 4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áfico 6" descr="Hombre soldado con relleno sólid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sp>
        <p:nvSpPr>
          <p:cNvPr id="2" name="Título 3">
            <a:extLst>
              <a:ext uri="{FF2B5EF4-FFF2-40B4-BE49-F238E27FC236}">
                <a16:creationId xmlns:a16="http://schemas.microsoft.com/office/drawing/2014/main" id="{18AC017A-7A4F-9957-5C90-59829CDA806E}"/>
              </a:ext>
            </a:extLst>
          </p:cNvPr>
          <p:cNvSpPr txBox="1">
            <a:spLocks/>
          </p:cNvSpPr>
          <p:nvPr/>
        </p:nvSpPr>
        <p:spPr>
          <a:xfrm>
            <a:off x="565150" y="177731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spcAft>
                <a:spcPts val="600"/>
              </a:spcAft>
            </a:pPr>
            <a:r>
              <a:rPr lang="es-ES" sz="4000" i="1" dirty="0">
                <a:solidFill>
                  <a:srgbClr val="00B2F3"/>
                </a:solidFill>
                <a:latin typeface="Open Sans ExtraBold" pitchFamily="2" charset="0"/>
                <a:ea typeface="Open Sans ExtraBold" pitchFamily="2" charset="0"/>
                <a:cs typeface="Open Sans ExtraBold" pitchFamily="2" charset="0"/>
              </a:rPr>
              <a:t>Bizantinos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8" name="Gráfico 7" descr="Hombre soldado con relleno sóli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Hombre soldado con relleno sólido">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Swarm</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1026" name="Picture 2">
            <a:extLst>
              <a:ext uri="{FF2B5EF4-FFF2-40B4-BE49-F238E27FC236}">
                <a16:creationId xmlns:a16="http://schemas.microsoft.com/office/drawing/2014/main" id="{F1160271-C274-8EDF-3216-9D0136C6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204" y="2420480"/>
            <a:ext cx="7049917" cy="330592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18AC017A-7A4F-9957-5C90-59829CDA806E}"/>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Consenso</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91134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Swarm</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18AC017A-7A4F-9957-5C90-59829CDA806E}"/>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err="1">
                <a:solidFill>
                  <a:srgbClr val="00B2F3"/>
                </a:solidFill>
                <a:latin typeface="Open Sans ExtraBold" pitchFamily="2" charset="0"/>
                <a:ea typeface="Open Sans ExtraBold" pitchFamily="2" charset="0"/>
                <a:cs typeface="Open Sans ExtraBold" pitchFamily="2" charset="0"/>
              </a:rPr>
              <a:t>Heartbeat</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Gráfico 4" descr="Órgano del corazón con relleno sólido">
            <a:extLst>
              <a:ext uri="{FF2B5EF4-FFF2-40B4-BE49-F238E27FC236}">
                <a16:creationId xmlns:a16="http://schemas.microsoft.com/office/drawing/2014/main" id="{D8506336-D292-D8D8-380F-FEED255C57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4387" y="2981067"/>
            <a:ext cx="2564027" cy="2564027"/>
          </a:xfrm>
          <a:prstGeom prst="rect">
            <a:avLst/>
          </a:prstGeom>
        </p:spPr>
      </p:pic>
      <p:pic>
        <p:nvPicPr>
          <p:cNvPr id="7" name="Gráfico 6" descr="Corazón con pulso con relleno sólido">
            <a:extLst>
              <a:ext uri="{FF2B5EF4-FFF2-40B4-BE49-F238E27FC236}">
                <a16:creationId xmlns:a16="http://schemas.microsoft.com/office/drawing/2014/main" id="{9552BBD7-0218-8BED-AEA3-1E1A56396F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2441" y="3227539"/>
            <a:ext cx="2372497" cy="2372497"/>
          </a:xfrm>
          <a:prstGeom prst="rect">
            <a:avLst/>
          </a:prstGeom>
        </p:spPr>
      </p:pic>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
                                        </p:tgtEl>
                                      </p:cBhvr>
                                      <p:by x="125000" y="125000"/>
                                    </p:animScale>
                                  </p:childTnLst>
                                </p:cTn>
                              </p:par>
                            </p:childTnLst>
                          </p:cTn>
                        </p:par>
                        <p:par>
                          <p:cTn id="7" fill="hold">
                            <p:stCondLst>
                              <p:cond delay="500"/>
                            </p:stCondLst>
                            <p:childTnLst>
                              <p:par>
                                <p:cTn id="8" presetID="6" presetClass="emph" presetSubtype="0" fill="hold" nodeType="afterEffect">
                                  <p:stCondLst>
                                    <p:cond delay="0"/>
                                  </p:stCondLst>
                                  <p:childTnLst>
                                    <p:animScale>
                                      <p:cBhvr>
                                        <p:cTn id="9" dur="500" fill="hold"/>
                                        <p:tgtEl>
                                          <p:spTgt spid="5"/>
                                        </p:tgtEl>
                                      </p:cBhvr>
                                      <p:by x="80000" y="80000"/>
                                    </p:animScale>
                                  </p:childTnLst>
                                </p:cTn>
                              </p:par>
                            </p:childTnLst>
                          </p:cTn>
                        </p:par>
                        <p:par>
                          <p:cTn id="10" fill="hold">
                            <p:stCondLst>
                              <p:cond delay="1000"/>
                            </p:stCondLst>
                            <p:childTnLst>
                              <p:par>
                                <p:cTn id="11" presetID="6" presetClass="emph" presetSubtype="0" fill="hold" nodeType="afterEffect">
                                  <p:stCondLst>
                                    <p:cond delay="0"/>
                                  </p:stCondLst>
                                  <p:childTnLst>
                                    <p:animScale>
                                      <p:cBhvr>
                                        <p:cTn id="12" dur="500" fill="hold"/>
                                        <p:tgtEl>
                                          <p:spTgt spid="5"/>
                                        </p:tgtEl>
                                      </p:cBhvr>
                                      <p:by x="125000" y="125000"/>
                                    </p:animScale>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500" fill="hold"/>
                                        <p:tgtEl>
                                          <p:spTgt spid="5"/>
                                        </p:tgtEl>
                                      </p:cBhvr>
                                      <p:by x="80000" y="80000"/>
                                    </p:animScale>
                                  </p:childTnLst>
                                </p:cTn>
                              </p:par>
                            </p:childTnLst>
                          </p:cTn>
                        </p:par>
                        <p:par>
                          <p:cTn id="16" fill="hold">
                            <p:stCondLst>
                              <p:cond delay="2000"/>
                            </p:stCondLst>
                            <p:childTnLst>
                              <p:par>
                                <p:cTn id="17" presetID="9" presetClass="emph" presetSubtype="0" nodeType="afterEffect">
                                  <p:stCondLst>
                                    <p:cond delay="0"/>
                                  </p:stCondLst>
                                  <p:childTnLst>
                                    <p:set>
                                      <p:cBhvr>
                                        <p:cTn id="18" dur="indefinite"/>
                                        <p:tgtEl>
                                          <p:spTgt spid="7"/>
                                        </p:tgtEl>
                                        <p:attrNameLst>
                                          <p:attrName>style.opacity</p:attrName>
                                        </p:attrNameLst>
                                      </p:cBhvr>
                                      <p:to>
                                        <p:strVal val="0.5"/>
                                      </p:to>
                                    </p:set>
                                    <p:animEffect filter="image" prLst="opacity: 0.5">
                                      <p:cBhvr rctx="IE">
                                        <p:cTn id="19"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18AC017A-7A4F-9957-5C90-59829CDA806E}"/>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Usando Docker Swarm</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18AC017A-7A4F-9957-5C90-59829CDA806E}"/>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Documentación (otra vez)</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a:extLst>
              <a:ext uri="{FF2B5EF4-FFF2-40B4-BE49-F238E27FC236}">
                <a16:creationId xmlns:a16="http://schemas.microsoft.com/office/drawing/2014/main" id="{5B5982D2-A024-5763-DCA1-F4B2DB227F7B}"/>
              </a:ext>
            </a:extLst>
          </p:cNvPr>
          <p:cNvPicPr>
            <a:picLocks noChangeAspect="1"/>
          </p:cNvPicPr>
          <p:nvPr/>
        </p:nvPicPr>
        <p:blipFill>
          <a:blip r:embed="rId3"/>
          <a:stretch>
            <a:fillRect/>
          </a:stretch>
        </p:blipFill>
        <p:spPr>
          <a:xfrm>
            <a:off x="1161510" y="3482450"/>
            <a:ext cx="9868979" cy="1264700"/>
          </a:xfrm>
          <a:prstGeom prst="rect">
            <a:avLst/>
          </a:prstGeom>
        </p:spPr>
      </p:pic>
    </p:spTree>
    <p:extLst>
      <p:ext uri="{BB962C8B-B14F-4D97-AF65-F5344CB8AC3E}">
        <p14:creationId xmlns:p14="http://schemas.microsoft.com/office/powerpoint/2010/main" val="26314867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Docker Swarm</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18AC017A-7A4F-9957-5C90-59829CDA806E}"/>
              </a:ext>
            </a:extLst>
          </p:cNvPr>
          <p:cNvSpPr txBox="1">
            <a:spLocks/>
          </p:cNvSpPr>
          <p:nvPr/>
        </p:nvSpPr>
        <p:spPr>
          <a:xfrm>
            <a:off x="565149" y="1855941"/>
            <a:ext cx="922140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Dándole a la colmena</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923330"/>
          </a:xfrm>
          <a:prstGeom prst="rect">
            <a:avLst/>
          </a:prstGeom>
          <a:noFill/>
        </p:spPr>
        <p:txBody>
          <a:bodyPr wrap="square" numCol="2" rtlCol="0">
            <a:spAutoFit/>
          </a:bodyPr>
          <a:lstStyle/>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dirty="0">
              <a:solidFill>
                <a:srgbClr val="00B2F3"/>
              </a:solidFill>
              <a:latin typeface="Open Sans ExtraBold" pitchFamily="2" charset="0"/>
              <a:ea typeface="Open Sans ExtraBold" pitchFamily="2" charset="0"/>
              <a:cs typeface="Open Sans ExtraBold" pitchFamily="2" charset="0"/>
            </a:endParaRPr>
          </a:p>
          <a:p>
            <a:pPr algn="ctr"/>
            <a:endParaRPr lang="en-GB" sz="1800" dirty="0">
              <a:solidFill>
                <a:srgbClr val="00B2F3"/>
              </a:solidFill>
              <a:latin typeface="Open Sans ExtraBold" pitchFamily="2" charset="0"/>
              <a:ea typeface="Open Sans ExtraBold" pitchFamily="2" charset="0"/>
              <a:cs typeface="Open Sans ExtraBold" pitchFamily="2" charset="0"/>
            </a:endParaRPr>
          </a:p>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node ls</a:t>
            </a:r>
          </a:p>
          <a:p>
            <a:pPr algn="ctr"/>
            <a:endParaRPr lang="en-GB" dirty="0"/>
          </a:p>
        </p:txBody>
      </p:sp>
    </p:spTree>
    <p:extLst>
      <p:ext uri="{BB962C8B-B14F-4D97-AF65-F5344CB8AC3E}">
        <p14:creationId xmlns:p14="http://schemas.microsoft.com/office/powerpoint/2010/main" val="186767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49" y="768335"/>
            <a:ext cx="6997186" cy="117973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Docker Daemon</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3942603"/>
            <a:ext cx="6362526"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Servidor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146574" y="5201235"/>
            <a:ext cx="5689215" cy="61854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desktop / </a:t>
            </a:r>
            <a:r>
              <a:rPr lang="es-ES" sz="4000" dirty="0" err="1">
                <a:solidFill>
                  <a:srgbClr val="00B2F3"/>
                </a:solidFill>
                <a:latin typeface="Comfortaa" pitchFamily="2" charset="0"/>
                <a:ea typeface="Open Sans ExtraBold" pitchFamily="2" charset="0"/>
                <a:cs typeface="Open Sans ExtraBold" pitchFamily="2" charset="0"/>
              </a:rPr>
              <a:t>dockerd</a:t>
            </a:r>
            <a:endParaRPr lang="en-GB" dirty="0">
              <a:solidFill>
                <a:srgbClr val="00B2F3"/>
              </a:solidFill>
              <a:latin typeface="Comfortaa"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12774C8-6970-38A8-0D42-756750247A25}"/>
              </a:ext>
            </a:extLst>
          </p:cNvPr>
          <p:cNvSpPr txBox="1">
            <a:spLocks/>
          </p:cNvSpPr>
          <p:nvPr/>
        </p:nvSpPr>
        <p:spPr>
          <a:xfrm>
            <a:off x="565149" y="1782078"/>
            <a:ext cx="6362526" cy="112765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Cliente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07A4BDA3-559D-6986-7663-9E7C880C2650}"/>
              </a:ext>
            </a:extLst>
          </p:cNvPr>
          <p:cNvSpPr txBox="1">
            <a:spLocks/>
          </p:cNvSpPr>
          <p:nvPr/>
        </p:nvSpPr>
        <p:spPr>
          <a:xfrm>
            <a:off x="2047958" y="2741922"/>
            <a:ext cx="4451695" cy="795130"/>
          </a:xfrm>
          <a:prstGeom prst="rect">
            <a:avLst/>
          </a:prstGeom>
          <a:solidFill>
            <a:schemeClr val="bg1"/>
          </a:solidFill>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224B"/>
                </a:solidFill>
                <a:latin typeface="Consolas" panose="020B0609020204030204" pitchFamily="49" charset="0"/>
                <a:ea typeface="Open Sans ExtraBold" pitchFamily="2" charset="0"/>
                <a:cs typeface="Open Sans ExtraBold" pitchFamily="2" charset="0"/>
              </a:rPr>
              <a:t>docker</a:t>
            </a:r>
            <a:r>
              <a:rPr lang="es-ES" sz="4000" dirty="0">
                <a:solidFill>
                  <a:srgbClr val="00224B"/>
                </a:solidFill>
                <a:latin typeface="Consolas" panose="020B0609020204030204" pitchFamily="49" charset="0"/>
                <a:ea typeface="Open Sans ExtraBold" pitchFamily="2" charset="0"/>
                <a:cs typeface="Open Sans ExtraBold" pitchFamily="2" charset="0"/>
              </a:rPr>
              <a:t> . . .</a:t>
            </a:r>
            <a:endParaRPr lang="en-GB" dirty="0">
              <a:solidFill>
                <a:srgbClr val="00224B"/>
              </a:solidFill>
              <a:latin typeface="Consolas" panose="020B0609020204030204" pitchFamily="49"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5149" y="4903949"/>
            <a:ext cx="1694263" cy="961122"/>
          </a:xfrm>
          <a:prstGeom prst="rect">
            <a:avLst/>
          </a:prstGeom>
          <a:noFill/>
          <a:extLst>
            <a:ext uri="{909E8E84-426E-40DD-AFC4-6F175D3DCCD1}">
              <a14:hiddenFill xmlns:a14="http://schemas.microsoft.com/office/drawing/2010/main">
                <a:solidFill>
                  <a:srgbClr val="FFFFFF"/>
                </a:solidFill>
              </a14:hiddenFill>
            </a:ext>
          </a:extLst>
        </p:spPr>
      </p:pic>
      <p:pic>
        <p:nvPicPr>
          <p:cNvPr id="8" name="Gráfico 7" descr="Cmd (terminal) con relleno sólido">
            <a:extLst>
              <a:ext uri="{FF2B5EF4-FFF2-40B4-BE49-F238E27FC236}">
                <a16:creationId xmlns:a16="http://schemas.microsoft.com/office/drawing/2014/main" id="{26654BB6-F0D3-BA10-9D5C-0C2C5A20DD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6402" y="2605651"/>
            <a:ext cx="996778" cy="996778"/>
          </a:xfrm>
          <a:prstGeom prst="rect">
            <a:avLst/>
          </a:prstGeom>
        </p:spPr>
      </p:pic>
    </p:spTree>
    <p:extLst>
      <p:ext uri="{BB962C8B-B14F-4D97-AF65-F5344CB8AC3E}">
        <p14:creationId xmlns:p14="http://schemas.microsoft.com/office/powerpoint/2010/main" val="3295811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err="1">
                <a:solidFill>
                  <a:srgbClr val="00B2F3"/>
                </a:solidFill>
                <a:latin typeface="Open Sans ExtraBold" pitchFamily="2" charset="0"/>
                <a:ea typeface="Open Sans ExtraBold" pitchFamily="2" charset="0"/>
                <a:cs typeface="Open Sans ExtraBold" pitchFamily="2" charset="0"/>
              </a:rPr>
              <a:t>The</a:t>
            </a:r>
            <a:r>
              <a:rPr lang="es-ES" sz="7200" cap="small" dirty="0">
                <a:solidFill>
                  <a:srgbClr val="00B2F3"/>
                </a:solidFill>
                <a:latin typeface="Open Sans ExtraBold" pitchFamily="2" charset="0"/>
                <a:ea typeface="Open Sans ExtraBold" pitchFamily="2" charset="0"/>
                <a:cs typeface="Open Sans ExtraBold" pitchFamily="2" charset="0"/>
              </a:rPr>
              <a:t> </a:t>
            </a:r>
            <a:r>
              <a:rPr lang="es-ES" sz="7200" cap="small" dirty="0" err="1">
                <a:solidFill>
                  <a:srgbClr val="00B2F3"/>
                </a:solidFill>
                <a:latin typeface="Open Sans ExtraBold" pitchFamily="2" charset="0"/>
                <a:ea typeface="Open Sans ExtraBold" pitchFamily="2" charset="0"/>
                <a:cs typeface="Open Sans ExtraBold" pitchFamily="2" charset="0"/>
              </a:rPr>
              <a:t>End</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65384215"/>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034" name="Oval 1033">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6"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8"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1CDD3691-46EB-3DDC-DE95-C3DD076F6D15}"/>
              </a:ext>
            </a:extLst>
          </p:cNvPr>
          <p:cNvSpPr>
            <a:spLocks noGrp="1"/>
          </p:cNvSpPr>
          <p:nvPr>
            <p:ph type="ctrTitle"/>
          </p:nvPr>
        </p:nvSpPr>
        <p:spPr>
          <a:xfrm>
            <a:off x="4374473" y="968050"/>
            <a:ext cx="7046566" cy="2252657"/>
          </a:xfrm>
        </p:spPr>
        <p:txBody>
          <a:bodyPr anchor="ctr">
            <a:normAutofit/>
          </a:bodyPr>
          <a:lstStyle/>
          <a:p>
            <a:pPr algn="r"/>
            <a:r>
              <a:rPr lang="es-ES" sz="5400" dirty="0"/>
              <a:t>Bibliografía y Recursos</a:t>
            </a:r>
            <a:endParaRPr lang="en-GB" sz="5400" dirty="0"/>
          </a:p>
        </p:txBody>
      </p:sp>
      <p:sp>
        <p:nvSpPr>
          <p:cNvPr id="3" name="Subtítulo 2">
            <a:extLst>
              <a:ext uri="{FF2B5EF4-FFF2-40B4-BE49-F238E27FC236}">
                <a16:creationId xmlns:a16="http://schemas.microsoft.com/office/drawing/2014/main" id="{17BA709A-CDF8-7A74-F61F-3BDAD547F938}"/>
              </a:ext>
            </a:extLst>
          </p:cNvPr>
          <p:cNvSpPr>
            <a:spLocks noGrp="1"/>
          </p:cNvSpPr>
          <p:nvPr>
            <p:ph type="subTitle" idx="1"/>
          </p:nvPr>
        </p:nvSpPr>
        <p:spPr>
          <a:xfrm>
            <a:off x="649111" y="3223752"/>
            <a:ext cx="10354959" cy="2866404"/>
          </a:xfrm>
        </p:spPr>
        <p:txBody>
          <a:bodyPr>
            <a:normAutofit fontScale="62500" lnSpcReduction="20000"/>
          </a:bodyPr>
          <a:lstStyle/>
          <a:p>
            <a:r>
              <a:rPr lang="en-GB" dirty="0">
                <a:solidFill>
                  <a:srgbClr val="808C8E"/>
                </a:solidFill>
                <a:hlinkClick r:id="rId3">
                  <a:extLst>
                    <a:ext uri="{A12FA001-AC4F-418D-AE19-62706E023703}">
                      <ahyp:hlinkClr xmlns:ahyp="http://schemas.microsoft.com/office/drawing/2018/hyperlinkcolor" val="tx"/>
                    </a:ext>
                  </a:extLst>
                </a:hlinkClick>
              </a:rPr>
              <a:t>https://docs.docker.com/</a:t>
            </a:r>
          </a:p>
          <a:p>
            <a:r>
              <a:rPr lang="en-GB" dirty="0">
                <a:solidFill>
                  <a:srgbClr val="808C8E"/>
                </a:solidFill>
                <a:hlinkClick r:id="rId4">
                  <a:extLst>
                    <a:ext uri="{A12FA001-AC4F-418D-AE19-62706E023703}">
                      <ahyp:hlinkClr xmlns:ahyp="http://schemas.microsoft.com/office/drawing/2018/hyperlinkcolor" val="tx"/>
                    </a:ext>
                  </a:extLst>
                </a:hlinkClick>
              </a:rPr>
              <a:t>https://docs.docker.com/develop/develop-images/dockerfile_best-practices/</a:t>
            </a:r>
            <a:endParaRPr lang="en-GB" dirty="0">
              <a:solidFill>
                <a:srgbClr val="808C8E"/>
              </a:solidFill>
              <a:hlinkClick r:id="rId3">
                <a:extLst>
                  <a:ext uri="{A12FA001-AC4F-418D-AE19-62706E023703}">
                    <ahyp:hlinkClr xmlns:ahyp="http://schemas.microsoft.com/office/drawing/2018/hyperlinkcolor" val="tx"/>
                  </a:ext>
                </a:extLst>
              </a:hlinkClick>
            </a:endParaRPr>
          </a:p>
          <a:p>
            <a:r>
              <a:rPr lang="en-GB" dirty="0">
                <a:solidFill>
                  <a:schemeClr val="tx1">
                    <a:lumMod val="50000"/>
                    <a:lumOff val="50000"/>
                  </a:schemeClr>
                </a:solidFill>
                <a:hlinkClick r:id="rId3">
                  <a:extLst>
                    <a:ext uri="{A12FA001-AC4F-418D-AE19-62706E023703}">
                      <ahyp:hlinkClr xmlns:ahyp="http://schemas.microsoft.com/office/drawing/2018/hyperlinkcolor" val="tx"/>
                    </a:ext>
                  </a:extLst>
                </a:hlinkClick>
              </a:rPr>
              <a:t>https://www.docker.com/resources/what-container/</a:t>
            </a:r>
            <a:endParaRPr lang="en-GB" dirty="0">
              <a:solidFill>
                <a:schemeClr val="tx1">
                  <a:lumMod val="50000"/>
                  <a:lumOff val="50000"/>
                </a:schemeClr>
              </a:solidFill>
            </a:endParaRPr>
          </a:p>
          <a:p>
            <a:r>
              <a:rPr lang="en-GB" dirty="0">
                <a:solidFill>
                  <a:schemeClr val="tx1">
                    <a:lumMod val="50000"/>
                    <a:lumOff val="50000"/>
                  </a:schemeClr>
                </a:solidFill>
                <a:hlinkClick r:id="rId5">
                  <a:extLst>
                    <a:ext uri="{A12FA001-AC4F-418D-AE19-62706E023703}">
                      <ahyp:hlinkClr xmlns:ahyp="http://schemas.microsoft.com/office/drawing/2018/hyperlinkcolor" val="tx"/>
                    </a:ext>
                  </a:extLst>
                </a:hlinkClick>
              </a:rPr>
              <a:t>https://learn.microsoft.com/es-es/windows/images/vscode-remote-containers.png</a:t>
            </a:r>
            <a:endParaRPr lang="en-GB" dirty="0">
              <a:solidFill>
                <a:schemeClr val="tx1">
                  <a:lumMod val="50000"/>
                  <a:lumOff val="50000"/>
                </a:schemeClr>
              </a:solidFill>
            </a:endParaRPr>
          </a:p>
          <a:p>
            <a:r>
              <a:rPr lang="en-GB" dirty="0">
                <a:solidFill>
                  <a:schemeClr val="tx1">
                    <a:lumMod val="50000"/>
                    <a:lumOff val="50000"/>
                  </a:schemeClr>
                </a:solidFill>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dirty="0">
              <a:solidFill>
                <a:schemeClr val="tx1">
                  <a:lumMod val="50000"/>
                  <a:lumOff val="50000"/>
                </a:schemeClr>
              </a:solidFill>
            </a:endParaRPr>
          </a:p>
          <a:p>
            <a:r>
              <a:rPr lang="en-GB" dirty="0">
                <a:solidFill>
                  <a:schemeClr val="tx1">
                    <a:lumMod val="50000"/>
                    <a:lumOff val="50000"/>
                  </a:schemeClr>
                </a:solidFill>
                <a:hlinkClick r:id="rId7">
                  <a:extLst>
                    <a:ext uri="{A12FA001-AC4F-418D-AE19-62706E023703}">
                      <ahyp:hlinkClr xmlns:ahyp="http://schemas.microsoft.com/office/drawing/2018/hyperlinkcolor" val="tx"/>
                    </a:ext>
                  </a:extLst>
                </a:hlinkClick>
              </a:rPr>
              <a:t>https://seeklogo.com/images/S/scratch-cat-logo-7F652C6253-seeklogo.com.png</a:t>
            </a:r>
            <a:endParaRPr lang="en-GB" dirty="0">
              <a:solidFill>
                <a:schemeClr val="tx1">
                  <a:lumMod val="50000"/>
                  <a:lumOff val="50000"/>
                </a:schemeClr>
              </a:solidFill>
            </a:endParaRPr>
          </a:p>
          <a:p>
            <a:r>
              <a:rPr lang="en-GB" dirty="0">
                <a:solidFill>
                  <a:schemeClr val="tx1">
                    <a:lumMod val="50000"/>
                    <a:lumOff val="50000"/>
                  </a:schemeClr>
                </a:solidFill>
                <a:hlinkClick r:id="rId8">
                  <a:extLst>
                    <a:ext uri="{A12FA001-AC4F-418D-AE19-62706E023703}">
                      <ahyp:hlinkClr xmlns:ahyp="http://schemas.microsoft.com/office/drawing/2018/hyperlinkcolor" val="tx"/>
                    </a:ext>
                  </a:extLst>
                </a:hlinkClick>
              </a:rPr>
              <a:t>https://docs.docker.com/engine/swarm/images/swarm-diagram.png</a:t>
            </a:r>
            <a:endParaRPr lang="en-GB" dirty="0">
              <a:solidFill>
                <a:schemeClr val="tx1">
                  <a:lumMod val="50000"/>
                  <a:lumOff val="50000"/>
                </a:schemeClr>
              </a:solidFill>
            </a:endParaRPr>
          </a:p>
          <a:p>
            <a:r>
              <a:rPr lang="en-GB" dirty="0">
                <a:solidFill>
                  <a:schemeClr val="tx1">
                    <a:lumMod val="50000"/>
                    <a:lumOff val="50000"/>
                  </a:schemeClr>
                </a:solidFill>
                <a:hlinkClick r:id="rId9">
                  <a:extLst>
                    <a:ext uri="{A12FA001-AC4F-418D-AE19-62706E023703}">
                      <ahyp:hlinkClr xmlns:ahyp="http://schemas.microsoft.com/office/drawing/2018/hyperlinkcolor" val="tx"/>
                    </a:ext>
                  </a:extLst>
                </a:hlinkClick>
              </a:rPr>
              <a:t>https://www.cvedetails.com/vulnerability-list.php?vendor_id=13534&amp;product_id=28125</a:t>
            </a:r>
            <a:endParaRPr lang="en-GB" dirty="0">
              <a:solidFill>
                <a:schemeClr val="tx1">
                  <a:lumMod val="50000"/>
                  <a:lumOff val="50000"/>
                </a:schemeClr>
              </a:solidFill>
            </a:endParaRPr>
          </a:p>
          <a:p>
            <a:r>
              <a:rPr lang="en-GB" dirty="0">
                <a:solidFill>
                  <a:schemeClr val="tx1">
                    <a:lumMod val="50000"/>
                    <a:lumOff val="50000"/>
                  </a:schemeClr>
                </a:solidFill>
                <a:hlinkClick r:id="rId10">
                  <a:extLst>
                    <a:ext uri="{A12FA001-AC4F-418D-AE19-62706E023703}">
                      <ahyp:hlinkClr xmlns:ahyp="http://schemas.microsoft.com/office/drawing/2018/hyperlinkcolor" val="tx"/>
                    </a:ext>
                  </a:extLst>
                </a:hlinkClick>
              </a:rPr>
              <a:t>https://hub.docker.com/extensions/docker/disk-usage-extension</a:t>
            </a:r>
            <a:endParaRPr lang="en-GB" dirty="0">
              <a:solidFill>
                <a:schemeClr val="tx1">
                  <a:lumMod val="50000"/>
                  <a:lumOff val="50000"/>
                </a:schemeClr>
              </a:solidFill>
            </a:endParaRPr>
          </a:p>
          <a:p>
            <a:r>
              <a:rPr lang="en-GB" dirty="0"/>
              <a:t>De Oracle Corporation - This image may be found in VirtualBox 4.2 for Windows hosts, GPLv2, </a:t>
            </a:r>
            <a:r>
              <a:rPr lang="en-GB" dirty="0">
                <a:solidFill>
                  <a:schemeClr val="tx1">
                    <a:lumMod val="50000"/>
                    <a:lumOff val="50000"/>
                  </a:schemeClr>
                </a:solidFill>
                <a:hlinkClick r:id="rId11">
                  <a:extLst>
                    <a:ext uri="{A12FA001-AC4F-418D-AE19-62706E023703}">
                      <ahyp:hlinkClr xmlns:ahyp="http://schemas.microsoft.com/office/drawing/2018/hyperlinkcolor" val="tx"/>
                    </a:ext>
                  </a:extLst>
                </a:hlinkClick>
              </a:rPr>
              <a:t>https://commons.wikimedia.org/w/index.php?curid=24112652</a:t>
            </a:r>
            <a:endParaRPr lang="en-GB" dirty="0">
              <a:solidFill>
                <a:schemeClr val="tx1">
                  <a:lumMod val="50000"/>
                  <a:lumOff val="50000"/>
                </a:schemeClr>
              </a:solidFill>
            </a:endParaRPr>
          </a:p>
        </p:txBody>
      </p:sp>
      <p:cxnSp>
        <p:nvCxnSpPr>
          <p:cNvPr id="1042" name="Straight Connector 104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AutoShape 4" descr="Docker Architecture diagram">
            <a:extLst>
              <a:ext uri="{FF2B5EF4-FFF2-40B4-BE49-F238E27FC236}">
                <a16:creationId xmlns:a16="http://schemas.microsoft.com/office/drawing/2014/main" id="{FBEFCF16-ED89-F5A9-B915-9504EA5961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9604461" cy="1268984"/>
          </a:xfrm>
        </p:spPr>
        <p:txBody>
          <a:bodyPr>
            <a:normAutofit/>
          </a:bodyPr>
          <a:lstStyle/>
          <a:p>
            <a:r>
              <a:rPr lang="es-ES" sz="6000" dirty="0">
                <a:solidFill>
                  <a:srgbClr val="00224B"/>
                </a:solidFill>
                <a:latin typeface="Open Sans ExtraBold" pitchFamily="2" charset="0"/>
                <a:ea typeface="Open Sans ExtraBold" pitchFamily="2" charset="0"/>
                <a:cs typeface="Open Sans ExtraBold" pitchFamily="2" charset="0"/>
              </a:rPr>
              <a:t>Conceptos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Imagen</a:t>
              </a:r>
              <a:endParaRPr lang="en-GB" i="1" dirty="0">
                <a:solidFill>
                  <a:srgbClr val="00B2F3"/>
                </a:solidFill>
                <a:latin typeface="Open Sans ExtraBold" pitchFamily="2" charset="0"/>
                <a:ea typeface="Open Sans ExtraBold" pitchFamily="2" charset="0"/>
                <a:cs typeface="Open Sans ExtraBold" pitchFamily="2" charset="0"/>
              </a:endParaRPr>
            </a:p>
          </p:txBody>
        </p:sp>
      </p:grpSp>
      <p:grpSp>
        <p:nvGrpSpPr>
          <p:cNvPr id="10" name="Grupo 9">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latin typeface="Open Sans ExtraBold" pitchFamily="2" charset="0"/>
                    <a:ea typeface="Open Sans ExtraBold" pitchFamily="2" charset="0"/>
                    <a:cs typeface="Open Sans ExtraBold" pitchFamily="2" charset="0"/>
                  </a:rPr>
                  <a:t>Contenedor</a:t>
                </a:r>
                <a:endParaRPr lang="en-GB" i="1" dirty="0">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
        <p:nvSpPr>
          <p:cNvPr id="11" name="Título 3">
            <a:extLst>
              <a:ext uri="{FF2B5EF4-FFF2-40B4-BE49-F238E27FC236}">
                <a16:creationId xmlns:a16="http://schemas.microsoft.com/office/drawing/2014/main" id="{4B41459F-D654-31E9-31F8-0324F4D6DA5D}"/>
              </a:ext>
            </a:extLst>
          </p:cNvPr>
          <p:cNvSpPr txBox="1">
            <a:spLocks/>
          </p:cNvSpPr>
          <p:nvPr/>
        </p:nvSpPr>
        <p:spPr>
          <a:xfrm>
            <a:off x="565150" y="1855940"/>
            <a:ext cx="6148166"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Básico</a:t>
            </a:r>
            <a:endParaRPr lang="en-GB"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6375</TotalTime>
  <Words>5250</Words>
  <Application>Microsoft Office PowerPoint</Application>
  <PresentationFormat>Panorámica</PresentationFormat>
  <Paragraphs>591</Paragraphs>
  <Slides>81</Slides>
  <Notes>81</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81</vt:i4>
      </vt:variant>
    </vt:vector>
  </HeadingPairs>
  <TitlesOfParts>
    <vt:vector size="91" baseType="lpstr">
      <vt:lpstr>Arial</vt:lpstr>
      <vt:lpstr>Calibri</vt:lpstr>
      <vt:lpstr>Comfortaa</vt:lpstr>
      <vt:lpstr>Consolas</vt:lpstr>
      <vt:lpstr>Google Sans</vt:lpstr>
      <vt:lpstr>Neue Haas Grotesk Text Pro</vt:lpstr>
      <vt:lpstr>Open Sans</vt:lpstr>
      <vt:lpstr>Open Sans ExtraBold</vt:lpstr>
      <vt:lpstr>Roboto</vt:lpstr>
      <vt:lpstr>PunchcardVTI</vt:lpstr>
      <vt:lpstr>“Introducción” a Docker y los contenedores</vt:lpstr>
      <vt:lpstr>Introducción</vt:lpstr>
      <vt:lpstr>Requisitos</vt:lpstr>
      <vt:lpstr>¿Qué es Docker?</vt:lpstr>
      <vt:lpstr>¿Máquinas virtuales?</vt:lpstr>
      <vt:lpstr>Sistemas operativos</vt:lpstr>
      <vt:lpstr>Seguridad</vt:lpstr>
      <vt:lpstr>Docker Daemon</vt:lpstr>
      <vt:lpstr>Conceptos</vt:lpstr>
      <vt:lpstr>Conceptos</vt:lpstr>
      <vt:lpstr>Dockerfile</vt:lpstr>
      <vt:lpstr>Dockerfile</vt:lpstr>
      <vt:lpstr>Dockerfile</vt:lpstr>
      <vt:lpstr>Dockerfile</vt:lpstr>
      <vt:lpstr>Dockerfile</vt:lpstr>
      <vt:lpstr>Imágenes</vt:lpstr>
      <vt:lpstr>Imágenes</vt:lpstr>
      <vt:lpstr>Docker Registry</vt:lpstr>
      <vt:lpstr>Dockerhub</vt:lpstr>
      <vt:lpstr>Comandos</vt:lpstr>
      <vt:lpstr>Comandos</vt:lpstr>
      <vt:lpstr>Presentación de PowerPoint</vt:lpstr>
      <vt:lpstr>Documentación</vt:lpstr>
      <vt:lpstr>Documentación</vt:lpstr>
      <vt:lpstr>Hora de Practicar</vt:lpstr>
      <vt:lpstr>Ejercicios</vt:lpstr>
      <vt:lpstr>Ejercicio 0</vt:lpstr>
      <vt:lpstr>Ejercicio 1</vt:lpstr>
      <vt:lpstr>Ejercicio 2</vt:lpstr>
      <vt:lpstr>Ejercicio 3</vt:lpstr>
      <vt:lpstr>Break</vt:lpstr>
      <vt:lpstr>Soluciones</vt:lpstr>
      <vt:lpstr>Soluciones</vt:lpstr>
      <vt:lpstr>Presentación de PowerPoint</vt:lpstr>
      <vt:lpstr>Volúmenes</vt:lpstr>
      <vt:lpstr>Volúmenes</vt:lpstr>
      <vt:lpstr>Bind mounts</vt:lpstr>
      <vt:lpstr>Networks</vt:lpstr>
      <vt:lpstr>Networks</vt:lpstr>
      <vt:lpstr>Docker Compose (v.3)</vt:lpstr>
      <vt:lpstr>Docker Compose</vt:lpstr>
      <vt:lpstr>Docker Compose</vt:lpstr>
      <vt:lpstr>Presentación de PowerPoint</vt:lpstr>
      <vt:lpstr>Compose File (v.3)</vt:lpstr>
      <vt:lpstr>Compose File (v.3)</vt:lpstr>
      <vt:lpstr>Compose File (v.3)</vt:lpstr>
      <vt:lpstr>Compose File (v.3)</vt:lpstr>
      <vt:lpstr>Organizando dependencias</vt:lpstr>
      <vt:lpstr>Comprobando dependencias</vt:lpstr>
      <vt:lpstr>.env</vt:lpstr>
      <vt:lpstr>Ejemplo</vt:lpstr>
      <vt:lpstr>Ejercicio 4</vt:lpstr>
      <vt:lpstr>Curiosidades</vt:lpstr>
      <vt:lpstr>Orquestradores</vt:lpstr>
      <vt:lpstr>Presentación de PowerPoint</vt:lpstr>
      <vt:lpstr>Otros consejos</vt:lpstr>
      <vt:lpstr>Errores comunes</vt:lpstr>
      <vt:lpstr>The End ?</vt:lpstr>
      <vt:lpstr>Expansión (DLC)</vt:lpstr>
      <vt:lpstr>Problema del PID1</vt:lpstr>
      <vt:lpstr>Problema del PID1</vt:lpstr>
      <vt:lpstr>Dockerfile</vt:lpstr>
      <vt:lpstr>Dockerfile</vt:lpstr>
      <vt:lpstr>Dockerfile</vt:lpstr>
      <vt:lpstr>Dockerfile</vt:lpstr>
      <vt:lpstr>Seguridad</vt:lpstr>
      <vt:lpstr>Secrets</vt:lpstr>
      <vt:lpstr>Networks</vt:lpstr>
      <vt:lpstr>Volumes</vt:lpstr>
      <vt:lpstr>Docker Compose</vt:lpstr>
      <vt:lpstr>Docker Machine</vt:lpstr>
      <vt:lpstr>Docker Swarm</vt:lpstr>
      <vt:lpstr>Docker Swarm</vt:lpstr>
      <vt:lpstr>Docker Swarm</vt:lpstr>
      <vt:lpstr>Docker Swarm</vt:lpstr>
      <vt:lpstr>Docker Swarm</vt:lpstr>
      <vt:lpstr>Docker Compose</vt:lpstr>
      <vt:lpstr>Docker Compose</vt:lpstr>
      <vt:lpstr>Docker Swarm</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José Manuel</cp:lastModifiedBy>
  <cp:revision>230</cp:revision>
  <dcterms:created xsi:type="dcterms:W3CDTF">2023-04-29T20:11:33Z</dcterms:created>
  <dcterms:modified xsi:type="dcterms:W3CDTF">2023-08-11T17:54:19Z</dcterms:modified>
</cp:coreProperties>
</file>