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6"/>
  </p:notesMasterIdLst>
  <p:handoutMasterIdLst>
    <p:handoutMasterId r:id="rId87"/>
  </p:handoutMasterIdLst>
  <p:sldIdLst>
    <p:sldId id="359" r:id="rId2"/>
    <p:sldId id="361" r:id="rId3"/>
    <p:sldId id="357" r:id="rId4"/>
    <p:sldId id="291" r:id="rId5"/>
    <p:sldId id="371" r:id="rId6"/>
    <p:sldId id="373" r:id="rId7"/>
    <p:sldId id="264" r:id="rId8"/>
    <p:sldId id="263" r:id="rId9"/>
    <p:sldId id="265" r:id="rId10"/>
    <p:sldId id="372" r:id="rId11"/>
    <p:sldId id="296" r:id="rId12"/>
    <p:sldId id="300" r:id="rId13"/>
    <p:sldId id="261" r:id="rId14"/>
    <p:sldId id="316" r:id="rId15"/>
    <p:sldId id="318" r:id="rId16"/>
    <p:sldId id="319" r:id="rId17"/>
    <p:sldId id="288" r:id="rId18"/>
    <p:sldId id="268" r:id="rId19"/>
    <p:sldId id="289" r:id="rId20"/>
    <p:sldId id="287" r:id="rId21"/>
    <p:sldId id="295" r:id="rId22"/>
    <p:sldId id="277" r:id="rId23"/>
    <p:sldId id="292" r:id="rId24"/>
    <p:sldId id="278" r:id="rId25"/>
    <p:sldId id="286" r:id="rId26"/>
    <p:sldId id="273" r:id="rId27"/>
    <p:sldId id="365" r:id="rId28"/>
    <p:sldId id="285" r:id="rId29"/>
    <p:sldId id="345" r:id="rId30"/>
    <p:sldId id="341" r:id="rId31"/>
    <p:sldId id="347" r:id="rId32"/>
    <p:sldId id="270" r:id="rId33"/>
    <p:sldId id="271" r:id="rId34"/>
    <p:sldId id="348" r:id="rId35"/>
    <p:sldId id="364" r:id="rId36"/>
    <p:sldId id="290" r:id="rId37"/>
    <p:sldId id="297" r:id="rId38"/>
    <p:sldId id="299" r:id="rId39"/>
    <p:sldId id="280" r:id="rId40"/>
    <p:sldId id="363" r:id="rId41"/>
    <p:sldId id="298" r:id="rId42"/>
    <p:sldId id="351" r:id="rId43"/>
    <p:sldId id="279" r:id="rId44"/>
    <p:sldId id="346" r:id="rId45"/>
    <p:sldId id="356" r:id="rId46"/>
    <p:sldId id="349" r:id="rId47"/>
    <p:sldId id="350" r:id="rId48"/>
    <p:sldId id="324" r:id="rId49"/>
    <p:sldId id="275" r:id="rId50"/>
    <p:sldId id="301" r:id="rId51"/>
    <p:sldId id="307" r:id="rId52"/>
    <p:sldId id="315" r:id="rId53"/>
    <p:sldId id="272" r:id="rId54"/>
    <p:sldId id="366" r:id="rId55"/>
    <p:sldId id="353" r:id="rId56"/>
    <p:sldId id="262" r:id="rId57"/>
    <p:sldId id="282" r:id="rId58"/>
    <p:sldId id="276" r:id="rId59"/>
    <p:sldId id="281" r:id="rId60"/>
    <p:sldId id="367" r:id="rId61"/>
    <p:sldId id="369" r:id="rId62"/>
    <p:sldId id="306" r:id="rId63"/>
    <p:sldId id="328" r:id="rId64"/>
    <p:sldId id="293" r:id="rId65"/>
    <p:sldId id="305" r:id="rId66"/>
    <p:sldId id="310" r:id="rId67"/>
    <p:sldId id="338" r:id="rId68"/>
    <p:sldId id="303" r:id="rId69"/>
    <p:sldId id="354" r:id="rId70"/>
    <p:sldId id="311" r:id="rId71"/>
    <p:sldId id="312" r:id="rId72"/>
    <p:sldId id="313" r:id="rId73"/>
    <p:sldId id="309" r:id="rId74"/>
    <p:sldId id="368" r:id="rId75"/>
    <p:sldId id="370" r:id="rId76"/>
    <p:sldId id="329" r:id="rId77"/>
    <p:sldId id="330" r:id="rId78"/>
    <p:sldId id="331" r:id="rId79"/>
    <p:sldId id="340" r:id="rId80"/>
    <p:sldId id="333" r:id="rId81"/>
    <p:sldId id="332" r:id="rId82"/>
    <p:sldId id="334" r:id="rId83"/>
    <p:sldId id="362" r:id="rId84"/>
    <p:sldId id="256"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359"/>
            <p14:sldId id="361"/>
            <p14:sldId id="357"/>
            <p14:sldId id="291"/>
            <p14:sldId id="371"/>
            <p14:sldId id="373"/>
            <p14:sldId id="264"/>
            <p14:sldId id="263"/>
            <p14:sldId id="265"/>
            <p14:sldId id="372"/>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65"/>
            <p14:sldId id="285"/>
            <p14:sldId id="345"/>
            <p14:sldId id="341"/>
            <p14:sldId id="347"/>
            <p14:sldId id="270"/>
            <p14:sldId id="271"/>
            <p14:sldId id="348"/>
          </p14:sldIdLst>
        </p14:section>
        <p14:section name="Mecanismos" id="{04EFE6C6-303F-4CEB-9BFE-7F79E960FC1A}">
          <p14:sldIdLst>
            <p14:sldId id="364"/>
            <p14:sldId id="290"/>
            <p14:sldId id="297"/>
            <p14:sldId id="299"/>
            <p14:sldId id="280"/>
          </p14:sldIdLst>
        </p14:section>
        <p14:section name="Compose" id="{25137FFD-6956-4E64-82AF-E5D05A5B57D6}">
          <p14:sldIdLst>
            <p14:sldId id="363"/>
            <p14:sldId id="298"/>
            <p14:sldId id="351"/>
            <p14:sldId id="279"/>
            <p14:sldId id="346"/>
            <p14:sldId id="356"/>
            <p14:sldId id="349"/>
            <p14:sldId id="350"/>
            <p14:sldId id="324"/>
            <p14:sldId id="275"/>
            <p14:sldId id="301"/>
            <p14:sldId id="307"/>
            <p14:sldId id="315"/>
            <p14:sldId id="272"/>
          </p14:sldIdLst>
        </p14:section>
        <p14:section name="Curiosidades" id="{716B7861-0DDE-4BB1-A29D-E4818417F903}">
          <p14:sldIdLst>
            <p14:sldId id="366"/>
            <p14:sldId id="353"/>
            <p14:sldId id="262"/>
            <p14:sldId id="282"/>
            <p14:sldId id="276"/>
            <p14:sldId id="281"/>
            <p14:sldId id="367"/>
          </p14:sldIdLst>
        </p14:section>
        <p14:section name="Ampliación" id="{D29C75C7-A922-424B-A390-539A2FF14813}">
          <p14:sldIdLst>
            <p14:sldId id="369"/>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68"/>
            <p14:sldId id="370"/>
            <p14:sldId id="329"/>
            <p14:sldId id="330"/>
            <p14:sldId id="331"/>
            <p14:sldId id="340"/>
            <p14:sldId id="333"/>
            <p14:sldId id="332"/>
            <p14:sldId id="334"/>
          </p14:sldIdLst>
        </p14:section>
        <p14:section name="End" id="{8FABEFB5-A4E1-4D1B-A475-287A617E1DCA}">
          <p14:sldIdLst>
            <p14:sldId id="362"/>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6602"/>
    <a:srgbClr val="FFF4DC"/>
    <a:srgbClr val="00084D"/>
    <a:srgbClr val="2496ED"/>
    <a:srgbClr val="1E6C5F"/>
    <a:srgbClr val="FFFFFF"/>
    <a:srgbClr val="00B2F3"/>
    <a:srgbClr val="1D63ED"/>
    <a:srgbClr val="88D6C0"/>
    <a:srgbClr val="00AD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376" autoAdjust="0"/>
  </p:normalViewPr>
  <p:slideViewPr>
    <p:cSldViewPr snapToGrid="0">
      <p:cViewPr varScale="1">
        <p:scale>
          <a:sx n="68" d="100"/>
          <a:sy n="68" d="100"/>
        </p:scale>
        <p:origin x="773" y="62"/>
      </p:cViewPr>
      <p:guideLst/>
    </p:cSldViewPr>
  </p:slideViewPr>
  <p:outlineViewPr>
    <p:cViewPr>
      <p:scale>
        <a:sx n="33" d="100"/>
        <a:sy n="33" d="100"/>
      </p:scale>
      <p:origin x="0" y="-197"/>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diagrams/_rels/data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89.png"/><Relationship Id="rId7" Type="http://schemas.openxmlformats.org/officeDocument/2006/relationships/image" Target="../media/image99.png"/><Relationship Id="rId12" Type="http://schemas.openxmlformats.org/officeDocument/2006/relationships/image" Target="../media/image104.sv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92.svg"/><Relationship Id="rId11" Type="http://schemas.openxmlformats.org/officeDocument/2006/relationships/image" Target="../media/image103.png"/><Relationship Id="rId5" Type="http://schemas.openxmlformats.org/officeDocument/2006/relationships/image" Target="../media/image91.png"/><Relationship Id="rId10" Type="http://schemas.openxmlformats.org/officeDocument/2006/relationships/image" Target="../media/image102.svg"/><Relationship Id="rId4" Type="http://schemas.openxmlformats.org/officeDocument/2006/relationships/image" Target="../media/image90.svg"/><Relationship Id="rId9" Type="http://schemas.openxmlformats.org/officeDocument/2006/relationships/image" Target="../media/image10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svg"/><Relationship Id="rId1" Type="http://schemas.openxmlformats.org/officeDocument/2006/relationships/image" Target="../media/image87.png"/><Relationship Id="rId6" Type="http://schemas.openxmlformats.org/officeDocument/2006/relationships/image" Target="../media/image92.svg"/><Relationship Id="rId5" Type="http://schemas.openxmlformats.org/officeDocument/2006/relationships/image" Target="../media/image9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0.svg"/><Relationship Id="rId3" Type="http://schemas.openxmlformats.org/officeDocument/2006/relationships/image" Target="../media/image89.png"/><Relationship Id="rId7" Type="http://schemas.openxmlformats.org/officeDocument/2006/relationships/image" Target="../media/image99.png"/><Relationship Id="rId12" Type="http://schemas.openxmlformats.org/officeDocument/2006/relationships/image" Target="../media/image104.svg"/><Relationship Id="rId2" Type="http://schemas.openxmlformats.org/officeDocument/2006/relationships/image" Target="../media/image98.svg"/><Relationship Id="rId1" Type="http://schemas.openxmlformats.org/officeDocument/2006/relationships/image" Target="../media/image97.png"/><Relationship Id="rId6" Type="http://schemas.openxmlformats.org/officeDocument/2006/relationships/image" Target="../media/image92.svg"/><Relationship Id="rId11" Type="http://schemas.openxmlformats.org/officeDocument/2006/relationships/image" Target="../media/image103.png"/><Relationship Id="rId5" Type="http://schemas.openxmlformats.org/officeDocument/2006/relationships/image" Target="../media/image91.png"/><Relationship Id="rId10" Type="http://schemas.openxmlformats.org/officeDocument/2006/relationships/image" Target="../media/image102.svg"/><Relationship Id="rId4" Type="http://schemas.openxmlformats.org/officeDocument/2006/relationships/image" Target="../media/image90.svg"/><Relationship Id="rId9" Type="http://schemas.openxmlformats.org/officeDocument/2006/relationships/image" Target="../media/image10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1D63ED">
            <a:tint val="40000"/>
            <a:hueOff val="0"/>
            <a:satOff val="0"/>
            <a:lumOff val="0"/>
            <a:alphaOff val="0"/>
          </a:srgbClr>
        </a:solidFill>
        <a:ln>
          <a:noFill/>
        </a:ln>
        <a:effectLst/>
      </dgm:spPr>
      <dgm:t>
        <a:bodyPr/>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a:solidFill>
                <a:srgbClr val="00224B"/>
              </a:solidFill>
              <a:latin typeface="Open Sans ExtraBold" pitchFamily="2" charset="0"/>
              <a:ea typeface="Open Sans ExtraBold" pitchFamily="2" charset="0"/>
              <a:cs typeface="Open Sans ExtraBold" pitchFamily="2" charset="0"/>
            </a:rPr>
            <a:t>local</a:t>
          </a:r>
          <a:r>
            <a:rPr lang="es-ES" b="0" i="1">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local</a:t>
          </a:r>
          <a:r>
            <a:rPr lang="es-ES" sz="1800" b="0" i="1" kern="120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nfs</a:t>
          </a:r>
          <a:r>
            <a:rPr lang="es-ES" sz="1800" b="0" i="1" kern="1200" baseline="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bind</a:t>
          </a:r>
          <a:r>
            <a:rPr lang="es-ES" sz="1800" b="0" i="1" kern="120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volume</a:t>
          </a:r>
          <a:r>
            <a:rPr lang="es-ES" sz="1800" b="0" i="1" kern="120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tmpfs</a:t>
          </a:r>
          <a:r>
            <a:rPr lang="es-ES" sz="1800" b="0" i="1" kern="120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1D63ED">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a:solidFill>
                <a:srgbClr val="00224B"/>
              </a:solidFill>
              <a:latin typeface="Open Sans ExtraBold" pitchFamily="2" charset="0"/>
              <a:ea typeface="Open Sans ExtraBold" pitchFamily="2" charset="0"/>
              <a:cs typeface="Open Sans ExtraBold" pitchFamily="2" charset="0"/>
            </a:rPr>
            <a:t>azure_file / efs</a:t>
          </a:r>
          <a:r>
            <a:rPr lang="es-ES" sz="1800" b="0" i="1" kern="120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07/12/2023</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07/12/2023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39870943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Scratch, no el gato, sino una versión básica que no contiene programas ni nada.</a:t>
            </a:r>
          </a:p>
          <a:p>
            <a:r>
              <a:rPr lang="es-ES" dirty="0"/>
              <a:t>Si os interesa y queréis meter un sistema operativo desde 0, podéis hacer FROM </a:t>
            </a:r>
            <a:r>
              <a:rPr lang="es-ES" dirty="0" err="1"/>
              <a:t>scratch</a:t>
            </a:r>
            <a:r>
              <a:rPr lang="es-ES" dirty="0"/>
              <a:t> y experimentar un poco.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si dos imágenes base coinciden en vuestro ordenador (con el hash que lo identifique), no ocupa el doble en disco y se podrán optimizar algunos procesos.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desarrollamos una aplicación solemos encargarnos del código ya que el hardware, sistema operativo y librerías ya están servidas en nuestro entorno. Sin embargo, esta comodidad puede no encontrarse en el entorno real en el que vaya a ejecutarse la aplicación. Es por ello que para poder servir las aplicaciones con cierta independencia, se sirven en contenedores.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voy a hablar de Docker como plataforma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busca contener una aplicación encapsulada con todas las dependencias que necesite para ser ejecutado.</a:t>
            </a:r>
          </a:p>
          <a:p>
            <a:r>
              <a:rPr lang="es-ES" dirty="0"/>
              <a:t>Esto tiene la ventaja además de controlar las versiones de tus programas y reducir los problemas de compatibilidades, en principio. No vamos a emular hardware, por lo que dependencias con la arquitectura del procesador no se van a evitar, pero no es lo que buscamos en la mayoría de casos.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20706495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¿Qué es Docker? Docker es realmente muchas cosas, una empresa, una aplicación, un contenedor Docker… Cuando instalamos Docker Desktop estamos instalando la mayoría de las funcionalidades de Docker (</a:t>
            </a:r>
            <a:r>
              <a:rPr lang="es-ES" dirty="0" err="1"/>
              <a:t>Engine</a:t>
            </a:r>
            <a:r>
              <a:rPr lang="es-ES" dirty="0"/>
              <a:t>, CLI, Scout, </a:t>
            </a:r>
            <a:r>
              <a:rPr lang="es-ES" dirty="0" err="1"/>
              <a:t>Buildx</a:t>
            </a:r>
            <a:r>
              <a:rPr lang="es-ES" dirty="0"/>
              <a:t>, extensiones, </a:t>
            </a:r>
            <a:r>
              <a:rPr lang="es-ES" dirty="0" err="1"/>
              <a:t>Compose</a:t>
            </a:r>
            <a:r>
              <a:rPr lang="es-ES" dirty="0"/>
              <a:t> y pudiendo instalar </a:t>
            </a:r>
            <a:r>
              <a:rPr lang="es-ES" dirty="0" err="1"/>
              <a:t>Kubernetes</a:t>
            </a:r>
            <a:r>
              <a:rPr lang="es-E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versiones de MacOS y Windows funcionan bajo una máquina virtual y bajo el subsistema de Linux respectivamente.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0081986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container_name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2580736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62</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las librerías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pPr marL="171450" indent="-171450">
              <a:buFontTx/>
              <a:buChar char="-"/>
            </a:pPr>
            <a:r>
              <a:rPr lang="es-ES" dirty="0"/>
              <a:t>Windows Nano Server superaría los 100MB</a:t>
            </a:r>
          </a:p>
          <a:p>
            <a:pPr marL="0" indent="0">
              <a:buFontTx/>
              <a:buNone/>
            </a:pPr>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76</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84</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 de internet. Podremos interactuar con los comandos por terminal de Docker. Si se lanzan comandos de Docker sin estar este activo, se lanzará un error.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1953244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Elipse 2">
            <a:extLst>
              <a:ext uri="{FF2B5EF4-FFF2-40B4-BE49-F238E27FC236}">
                <a16:creationId xmlns:a16="http://schemas.microsoft.com/office/drawing/2014/main" id="{8F8C6B49-F36D-EF53-3255-69ED92DC03F5}"/>
              </a:ext>
            </a:extLst>
          </p:cNvPr>
          <p:cNvSpPr/>
          <p:nvPr userDrawn="1"/>
        </p:nvSpPr>
        <p:spPr>
          <a:xfrm>
            <a:off x="1006002" y="1043798"/>
            <a:ext cx="4791683" cy="4770404"/>
          </a:xfrm>
          <a:prstGeom prst="ellipse">
            <a:avLst/>
          </a:prstGeom>
          <a:solidFill>
            <a:srgbClr val="1D63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Elipse 3">
            <a:extLst>
              <a:ext uri="{FF2B5EF4-FFF2-40B4-BE49-F238E27FC236}">
                <a16:creationId xmlns:a16="http://schemas.microsoft.com/office/drawing/2014/main" id="{7DB2F3A2-722D-31F7-233D-54F21600955B}"/>
              </a:ext>
            </a:extLst>
          </p:cNvPr>
          <p:cNvSpPr/>
          <p:nvPr userDrawn="1"/>
        </p:nvSpPr>
        <p:spPr>
          <a:xfrm>
            <a:off x="6394317" y="1043798"/>
            <a:ext cx="4791683" cy="4770404"/>
          </a:xfrm>
          <a:prstGeom prst="ellipse">
            <a:avLst/>
          </a:prstGeom>
          <a:solidFill>
            <a:srgbClr val="00084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97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lvl1pPr>
              <a:defRPr>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103B94A-3105-4A6B-AE8E-3A948E8A8A0B}" type="datetime1">
              <a:rPr lang="en-US" smtClean="0"/>
              <a:t>12/7/2023</a:t>
            </a:fld>
            <a:endParaRPr lang="en-US" dirty="0"/>
          </a:p>
        </p:txBody>
      </p:sp>
    </p:spTree>
    <p:extLst>
      <p:ext uri="{BB962C8B-B14F-4D97-AF65-F5344CB8AC3E}">
        <p14:creationId xmlns:p14="http://schemas.microsoft.com/office/powerpoint/2010/main" val="807186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4CB3B2FB-D0B0-4884-99A8-92D0004667BE}" type="datetime1">
              <a:rPr lang="en-US" smtClean="0"/>
              <a:t>12/7/2023</a:t>
            </a:fld>
            <a:endParaRPr lang="en-US" dirty="0"/>
          </a:p>
        </p:txBody>
      </p:sp>
    </p:spTree>
    <p:extLst>
      <p:ext uri="{BB962C8B-B14F-4D97-AF65-F5344CB8AC3E}">
        <p14:creationId xmlns:p14="http://schemas.microsoft.com/office/powerpoint/2010/main" val="42336095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79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361E0799-B0A7-461B-9FC8-F1822CF1A14E}" type="datetime1">
              <a:rPr lang="en-US" smtClean="0"/>
              <a:t>12/7/2023</a:t>
            </a:fld>
            <a:endParaRPr lang="en-US" dirty="0"/>
          </a:p>
        </p:txBody>
      </p:sp>
    </p:spTree>
    <p:extLst>
      <p:ext uri="{BB962C8B-B14F-4D97-AF65-F5344CB8AC3E}">
        <p14:creationId xmlns:p14="http://schemas.microsoft.com/office/powerpoint/2010/main" val="13863302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72A82B07-4B20-4F9D-AE5B-9F7398814A85}" type="datetime1">
              <a:rPr lang="en-US" smtClean="0"/>
              <a:t>12/7/2023</a:t>
            </a:fld>
            <a:endParaRPr lang="en-US" dirty="0"/>
          </a:p>
        </p:txBody>
      </p:sp>
    </p:spTree>
    <p:extLst>
      <p:ext uri="{BB962C8B-B14F-4D97-AF65-F5344CB8AC3E}">
        <p14:creationId xmlns:p14="http://schemas.microsoft.com/office/powerpoint/2010/main" val="623801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162C783B-E4D2-4C38-B1F9-45D056673155}" type="datetime1">
              <a:rPr lang="en-US" smtClean="0"/>
              <a:t>12/7/2023</a:t>
            </a:fld>
            <a:endParaRPr lang="en-US" dirty="0"/>
          </a:p>
        </p:txBody>
      </p:sp>
    </p:spTree>
    <p:extLst>
      <p:ext uri="{BB962C8B-B14F-4D97-AF65-F5344CB8AC3E}">
        <p14:creationId xmlns:p14="http://schemas.microsoft.com/office/powerpoint/2010/main" val="4113000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CA37D27D-49D8-4068-9A23-F98043477F95}" type="datetime1">
              <a:rPr lang="en-US" smtClean="0"/>
              <a:t>12/7/2023</a:t>
            </a:fld>
            <a:endParaRPr lang="en-US"/>
          </a:p>
        </p:txBody>
      </p: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1D63ED"/>
              </a:solidFill>
            </a:endParaRPr>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81A47C20-9C40-4F48-9992-B5A2BE9A3BD4}" type="datetime1">
              <a:rPr lang="en-US" smtClean="0"/>
              <a:t>12/7/2023</a:t>
            </a:fld>
            <a:endParaRPr lang="en-US" dirty="0"/>
          </a:p>
        </p:txBody>
      </p:sp>
    </p:spTree>
    <p:extLst>
      <p:ext uri="{BB962C8B-B14F-4D97-AF65-F5344CB8AC3E}">
        <p14:creationId xmlns:p14="http://schemas.microsoft.com/office/powerpoint/2010/main" val="215599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3"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3"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49" y="768334"/>
            <a:ext cx="7586629"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7586628" cy="1475177"/>
          </a:xfrm>
        </p:spPr>
        <p:txBody>
          <a:bodyPr vert="horz" lIns="91440" tIns="45720" rIns="91440" bIns="45720" rtlCol="0" anchor="t">
            <a:noAutofit/>
          </a:bodyPr>
          <a:lstStyle>
            <a:lvl1pPr marL="0" indent="0">
              <a:buNone/>
              <a:defRPr lang="en-US" sz="3600" i="1" dirty="0">
                <a:solidFill>
                  <a:srgbClr val="1D63ED"/>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Tree>
    <p:extLst>
      <p:ext uri="{BB962C8B-B14F-4D97-AF65-F5344CB8AC3E}">
        <p14:creationId xmlns:p14="http://schemas.microsoft.com/office/powerpoint/2010/main" val="4178953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49" name="Freeform 48">
            <a:extLst>
              <a:ext uri="{FF2B5EF4-FFF2-40B4-BE49-F238E27FC236}">
                <a16:creationId xmlns:a16="http://schemas.microsoft.com/office/drawing/2014/main" id="{AE1903E3-6B5F-6B4C-9A1F-62628A050AEB}"/>
              </a:ext>
            </a:extLst>
          </p:cNvPr>
          <p:cNvSpPr/>
          <p:nvPr userDrawn="1"/>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2" name="Freeform 71">
            <a:extLst>
              <a:ext uri="{FF2B5EF4-FFF2-40B4-BE49-F238E27FC236}">
                <a16:creationId xmlns:a16="http://schemas.microsoft.com/office/drawing/2014/main" id="{C424FE38-F803-8D47-BF56-1B18EC2B1F03}"/>
              </a:ext>
            </a:extLst>
          </p:cNvPr>
          <p:cNvSpPr/>
          <p:nvPr userDrawn="1"/>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userDrawn="1"/>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9" name="Freeform 78">
            <a:extLst>
              <a:ext uri="{FF2B5EF4-FFF2-40B4-BE49-F238E27FC236}">
                <a16:creationId xmlns:a16="http://schemas.microsoft.com/office/drawing/2014/main" id="{011063C9-2A43-3348-A018-F27FACAA778D}"/>
              </a:ext>
            </a:extLst>
          </p:cNvPr>
          <p:cNvSpPr/>
          <p:nvPr userDrawn="1"/>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2161497"/>
            <a:ext cx="5085384" cy="2515980"/>
          </a:xfrm>
        </p:spPr>
        <p:txBody>
          <a:bodyPr anchor="t">
            <a:noAutofit/>
          </a:bodyPr>
          <a:lstStyle>
            <a:lvl1pPr algn="l">
              <a:defRPr sz="4800">
                <a:solidFill>
                  <a:srgbClr val="00084D"/>
                </a:solidFill>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17" name="Freeform 78">
            <a:extLst>
              <a:ext uri="{FF2B5EF4-FFF2-40B4-BE49-F238E27FC236}">
                <a16:creationId xmlns:a16="http://schemas.microsoft.com/office/drawing/2014/main" id="{FA810379-6251-0C9A-2667-A238C9F1BA69}"/>
              </a:ext>
            </a:extLst>
          </p:cNvPr>
          <p:cNvSpPr/>
          <p:nvPr userDrawn="1"/>
        </p:nvSpPr>
        <p:spPr>
          <a:xfrm>
            <a:off x="11626850" y="2193138"/>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78">
            <a:extLst>
              <a:ext uri="{FF2B5EF4-FFF2-40B4-BE49-F238E27FC236}">
                <a16:creationId xmlns:a16="http://schemas.microsoft.com/office/drawing/2014/main" id="{971C2569-D70B-81C8-12AC-051397882AC8}"/>
              </a:ext>
            </a:extLst>
          </p:cNvPr>
          <p:cNvSpPr/>
          <p:nvPr userDrawn="1"/>
        </p:nvSpPr>
        <p:spPr>
          <a:xfrm>
            <a:off x="11652853" y="7969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76">
            <a:extLst>
              <a:ext uri="{FF2B5EF4-FFF2-40B4-BE49-F238E27FC236}">
                <a16:creationId xmlns:a16="http://schemas.microsoft.com/office/drawing/2014/main" id="{84D711E6-36B8-2B41-9365-782E4643119E}"/>
              </a:ext>
            </a:extLst>
          </p:cNvPr>
          <p:cNvSpPr/>
          <p:nvPr userDrawn="1"/>
        </p:nvSpPr>
        <p:spPr>
          <a:xfrm flipV="1">
            <a:off x="11652848" y="12423"/>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71">
            <a:extLst>
              <a:ext uri="{FF2B5EF4-FFF2-40B4-BE49-F238E27FC236}">
                <a16:creationId xmlns:a16="http://schemas.microsoft.com/office/drawing/2014/main" id="{20811345-ACF7-15BD-A78E-A2786C28A72E}"/>
              </a:ext>
            </a:extLst>
          </p:cNvPr>
          <p:cNvSpPr/>
          <p:nvPr userDrawn="1"/>
        </p:nvSpPr>
        <p:spPr>
          <a:xfrm flipV="1">
            <a:off x="10289983"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71">
            <a:extLst>
              <a:ext uri="{FF2B5EF4-FFF2-40B4-BE49-F238E27FC236}">
                <a16:creationId xmlns:a16="http://schemas.microsoft.com/office/drawing/2014/main" id="{E9D117DC-04AD-54C8-DB4E-449E935C935B}"/>
              </a:ext>
            </a:extLst>
          </p:cNvPr>
          <p:cNvSpPr/>
          <p:nvPr userDrawn="1"/>
        </p:nvSpPr>
        <p:spPr>
          <a:xfrm flipV="1">
            <a:off x="7558404" y="12423"/>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A6B87A-5948-A702-CC59-47F9D05C373F}"/>
              </a:ext>
            </a:extLst>
          </p:cNvPr>
          <p:cNvSpPr/>
          <p:nvPr userDrawn="1"/>
        </p:nvSpPr>
        <p:spPr>
          <a:xfrm flipV="1">
            <a:off x="6201377" y="0"/>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64">
            <a:extLst>
              <a:ext uri="{FF2B5EF4-FFF2-40B4-BE49-F238E27FC236}">
                <a16:creationId xmlns:a16="http://schemas.microsoft.com/office/drawing/2014/main" id="{0DCABAD4-C593-3299-AB60-18A050E3DE56}"/>
              </a:ext>
            </a:extLst>
          </p:cNvPr>
          <p:cNvSpPr/>
          <p:nvPr userDrawn="1"/>
        </p:nvSpPr>
        <p:spPr>
          <a:xfrm flipV="1">
            <a:off x="8915431" y="-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508327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440D7EEF-BC20-436D-93D0-80A2BCAC98A2}" type="datetime1">
              <a:rPr lang="en-US" smtClean="0"/>
              <a:t>12/7/2023</a:t>
            </a:fld>
            <a:endParaRPr lang="en-US" dirty="0"/>
          </a:p>
        </p:txBody>
      </p:sp>
    </p:spTree>
    <p:extLst>
      <p:ext uri="{BB962C8B-B14F-4D97-AF65-F5344CB8AC3E}">
        <p14:creationId xmlns:p14="http://schemas.microsoft.com/office/powerpoint/2010/main" val="89039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22325"/>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solidFill>
                  <a:srgbClr val="00084D"/>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5A4EEFD4-0154-4E6B-8323-BDE058057EB3}" type="datetime1">
              <a:rPr lang="en-US" smtClean="0"/>
              <a:t>12/7/2023</a:t>
            </a:fld>
            <a:endParaRPr lang="en-US" dirty="0"/>
          </a:p>
        </p:txBody>
      </p:sp>
      <p:sp>
        <p:nvSpPr>
          <p:cNvPr id="9" name="Freeform 46">
            <a:extLst>
              <a:ext uri="{FF2B5EF4-FFF2-40B4-BE49-F238E27FC236}">
                <a16:creationId xmlns:a16="http://schemas.microsoft.com/office/drawing/2014/main" id="{EC3D6DAF-B1A5-9AD1-09EB-43234F99FBC0}"/>
              </a:ext>
            </a:extLst>
          </p:cNvPr>
          <p:cNvSpPr/>
          <p:nvPr userDrawn="1"/>
        </p:nvSpPr>
        <p:spPr>
          <a:xfrm flipV="1">
            <a:off x="8927115" y="-2641"/>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a:effectLst>
            <a:outerShdw dist="381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761353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D66CD689-4CCB-4A0F-989A-E01A1C3461D1}" type="datetime1">
              <a:rPr lang="en-US" smtClean="0"/>
              <a:t>12/7/2023</a:t>
            </a:fld>
            <a:endParaRPr lang="en-US" dirty="0"/>
          </a:p>
        </p:txBody>
      </p:sp>
    </p:spTree>
    <p:extLst>
      <p:ext uri="{BB962C8B-B14F-4D97-AF65-F5344CB8AC3E}">
        <p14:creationId xmlns:p14="http://schemas.microsoft.com/office/powerpoint/2010/main" val="2738842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00084D"/>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12/7/2023</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1"/>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44126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rgbClr val="1E6C5F"/>
          </a:solidFill>
          <a:ln>
            <a:solidFill>
              <a:srgbClr val="1E6C5F"/>
            </a:solidFill>
          </a:ln>
          <a:effectLst>
            <a:outerShdw dist="38100" dir="2700000" sx="104000" sy="104000" algn="tl"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lvl1pPr>
              <a:defRPr>
                <a:solidFill>
                  <a:srgbClr val="1E6C5F"/>
                </a:solidFill>
              </a:defRPr>
            </a:lvl1p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0A8B0191-0CDD-46EF-B022-D4D01753E128}" type="datetime1">
              <a:rPr lang="en-US" smtClean="0"/>
              <a:t>12/7/2023</a:t>
            </a:fld>
            <a:endParaRPr lang="en-US" dirty="0"/>
          </a:p>
        </p:txBody>
      </p: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chemeClr val="accent4"/>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359442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D14435A1-E39A-49DC-AA7A-37750825C2BE}" type="datetime1">
              <a:rPr lang="en-US" smtClean="0"/>
              <a:t>12/7/2023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88" r:id="rId1"/>
    <p:sldLayoutId id="2147483675" r:id="rId2"/>
    <p:sldLayoutId id="2147483689" r:id="rId3"/>
    <p:sldLayoutId id="2147483691" r:id="rId4"/>
    <p:sldLayoutId id="2147483676" r:id="rId5"/>
    <p:sldLayoutId id="2147483677" r:id="rId6"/>
    <p:sldLayoutId id="2147483678" r:id="rId7"/>
    <p:sldLayoutId id="2147483686" r:id="rId8"/>
    <p:sldLayoutId id="2147483692" r:id="rId9"/>
    <p:sldLayoutId id="2147483679" r:id="rId10"/>
    <p:sldLayoutId id="2147483680" r:id="rId11"/>
    <p:sldLayoutId id="2147483681" r:id="rId12"/>
    <p:sldLayoutId id="2147483682" r:id="rId13"/>
    <p:sldLayoutId id="2147483683" r:id="rId14"/>
    <p:sldLayoutId id="2147483684" r:id="rId15"/>
    <p:sldLayoutId id="2147483685" r:id="rId16"/>
  </p:sldLayoutIdLst>
  <p:hf hdr="0" ftr="0" dt="0"/>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4.sv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slides/_rels/slide12.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44.sv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docs.docker.com/get-started/overview/"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54.sv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60.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1.sv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5.xml"/><Relationship Id="rId1" Type="http://schemas.openxmlformats.org/officeDocument/2006/relationships/slideLayout" Target="../slideLayouts/slideLayout8.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9.xml"/><Relationship Id="rId1" Type="http://schemas.openxmlformats.org/officeDocument/2006/relationships/slideLayout" Target="../slideLayouts/slideLayout8.xml"/><Relationship Id="rId4" Type="http://schemas.openxmlformats.org/officeDocument/2006/relationships/image" Target="../media/image66.sv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8.xml"/><Relationship Id="rId4" Type="http://schemas.openxmlformats.org/officeDocument/2006/relationships/image" Target="../media/image70.jpe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image" Target="../media/image73.svg"/></Relationships>
</file>

<file path=ppt/slides/_rels/slide6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5.xml"/><Relationship Id="rId1" Type="http://schemas.openxmlformats.org/officeDocument/2006/relationships/slideLayout" Target="../slideLayouts/slideLayout8.xml"/><Relationship Id="rId4" Type="http://schemas.openxmlformats.org/officeDocument/2006/relationships/image" Target="../media/image75.sv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77.svg"/></Relationships>
</file>

<file path=ppt/slides/_rels/slide6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61.xml"/><Relationship Id="rId1" Type="http://schemas.openxmlformats.org/officeDocument/2006/relationships/slideLayout" Target="../slideLayouts/slideLayout8.xml"/><Relationship Id="rId5" Type="http://schemas.openxmlformats.org/officeDocument/2006/relationships/image" Target="../media/image80.png"/><Relationship Id="rId4" Type="http://schemas.openxmlformats.org/officeDocument/2006/relationships/image" Target="../media/image79.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png"/><Relationship Id="rId7" Type="http://schemas.openxmlformats.org/officeDocument/2006/relationships/image" Target="../media/image85.png"/><Relationship Id="rId2" Type="http://schemas.openxmlformats.org/officeDocument/2006/relationships/notesSlide" Target="../notesSlides/notesSlide62.xml"/><Relationship Id="rId1" Type="http://schemas.openxmlformats.org/officeDocument/2006/relationships/slideLayout" Target="../slideLayouts/slideLayout8.xml"/><Relationship Id="rId6" Type="http://schemas.openxmlformats.org/officeDocument/2006/relationships/image" Target="../media/image84.svg"/><Relationship Id="rId5" Type="http://schemas.openxmlformats.org/officeDocument/2006/relationships/image" Target="../media/image83.png"/><Relationship Id="rId4" Type="http://schemas.openxmlformats.org/officeDocument/2006/relationships/image" Target="../media/image82.svg"/></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8" Type="http://schemas.openxmlformats.org/officeDocument/2006/relationships/image" Target="../media/image108.svg"/><Relationship Id="rId3" Type="http://schemas.openxmlformats.org/officeDocument/2006/relationships/image" Target="../media/image105.png"/><Relationship Id="rId7"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107.png"/><Relationship Id="rId4" Type="http://schemas.openxmlformats.org/officeDocument/2006/relationships/image" Target="../media/image106.svg"/><Relationship Id="rId9" Type="http://schemas.openxmlformats.org/officeDocument/2006/relationships/image" Target="../media/image109.svg"/></Relationships>
</file>

<file path=ppt/slides/_rels/slide77.xml.rels><?xml version="1.0" encoding="UTF-8" standalone="yes"?>
<Relationships xmlns="http://schemas.openxmlformats.org/package/2006/relationships"><Relationship Id="rId8" Type="http://schemas.openxmlformats.org/officeDocument/2006/relationships/image" Target="../media/image115.sv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notesSlide" Target="../notesSlides/notesSlide67.xml"/><Relationship Id="rId1" Type="http://schemas.openxmlformats.org/officeDocument/2006/relationships/slideLayout" Target="../slideLayouts/slideLayout8.xml"/><Relationship Id="rId6" Type="http://schemas.openxmlformats.org/officeDocument/2006/relationships/image" Target="../media/image113.svg"/><Relationship Id="rId5" Type="http://schemas.openxmlformats.org/officeDocument/2006/relationships/image" Target="../media/image112.png"/><Relationship Id="rId4" Type="http://schemas.openxmlformats.org/officeDocument/2006/relationships/image" Target="../media/image111.svg"/></Relationships>
</file>

<file path=ppt/slides/_rels/slide7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68.xml"/><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12" Type="http://schemas.openxmlformats.org/officeDocument/2006/relationships/hyperlink" Target="https://commons.wikimedia.org/w/index.php?curid=24112652" TargetMode="External"/><Relationship Id="rId2" Type="http://schemas.openxmlformats.org/officeDocument/2006/relationships/notesSlide" Target="../notesSlides/notesSlide73.xml"/><Relationship Id="rId1" Type="http://schemas.openxmlformats.org/officeDocument/2006/relationships/slideLayout" Target="../slideLayouts/slideLayout11.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hub.docker.com/extensions/docker/disk-usage-extension"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www.cvedetails.com/vulnerability-list.php?vendor_id=13534&amp;product_id=28125"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docker.com/wp-content/uploads/2023/07/scout-logo-white-new.sv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534670" y="1872581"/>
            <a:ext cx="5368290" cy="3112837"/>
          </a:xfrm>
        </p:spPr>
        <p:txBody>
          <a:bodyPr anchor="ctr"/>
          <a:lstStyle/>
          <a:p>
            <a:r>
              <a:rPr lang="es-ES" sz="5400" cap="small" dirty="0">
                <a:solidFill>
                  <a:srgbClr val="1D63ED"/>
                </a:solidFill>
                <a:latin typeface="Open Sans ExtraBold" pitchFamily="2" charset="0"/>
                <a:ea typeface="Open Sans ExtraBold" pitchFamily="2" charset="0"/>
                <a:cs typeface="Open Sans ExtraBold" pitchFamily="2" charset="0"/>
              </a:rPr>
              <a:t>En mi máquina funciona, pero</a:t>
            </a:r>
            <a:br>
              <a:rPr lang="es-ES" sz="5400" cap="small" dirty="0">
                <a:solidFill>
                  <a:srgbClr val="1D63ED"/>
                </a:solidFill>
                <a:latin typeface="Open Sans ExtraBold" pitchFamily="2" charset="0"/>
                <a:ea typeface="Open Sans ExtraBold" pitchFamily="2" charset="0"/>
                <a:cs typeface="Open Sans ExtraBold" pitchFamily="2" charset="0"/>
              </a:rPr>
            </a:br>
            <a:r>
              <a:rPr lang="es-ES" sz="5400" cap="small" dirty="0">
                <a:solidFill>
                  <a:srgbClr val="1D63ED"/>
                </a:solidFill>
                <a:latin typeface="Open Sans ExtraBold" pitchFamily="2" charset="0"/>
                <a:ea typeface="Open Sans ExtraBold" pitchFamily="2" charset="0"/>
                <a:cs typeface="Open Sans ExtraBold" pitchFamily="2" charset="0"/>
              </a:rPr>
              <a:t>¿y en la tuya?</a:t>
            </a:r>
            <a:endParaRPr lang="en-GB" sz="5400" dirty="0">
              <a:solidFill>
                <a:srgbClr val="1D63ED"/>
              </a:solidFill>
            </a:endParaRPr>
          </a:p>
        </p:txBody>
      </p:sp>
      <p:sp>
        <p:nvSpPr>
          <p:cNvPr id="4" name="Rectángulo: esquinas redondeadas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6541467" y="1684628"/>
            <a:ext cx="4090028" cy="3407770"/>
          </a:xfrm>
          <a:custGeom>
            <a:avLst/>
            <a:gdLst>
              <a:gd name="connsiteX0" fmla="*/ 0 w 4090028"/>
              <a:gd name="connsiteY0" fmla="*/ 567973 h 3407770"/>
              <a:gd name="connsiteX1" fmla="*/ 567973 w 4090028"/>
              <a:gd name="connsiteY1" fmla="*/ 0 h 3407770"/>
              <a:gd name="connsiteX2" fmla="*/ 1070167 w 4090028"/>
              <a:gd name="connsiteY2" fmla="*/ 0 h 3407770"/>
              <a:gd name="connsiteX3" fmla="*/ 1572361 w 4090028"/>
              <a:gd name="connsiteY3" fmla="*/ 0 h 3407770"/>
              <a:gd name="connsiteX4" fmla="*/ 2074555 w 4090028"/>
              <a:gd name="connsiteY4" fmla="*/ 0 h 3407770"/>
              <a:gd name="connsiteX5" fmla="*/ 2635830 w 4090028"/>
              <a:gd name="connsiteY5" fmla="*/ 0 h 3407770"/>
              <a:gd name="connsiteX6" fmla="*/ 3522055 w 4090028"/>
              <a:gd name="connsiteY6" fmla="*/ 0 h 3407770"/>
              <a:gd name="connsiteX7" fmla="*/ 4090028 w 4090028"/>
              <a:gd name="connsiteY7" fmla="*/ 567973 h 3407770"/>
              <a:gd name="connsiteX8" fmla="*/ 4090028 w 4090028"/>
              <a:gd name="connsiteY8" fmla="*/ 1113211 h 3407770"/>
              <a:gd name="connsiteX9" fmla="*/ 4090028 w 4090028"/>
              <a:gd name="connsiteY9" fmla="*/ 1681167 h 3407770"/>
              <a:gd name="connsiteX10" fmla="*/ 4090028 w 4090028"/>
              <a:gd name="connsiteY10" fmla="*/ 2226405 h 3407770"/>
              <a:gd name="connsiteX11" fmla="*/ 4090028 w 4090028"/>
              <a:gd name="connsiteY11" fmla="*/ 2839797 h 3407770"/>
              <a:gd name="connsiteX12" fmla="*/ 3522055 w 4090028"/>
              <a:gd name="connsiteY12" fmla="*/ 3407770 h 3407770"/>
              <a:gd name="connsiteX13" fmla="*/ 2872157 w 4090028"/>
              <a:gd name="connsiteY13" fmla="*/ 3407770 h 3407770"/>
              <a:gd name="connsiteX14" fmla="*/ 2222259 w 4090028"/>
              <a:gd name="connsiteY14" fmla="*/ 3407770 h 3407770"/>
              <a:gd name="connsiteX15" fmla="*/ 1601902 w 4090028"/>
              <a:gd name="connsiteY15" fmla="*/ 3407770 h 3407770"/>
              <a:gd name="connsiteX16" fmla="*/ 567973 w 4090028"/>
              <a:gd name="connsiteY16" fmla="*/ 3407770 h 3407770"/>
              <a:gd name="connsiteX17" fmla="*/ 0 w 4090028"/>
              <a:gd name="connsiteY17" fmla="*/ 2839797 h 3407770"/>
              <a:gd name="connsiteX18" fmla="*/ 0 w 4090028"/>
              <a:gd name="connsiteY18" fmla="*/ 2249123 h 3407770"/>
              <a:gd name="connsiteX19" fmla="*/ 0 w 4090028"/>
              <a:gd name="connsiteY19" fmla="*/ 1726603 h 3407770"/>
              <a:gd name="connsiteX20" fmla="*/ 0 w 4090028"/>
              <a:gd name="connsiteY20" fmla="*/ 1158647 h 3407770"/>
              <a:gd name="connsiteX21" fmla="*/ 0 w 4090028"/>
              <a:gd name="connsiteY21" fmla="*/ 567973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090028" h="3407770" fill="none" extrusionOk="0">
                <a:moveTo>
                  <a:pt x="0" y="567973"/>
                </a:moveTo>
                <a:cubicBezTo>
                  <a:pt x="17644" y="309206"/>
                  <a:pt x="302521" y="-68720"/>
                  <a:pt x="567973" y="0"/>
                </a:cubicBezTo>
                <a:cubicBezTo>
                  <a:pt x="757782" y="-25117"/>
                  <a:pt x="913891" y="11507"/>
                  <a:pt x="1070167" y="0"/>
                </a:cubicBezTo>
                <a:cubicBezTo>
                  <a:pt x="1226443" y="-11507"/>
                  <a:pt x="1410044" y="2289"/>
                  <a:pt x="1572361" y="0"/>
                </a:cubicBezTo>
                <a:cubicBezTo>
                  <a:pt x="1734678" y="-2289"/>
                  <a:pt x="1840032" y="48658"/>
                  <a:pt x="2074555" y="0"/>
                </a:cubicBezTo>
                <a:cubicBezTo>
                  <a:pt x="2309078" y="-48658"/>
                  <a:pt x="2403215" y="51750"/>
                  <a:pt x="2635830" y="0"/>
                </a:cubicBezTo>
                <a:cubicBezTo>
                  <a:pt x="2868446" y="-51750"/>
                  <a:pt x="3222828" y="60408"/>
                  <a:pt x="3522055" y="0"/>
                </a:cubicBezTo>
                <a:cubicBezTo>
                  <a:pt x="3848832" y="-33947"/>
                  <a:pt x="4174964" y="228696"/>
                  <a:pt x="4090028" y="567973"/>
                </a:cubicBezTo>
                <a:cubicBezTo>
                  <a:pt x="4099439" y="781668"/>
                  <a:pt x="4037478" y="909701"/>
                  <a:pt x="4090028" y="1113211"/>
                </a:cubicBezTo>
                <a:cubicBezTo>
                  <a:pt x="4142578" y="1316721"/>
                  <a:pt x="4027572" y="1521579"/>
                  <a:pt x="4090028" y="1681167"/>
                </a:cubicBezTo>
                <a:cubicBezTo>
                  <a:pt x="4152484" y="1840755"/>
                  <a:pt x="4030050" y="1967569"/>
                  <a:pt x="4090028" y="2226405"/>
                </a:cubicBezTo>
                <a:cubicBezTo>
                  <a:pt x="4150006" y="2485241"/>
                  <a:pt x="4069068" y="2569559"/>
                  <a:pt x="4090028" y="2839797"/>
                </a:cubicBezTo>
                <a:cubicBezTo>
                  <a:pt x="4091180" y="3115037"/>
                  <a:pt x="3813204" y="3396596"/>
                  <a:pt x="3522055" y="3407770"/>
                </a:cubicBezTo>
                <a:cubicBezTo>
                  <a:pt x="3233111" y="3434725"/>
                  <a:pt x="3170553" y="3383003"/>
                  <a:pt x="2872157" y="3407770"/>
                </a:cubicBezTo>
                <a:cubicBezTo>
                  <a:pt x="2573761" y="3432537"/>
                  <a:pt x="2499576" y="3380286"/>
                  <a:pt x="2222259" y="3407770"/>
                </a:cubicBezTo>
                <a:cubicBezTo>
                  <a:pt x="1944942" y="3435254"/>
                  <a:pt x="1811382" y="3385480"/>
                  <a:pt x="1601902" y="3407770"/>
                </a:cubicBezTo>
                <a:cubicBezTo>
                  <a:pt x="1392422" y="3430060"/>
                  <a:pt x="981609" y="3307672"/>
                  <a:pt x="567973" y="3407770"/>
                </a:cubicBezTo>
                <a:cubicBezTo>
                  <a:pt x="262321" y="3408515"/>
                  <a:pt x="60692" y="3102226"/>
                  <a:pt x="0" y="2839797"/>
                </a:cubicBezTo>
                <a:cubicBezTo>
                  <a:pt x="-1233" y="2554023"/>
                  <a:pt x="49205" y="2475992"/>
                  <a:pt x="0" y="2249123"/>
                </a:cubicBezTo>
                <a:cubicBezTo>
                  <a:pt x="-49205" y="2022254"/>
                  <a:pt x="21199" y="1962190"/>
                  <a:pt x="0" y="1726603"/>
                </a:cubicBezTo>
                <a:cubicBezTo>
                  <a:pt x="-21199" y="1491016"/>
                  <a:pt x="59552" y="1379187"/>
                  <a:pt x="0" y="1158647"/>
                </a:cubicBezTo>
                <a:cubicBezTo>
                  <a:pt x="-59552" y="938107"/>
                  <a:pt x="56395" y="826483"/>
                  <a:pt x="0" y="567973"/>
                </a:cubicBezTo>
                <a:close/>
              </a:path>
              <a:path w="4090028" h="3407770" stroke="0" extrusionOk="0">
                <a:moveTo>
                  <a:pt x="0" y="567973"/>
                </a:moveTo>
                <a:cubicBezTo>
                  <a:pt x="-32544" y="311387"/>
                  <a:pt x="188510" y="-27163"/>
                  <a:pt x="567973" y="0"/>
                </a:cubicBezTo>
                <a:cubicBezTo>
                  <a:pt x="744110" y="-22398"/>
                  <a:pt x="926173" y="20557"/>
                  <a:pt x="1158789" y="0"/>
                </a:cubicBezTo>
                <a:cubicBezTo>
                  <a:pt x="1391405" y="-20557"/>
                  <a:pt x="1577013" y="52376"/>
                  <a:pt x="1808687" y="0"/>
                </a:cubicBezTo>
                <a:cubicBezTo>
                  <a:pt x="2040361" y="-52376"/>
                  <a:pt x="2237846" y="16112"/>
                  <a:pt x="2458585" y="0"/>
                </a:cubicBezTo>
                <a:cubicBezTo>
                  <a:pt x="2679324" y="-16112"/>
                  <a:pt x="2844626" y="44691"/>
                  <a:pt x="2990320" y="0"/>
                </a:cubicBezTo>
                <a:cubicBezTo>
                  <a:pt x="3136014" y="-44691"/>
                  <a:pt x="3410707" y="24688"/>
                  <a:pt x="3522055" y="0"/>
                </a:cubicBezTo>
                <a:cubicBezTo>
                  <a:pt x="3806031" y="-14607"/>
                  <a:pt x="4163740" y="261723"/>
                  <a:pt x="4090028" y="567973"/>
                </a:cubicBezTo>
                <a:cubicBezTo>
                  <a:pt x="4146812" y="705639"/>
                  <a:pt x="4080526" y="860888"/>
                  <a:pt x="4090028" y="1067774"/>
                </a:cubicBezTo>
                <a:cubicBezTo>
                  <a:pt x="4099530" y="1274660"/>
                  <a:pt x="4065979" y="1427198"/>
                  <a:pt x="4090028" y="1567576"/>
                </a:cubicBezTo>
                <a:cubicBezTo>
                  <a:pt x="4114077" y="1707954"/>
                  <a:pt x="4070738" y="1917814"/>
                  <a:pt x="4090028" y="2112813"/>
                </a:cubicBezTo>
                <a:cubicBezTo>
                  <a:pt x="4109318" y="2307812"/>
                  <a:pt x="4065400" y="2574512"/>
                  <a:pt x="4090028" y="2839797"/>
                </a:cubicBezTo>
                <a:cubicBezTo>
                  <a:pt x="4087383" y="3167054"/>
                  <a:pt x="3823281" y="3464395"/>
                  <a:pt x="3522055" y="3407770"/>
                </a:cubicBezTo>
                <a:cubicBezTo>
                  <a:pt x="3400147" y="3467902"/>
                  <a:pt x="3174127" y="3389790"/>
                  <a:pt x="2960779" y="3407770"/>
                </a:cubicBezTo>
                <a:cubicBezTo>
                  <a:pt x="2747431" y="3425750"/>
                  <a:pt x="2478491" y="3339130"/>
                  <a:pt x="2340422" y="3407770"/>
                </a:cubicBezTo>
                <a:cubicBezTo>
                  <a:pt x="2202353" y="3476410"/>
                  <a:pt x="1846213" y="3349165"/>
                  <a:pt x="1690524" y="3407770"/>
                </a:cubicBezTo>
                <a:cubicBezTo>
                  <a:pt x="1534835" y="3466375"/>
                  <a:pt x="980605" y="3315081"/>
                  <a:pt x="567973" y="3407770"/>
                </a:cubicBezTo>
                <a:cubicBezTo>
                  <a:pt x="196386" y="3454370"/>
                  <a:pt x="80902" y="3185764"/>
                  <a:pt x="0" y="2839797"/>
                </a:cubicBezTo>
                <a:cubicBezTo>
                  <a:pt x="-52756" y="2723258"/>
                  <a:pt x="22789" y="2556308"/>
                  <a:pt x="0" y="2317277"/>
                </a:cubicBezTo>
                <a:cubicBezTo>
                  <a:pt x="-22789" y="2078246"/>
                  <a:pt x="37236" y="2000606"/>
                  <a:pt x="0" y="1703885"/>
                </a:cubicBezTo>
                <a:cubicBezTo>
                  <a:pt x="-37236" y="1407164"/>
                  <a:pt x="22128" y="1317670"/>
                  <a:pt x="0" y="1090493"/>
                </a:cubicBezTo>
                <a:cubicBezTo>
                  <a:pt x="-22128" y="863316"/>
                  <a:pt x="4457" y="816601"/>
                  <a:pt x="0" y="567973"/>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oundRect">
                    <a:avLst/>
                  </a:prstGeom>
                  <ask:type>
                    <ask:lineSketchScribble/>
                  </ask:type>
                </ask:lineSketchStyleProps>
              </a:ext>
            </a:extLst>
          </a:ln>
          <a:effectLst>
            <a:outerShdw dist="279400" dir="3300000" algn="tl" rotWithShape="0">
              <a:prstClr val="black"/>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Forma libre: forma 4" descr="Logo de Docker">
            <a:extLst>
              <a:ext uri="{FF2B5EF4-FFF2-40B4-BE49-F238E27FC236}">
                <a16:creationId xmlns:a16="http://schemas.microsoft.com/office/drawing/2014/main" id="{E195D2D6-C577-5AFF-647E-21A45BE7A801}"/>
              </a:ext>
            </a:extLst>
          </p:cNvPr>
          <p:cNvSpPr/>
          <p:nvPr/>
        </p:nvSpPr>
        <p:spPr>
          <a:xfrm>
            <a:off x="7223619" y="2276700"/>
            <a:ext cx="2942718" cy="2223625"/>
          </a:xfrm>
          <a:custGeom>
            <a:avLst/>
            <a:gdLst>
              <a:gd name="connsiteX0" fmla="*/ 1433900 w 1658308"/>
              <a:gd name="connsiteY0" fmla="*/ 422053 h 1166431"/>
              <a:gd name="connsiteX1" fmla="*/ 1327601 w 1658308"/>
              <a:gd name="connsiteY1" fmla="*/ 254794 h 1166431"/>
              <a:gd name="connsiteX2" fmla="*/ 1291311 w 1658308"/>
              <a:gd name="connsiteY2" fmla="*/ 230314 h 1166431"/>
              <a:gd name="connsiteX3" fmla="*/ 1267117 w 1658308"/>
              <a:gd name="connsiteY3" fmla="*/ 267081 h 1166431"/>
              <a:gd name="connsiteX4" fmla="*/ 1225779 w 1658308"/>
              <a:gd name="connsiteY4" fmla="*/ 443008 h 1166431"/>
              <a:gd name="connsiteX5" fmla="*/ 1257592 w 1658308"/>
              <a:gd name="connsiteY5" fmla="*/ 539496 h 1166431"/>
              <a:gd name="connsiteX6" fmla="*/ 1132148 w 1658308"/>
              <a:gd name="connsiteY6" fmla="*/ 567404 h 1166431"/>
              <a:gd name="connsiteX7" fmla="*/ 6388 w 1658308"/>
              <a:gd name="connsiteY7" fmla="*/ 567404 h 1166431"/>
              <a:gd name="connsiteX8" fmla="*/ 4197 w 1658308"/>
              <a:gd name="connsiteY8" fmla="*/ 580454 h 1166431"/>
              <a:gd name="connsiteX9" fmla="*/ 120307 w 1658308"/>
              <a:gd name="connsiteY9" fmla="*/ 992695 h 1166431"/>
              <a:gd name="connsiteX10" fmla="*/ 548932 w 1658308"/>
              <a:gd name="connsiteY10" fmla="*/ 1166432 h 1166431"/>
              <a:gd name="connsiteX11" fmla="*/ 1399705 w 1658308"/>
              <a:gd name="connsiteY11" fmla="*/ 630555 h 1166431"/>
              <a:gd name="connsiteX12" fmla="*/ 1636401 w 1658308"/>
              <a:gd name="connsiteY12" fmla="*/ 512064 h 1166431"/>
              <a:gd name="connsiteX13" fmla="*/ 1652403 w 1658308"/>
              <a:gd name="connsiteY13" fmla="*/ 479584 h 1166431"/>
              <a:gd name="connsiteX14" fmla="*/ 1658309 w 1658308"/>
              <a:gd name="connsiteY14" fmla="*/ 467296 h 1166431"/>
              <a:gd name="connsiteX15" fmla="*/ 1623828 w 1658308"/>
              <a:gd name="connsiteY15" fmla="*/ 443960 h 1166431"/>
              <a:gd name="connsiteX16" fmla="*/ 1434376 w 1658308"/>
              <a:gd name="connsiteY16" fmla="*/ 422053 h 1166431"/>
              <a:gd name="connsiteX17" fmla="*/ 906501 w 1658308"/>
              <a:gd name="connsiteY17" fmla="*/ 0 h 1166431"/>
              <a:gd name="connsiteX18" fmla="*/ 735051 w 1658308"/>
              <a:gd name="connsiteY18" fmla="*/ 0 h 1166431"/>
              <a:gd name="connsiteX19" fmla="*/ 735051 w 1658308"/>
              <a:gd name="connsiteY19" fmla="*/ 157639 h 1166431"/>
              <a:gd name="connsiteX20" fmla="*/ 906501 w 1658308"/>
              <a:gd name="connsiteY20" fmla="*/ 157639 h 1166431"/>
              <a:gd name="connsiteX21" fmla="*/ 906501 w 1658308"/>
              <a:gd name="connsiteY21" fmla="*/ 189167 h 1166431"/>
              <a:gd name="connsiteX22" fmla="*/ 735051 w 1658308"/>
              <a:gd name="connsiteY22" fmla="*/ 189167 h 1166431"/>
              <a:gd name="connsiteX23" fmla="*/ 735051 w 1658308"/>
              <a:gd name="connsiteY23" fmla="*/ 346805 h 1166431"/>
              <a:gd name="connsiteX24" fmla="*/ 906501 w 1658308"/>
              <a:gd name="connsiteY24" fmla="*/ 346805 h 1166431"/>
              <a:gd name="connsiteX25" fmla="*/ 704189 w 1658308"/>
              <a:gd name="connsiteY25" fmla="*/ 189167 h 1166431"/>
              <a:gd name="connsiteX26" fmla="*/ 532739 w 1658308"/>
              <a:gd name="connsiteY26" fmla="*/ 189167 h 1166431"/>
              <a:gd name="connsiteX27" fmla="*/ 532739 w 1658308"/>
              <a:gd name="connsiteY27" fmla="*/ 346805 h 1166431"/>
              <a:gd name="connsiteX28" fmla="*/ 704189 w 1658308"/>
              <a:gd name="connsiteY28" fmla="*/ 346805 h 1166431"/>
              <a:gd name="connsiteX29" fmla="*/ 501879 w 1658308"/>
              <a:gd name="connsiteY29" fmla="*/ 189167 h 1166431"/>
              <a:gd name="connsiteX30" fmla="*/ 330429 w 1658308"/>
              <a:gd name="connsiteY30" fmla="*/ 189167 h 1166431"/>
              <a:gd name="connsiteX31" fmla="*/ 330429 w 1658308"/>
              <a:gd name="connsiteY31" fmla="*/ 346805 h 1166431"/>
              <a:gd name="connsiteX32" fmla="*/ 501879 w 1658308"/>
              <a:gd name="connsiteY32" fmla="*/ 346805 h 1166431"/>
              <a:gd name="connsiteX33" fmla="*/ 299568 w 1658308"/>
              <a:gd name="connsiteY33" fmla="*/ 378428 h 1166431"/>
              <a:gd name="connsiteX34" fmla="*/ 128118 w 1658308"/>
              <a:gd name="connsiteY34" fmla="*/ 378428 h 1166431"/>
              <a:gd name="connsiteX35" fmla="*/ 128118 w 1658308"/>
              <a:gd name="connsiteY35" fmla="*/ 536067 h 1166431"/>
              <a:gd name="connsiteX36" fmla="*/ 299568 w 1658308"/>
              <a:gd name="connsiteY36" fmla="*/ 536067 h 1166431"/>
              <a:gd name="connsiteX37" fmla="*/ 501879 w 1658308"/>
              <a:gd name="connsiteY37" fmla="*/ 378428 h 1166431"/>
              <a:gd name="connsiteX38" fmla="*/ 330429 w 1658308"/>
              <a:gd name="connsiteY38" fmla="*/ 378428 h 1166431"/>
              <a:gd name="connsiteX39" fmla="*/ 330429 w 1658308"/>
              <a:gd name="connsiteY39" fmla="*/ 536067 h 1166431"/>
              <a:gd name="connsiteX40" fmla="*/ 501879 w 1658308"/>
              <a:gd name="connsiteY40" fmla="*/ 536067 h 1166431"/>
              <a:gd name="connsiteX41" fmla="*/ 704189 w 1658308"/>
              <a:gd name="connsiteY41" fmla="*/ 378428 h 1166431"/>
              <a:gd name="connsiteX42" fmla="*/ 532739 w 1658308"/>
              <a:gd name="connsiteY42" fmla="*/ 378428 h 1166431"/>
              <a:gd name="connsiteX43" fmla="*/ 532739 w 1658308"/>
              <a:gd name="connsiteY43" fmla="*/ 536067 h 1166431"/>
              <a:gd name="connsiteX44" fmla="*/ 704189 w 1658308"/>
              <a:gd name="connsiteY44" fmla="*/ 536067 h 1166431"/>
              <a:gd name="connsiteX45" fmla="*/ 906501 w 1658308"/>
              <a:gd name="connsiteY45" fmla="*/ 378428 h 1166431"/>
              <a:gd name="connsiteX46" fmla="*/ 735051 w 1658308"/>
              <a:gd name="connsiteY46" fmla="*/ 378428 h 1166431"/>
              <a:gd name="connsiteX47" fmla="*/ 735051 w 1658308"/>
              <a:gd name="connsiteY47" fmla="*/ 536067 h 1166431"/>
              <a:gd name="connsiteX48" fmla="*/ 906501 w 1658308"/>
              <a:gd name="connsiteY48" fmla="*/ 536067 h 1166431"/>
              <a:gd name="connsiteX49" fmla="*/ 1108812 w 1658308"/>
              <a:gd name="connsiteY49" fmla="*/ 378428 h 1166431"/>
              <a:gd name="connsiteX50" fmla="*/ 937362 w 1658308"/>
              <a:gd name="connsiteY50" fmla="*/ 378428 h 1166431"/>
              <a:gd name="connsiteX51" fmla="*/ 937362 w 1658308"/>
              <a:gd name="connsiteY51" fmla="*/ 536067 h 1166431"/>
              <a:gd name="connsiteX52" fmla="*/ 1108812 w 1658308"/>
              <a:gd name="connsiteY52" fmla="*/ 536067 h 1166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658308" h="1166431">
                <a:moveTo>
                  <a:pt x="1433900" y="422053"/>
                </a:moveTo>
                <a:cubicBezTo>
                  <a:pt x="1425327" y="358997"/>
                  <a:pt x="1390656" y="304229"/>
                  <a:pt x="1327601" y="254794"/>
                </a:cubicBezTo>
                <a:lnTo>
                  <a:pt x="1291311" y="230314"/>
                </a:lnTo>
                <a:lnTo>
                  <a:pt x="1267117" y="267081"/>
                </a:lnTo>
                <a:cubicBezTo>
                  <a:pt x="1234834" y="319775"/>
                  <a:pt x="1220342" y="381450"/>
                  <a:pt x="1225779" y="443008"/>
                </a:cubicBezTo>
                <a:cubicBezTo>
                  <a:pt x="1228887" y="477176"/>
                  <a:pt x="1239769" y="510180"/>
                  <a:pt x="1257592" y="539496"/>
                </a:cubicBezTo>
                <a:cubicBezTo>
                  <a:pt x="1218831" y="559316"/>
                  <a:pt x="1175655" y="568922"/>
                  <a:pt x="1132148" y="567404"/>
                </a:cubicBezTo>
                <a:lnTo>
                  <a:pt x="6388" y="567404"/>
                </a:lnTo>
                <a:lnTo>
                  <a:pt x="4197" y="580454"/>
                </a:lnTo>
                <a:cubicBezTo>
                  <a:pt x="-6375" y="643700"/>
                  <a:pt x="-6280" y="841058"/>
                  <a:pt x="120307" y="992695"/>
                </a:cubicBezTo>
                <a:cubicBezTo>
                  <a:pt x="216414" y="1107948"/>
                  <a:pt x="360528" y="1166432"/>
                  <a:pt x="548932" y="1166432"/>
                </a:cubicBezTo>
                <a:cubicBezTo>
                  <a:pt x="956602" y="1166432"/>
                  <a:pt x="1258354" y="975932"/>
                  <a:pt x="1399705" y="630555"/>
                </a:cubicBezTo>
                <a:cubicBezTo>
                  <a:pt x="1455236" y="631698"/>
                  <a:pt x="1574965" y="630555"/>
                  <a:pt x="1636401" y="512064"/>
                </a:cubicBezTo>
                <a:cubicBezTo>
                  <a:pt x="1637925" y="509397"/>
                  <a:pt x="1641735" y="502063"/>
                  <a:pt x="1652403" y="479584"/>
                </a:cubicBezTo>
                <a:lnTo>
                  <a:pt x="1658309" y="467296"/>
                </a:lnTo>
                <a:lnTo>
                  <a:pt x="1623828" y="443960"/>
                </a:lnTo>
                <a:cubicBezTo>
                  <a:pt x="1586490" y="418529"/>
                  <a:pt x="1500575" y="409289"/>
                  <a:pt x="1434376" y="422053"/>
                </a:cubicBezTo>
                <a:close/>
                <a:moveTo>
                  <a:pt x="906501" y="0"/>
                </a:moveTo>
                <a:lnTo>
                  <a:pt x="735051" y="0"/>
                </a:lnTo>
                <a:lnTo>
                  <a:pt x="735051" y="157639"/>
                </a:lnTo>
                <a:lnTo>
                  <a:pt x="906501" y="157639"/>
                </a:lnTo>
                <a:close/>
                <a:moveTo>
                  <a:pt x="906501" y="189167"/>
                </a:moveTo>
                <a:lnTo>
                  <a:pt x="735051" y="189167"/>
                </a:lnTo>
                <a:lnTo>
                  <a:pt x="735051" y="346805"/>
                </a:lnTo>
                <a:lnTo>
                  <a:pt x="906501" y="346805"/>
                </a:lnTo>
                <a:close/>
                <a:moveTo>
                  <a:pt x="704189" y="189167"/>
                </a:moveTo>
                <a:lnTo>
                  <a:pt x="532739" y="189167"/>
                </a:lnTo>
                <a:lnTo>
                  <a:pt x="532739" y="346805"/>
                </a:lnTo>
                <a:lnTo>
                  <a:pt x="704189" y="346805"/>
                </a:lnTo>
                <a:close/>
                <a:moveTo>
                  <a:pt x="501879" y="189167"/>
                </a:moveTo>
                <a:lnTo>
                  <a:pt x="330429" y="189167"/>
                </a:lnTo>
                <a:lnTo>
                  <a:pt x="330429" y="346805"/>
                </a:lnTo>
                <a:lnTo>
                  <a:pt x="501879" y="346805"/>
                </a:lnTo>
                <a:close/>
                <a:moveTo>
                  <a:pt x="299568" y="378428"/>
                </a:moveTo>
                <a:lnTo>
                  <a:pt x="128118" y="378428"/>
                </a:lnTo>
                <a:lnTo>
                  <a:pt x="128118" y="536067"/>
                </a:lnTo>
                <a:lnTo>
                  <a:pt x="299568" y="536067"/>
                </a:lnTo>
                <a:close/>
                <a:moveTo>
                  <a:pt x="501879" y="378428"/>
                </a:moveTo>
                <a:lnTo>
                  <a:pt x="330429" y="378428"/>
                </a:lnTo>
                <a:lnTo>
                  <a:pt x="330429" y="536067"/>
                </a:lnTo>
                <a:lnTo>
                  <a:pt x="501879" y="536067"/>
                </a:lnTo>
                <a:close/>
                <a:moveTo>
                  <a:pt x="704189" y="378428"/>
                </a:moveTo>
                <a:lnTo>
                  <a:pt x="532739" y="378428"/>
                </a:lnTo>
                <a:lnTo>
                  <a:pt x="532739" y="536067"/>
                </a:lnTo>
                <a:lnTo>
                  <a:pt x="704189" y="536067"/>
                </a:lnTo>
                <a:close/>
                <a:moveTo>
                  <a:pt x="906501" y="378428"/>
                </a:moveTo>
                <a:lnTo>
                  <a:pt x="735051" y="378428"/>
                </a:lnTo>
                <a:lnTo>
                  <a:pt x="735051" y="536067"/>
                </a:lnTo>
                <a:lnTo>
                  <a:pt x="906501" y="536067"/>
                </a:lnTo>
                <a:close/>
                <a:moveTo>
                  <a:pt x="1108812" y="378428"/>
                </a:moveTo>
                <a:lnTo>
                  <a:pt x="937362" y="378428"/>
                </a:lnTo>
                <a:lnTo>
                  <a:pt x="937362" y="536067"/>
                </a:lnTo>
                <a:lnTo>
                  <a:pt x="1108812" y="536067"/>
                </a:lnTo>
                <a:close/>
              </a:path>
            </a:pathLst>
          </a:custGeom>
          <a:solidFill>
            <a:srgbClr val="1D63ED"/>
          </a:solidFill>
          <a:ln w="9525" cap="flat">
            <a:noFill/>
            <a:prstDash val="solid"/>
            <a:miter/>
          </a:ln>
        </p:spPr>
        <p:txBody>
          <a:bodyPr rtlCol="0" anchor="ctr"/>
          <a:lstStyle/>
          <a:p>
            <a:endParaRPr lang="en-GB"/>
          </a:p>
        </p:txBody>
      </p:sp>
    </p:spTree>
    <p:extLst>
      <p:ext uri="{BB962C8B-B14F-4D97-AF65-F5344CB8AC3E}">
        <p14:creationId xmlns:p14="http://schemas.microsoft.com/office/powerpoint/2010/main" val="333108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11" name="Marcador de texto 10">
            <a:extLst>
              <a:ext uri="{FF2B5EF4-FFF2-40B4-BE49-F238E27FC236}">
                <a16:creationId xmlns:a16="http://schemas.microsoft.com/office/drawing/2014/main" id="{2E6C778B-1EFB-7334-C54D-9AE22D033D89}"/>
              </a:ext>
            </a:extLst>
          </p:cNvPr>
          <p:cNvSpPr>
            <a:spLocks noGrp="1"/>
          </p:cNvSpPr>
          <p:nvPr>
            <p:ph type="body" sz="quarter" idx="3"/>
          </p:nvPr>
        </p:nvSpPr>
        <p:spPr>
          <a:xfrm>
            <a:off x="1414059" y="2373312"/>
            <a:ext cx="3524761" cy="823912"/>
          </a:xfrm>
        </p:spPr>
        <p:txBody>
          <a:bodyPr>
            <a:normAutofit/>
          </a:bodyPr>
          <a:lstStyle/>
          <a:p>
            <a:pPr algn="ctr"/>
            <a:r>
              <a:rPr lang="es-ES" sz="4000" dirty="0">
                <a:solidFill>
                  <a:srgbClr val="1D63ED"/>
                </a:solidFill>
                <a:latin typeface="Open Sans ExtraBold" pitchFamily="2" charset="0"/>
                <a:ea typeface="Open Sans ExtraBold" pitchFamily="2" charset="0"/>
                <a:cs typeface="Open Sans ExtraBold" pitchFamily="2" charset="0"/>
              </a:rPr>
              <a:t>Servidor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568744" y="3960525"/>
            <a:ext cx="2370076" cy="618545"/>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2496ED"/>
                </a:solidFill>
                <a:latin typeface="Comfortaa" pitchFamily="2" charset="0"/>
                <a:ea typeface="Open Sans ExtraBold" pitchFamily="2" charset="0"/>
                <a:cs typeface="Open Sans ExtraBold" pitchFamily="2" charset="0"/>
              </a:rPr>
              <a:t>dockerd</a:t>
            </a:r>
            <a:endParaRPr lang="en-GB" dirty="0">
              <a:solidFill>
                <a:srgbClr val="2496ED"/>
              </a:solidFill>
              <a:latin typeface="Comfortaa" pitchFamily="2"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6928" y="3789237"/>
            <a:ext cx="1694263" cy="961122"/>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ector recto 13">
            <a:extLst>
              <a:ext uri="{FF2B5EF4-FFF2-40B4-BE49-F238E27FC236}">
                <a16:creationId xmlns:a16="http://schemas.microsoft.com/office/drawing/2014/main" id="{DC4BB695-9061-8918-0C35-2574525C1167}"/>
              </a:ext>
              <a:ext uri="{C183D7F6-B498-43B3-948B-1728B52AA6E4}">
                <adec:decorative xmlns:adec="http://schemas.microsoft.com/office/drawing/2017/decorative" val="1"/>
              </a:ext>
            </a:extLst>
          </p:cNvPr>
          <p:cNvCxnSpPr/>
          <p:nvPr/>
        </p:nvCxnSpPr>
        <p:spPr>
          <a:xfrm>
            <a:off x="5888736" y="2373312"/>
            <a:ext cx="0" cy="34681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7" name="Marcador de texto 8">
            <a:extLst>
              <a:ext uri="{FF2B5EF4-FFF2-40B4-BE49-F238E27FC236}">
                <a16:creationId xmlns:a16="http://schemas.microsoft.com/office/drawing/2014/main" id="{EAAA2AD6-2DCB-6B72-653C-8599D6DE6972}"/>
              </a:ext>
            </a:extLst>
          </p:cNvPr>
          <p:cNvSpPr>
            <a:spLocks noGrp="1"/>
          </p:cNvSpPr>
          <p:nvPr>
            <p:ph type="body" idx="1"/>
          </p:nvPr>
        </p:nvSpPr>
        <p:spPr>
          <a:xfrm>
            <a:off x="7418329" y="2373312"/>
            <a:ext cx="3688516" cy="823912"/>
          </a:xfrm>
        </p:spPr>
        <p:txBody>
          <a:bodyPr>
            <a:normAutofit/>
          </a:bodyPr>
          <a:lstStyle/>
          <a:p>
            <a:pPr algn="ctr"/>
            <a:r>
              <a:rPr lang="es-ES" sz="4400" dirty="0">
                <a:solidFill>
                  <a:srgbClr val="1D63ED"/>
                </a:solidFill>
                <a:latin typeface="Open Sans ExtraBold" pitchFamily="2" charset="0"/>
                <a:ea typeface="Open Sans ExtraBold" pitchFamily="2" charset="0"/>
                <a:cs typeface="Open Sans ExtraBold" pitchFamily="2" charset="0"/>
              </a:rPr>
              <a:t>Cliente (CLI)</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8" name="Título 3">
            <a:extLst>
              <a:ext uri="{FF2B5EF4-FFF2-40B4-BE49-F238E27FC236}">
                <a16:creationId xmlns:a16="http://schemas.microsoft.com/office/drawing/2014/main" id="{780FBBFF-E2EA-E56B-B04A-15A8B1789A49}"/>
              </a:ext>
            </a:extLst>
          </p:cNvPr>
          <p:cNvSpPr txBox="1">
            <a:spLocks/>
          </p:cNvSpPr>
          <p:nvPr/>
        </p:nvSpPr>
        <p:spPr>
          <a:xfrm>
            <a:off x="8236867" y="3989166"/>
            <a:ext cx="2990807"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084D"/>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rPr>
              <a:t> ...</a:t>
            </a:r>
            <a:endParaRPr kumimoji="0" lang="en-GB" sz="6000" b="1" i="0" u="none" strike="noStrike" kern="1200" cap="none" spc="0" normalizeH="0" baseline="0" noProof="0" dirty="0">
              <a:ln>
                <a:noFill/>
              </a:ln>
              <a:solidFill>
                <a:srgbClr val="00084D"/>
              </a:solidFill>
              <a:effectLst/>
              <a:uLnTx/>
              <a:uFillTx/>
              <a:latin typeface="Consolas" panose="020B0609020204030204" pitchFamily="49" charset="0"/>
              <a:ea typeface="Open Sans ExtraBold" pitchFamily="2" charset="0"/>
              <a:cs typeface="Open Sans ExtraBold" pitchFamily="2" charset="0"/>
            </a:endParaRPr>
          </a:p>
        </p:txBody>
      </p:sp>
      <p:pic>
        <p:nvPicPr>
          <p:cNvPr id="19" name="Gráfico 18" descr="Cmd (terminal) con relleno sólido">
            <a:extLst>
              <a:ext uri="{FF2B5EF4-FFF2-40B4-BE49-F238E27FC236}">
                <a16:creationId xmlns:a16="http://schemas.microsoft.com/office/drawing/2014/main" id="{EF773A2E-A658-8B40-CCAB-DC0BA2C7DE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9802" y="3797162"/>
            <a:ext cx="1179512" cy="1179512"/>
          </a:xfrm>
          <a:prstGeom prst="rect">
            <a:avLst/>
          </a:prstGeom>
        </p:spPr>
      </p:pic>
    </p:spTree>
    <p:extLst>
      <p:ext uri="{BB962C8B-B14F-4D97-AF65-F5344CB8AC3E}">
        <p14:creationId xmlns:p14="http://schemas.microsoft.com/office/powerpoint/2010/main" val="382293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1D63ED"/>
                  </a:solidFill>
                  <a:latin typeface="Open Sans ExtraBold" pitchFamily="2" charset="0"/>
                  <a:ea typeface="Open Sans ExtraBold" pitchFamily="2" charset="0"/>
                  <a:cs typeface="Open Sans ExtraBold" pitchFamily="2" charset="0"/>
                </a:rPr>
                <a:t>Imagen</a:t>
              </a:r>
              <a:endParaRPr lang="en-GB" i="1" dirty="0">
                <a:solidFill>
                  <a:srgbClr val="1D63ED"/>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chemeClr val="accent1"/>
                  </a:solidFill>
                  <a:latin typeface="Open Sans ExtraBold" pitchFamily="2" charset="0"/>
                  <a:ea typeface="Open Sans ExtraBold" pitchFamily="2" charset="0"/>
                  <a:cs typeface="Open Sans ExtraBold" pitchFamily="2" charset="0"/>
                </a:rPr>
                <a:t>Imagen</a:t>
              </a:r>
              <a:endParaRPr lang="en-GB" i="1" dirty="0">
                <a:solidFill>
                  <a:schemeClr val="accent1"/>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chemeClr val="accent1"/>
                    </a:solidFill>
                    <a:latin typeface="Open Sans ExtraBold" pitchFamily="2" charset="0"/>
                    <a:ea typeface="Open Sans ExtraBold" pitchFamily="2" charset="0"/>
                    <a:cs typeface="Open Sans ExtraBold" pitchFamily="2" charset="0"/>
                  </a:rPr>
                  <a:t>.exe</a:t>
                </a:r>
                <a:endParaRPr lang="en-GB" sz="5400" i="1" dirty="0">
                  <a:solidFill>
                    <a:schemeClr val="accent1"/>
                  </a:solidFill>
                  <a:latin typeface="Open Sans ExtraBold" pitchFamily="2" charset="0"/>
                  <a:ea typeface="Open Sans ExtraBold" pitchFamily="2" charset="0"/>
                  <a:cs typeface="Open Sans ExtraBold" pitchFamily="2" charset="0"/>
                </a:endParaRPr>
              </a:p>
            </p:txBody>
          </p:sp>
        </p:grpSp>
      </p:grpSp>
      <p:grpSp>
        <p:nvGrpSpPr>
          <p:cNvPr id="10" name="Grupo 9" descr="Figura de representación de un proceso">
            <a:extLst>
              <a:ext uri="{FF2B5EF4-FFF2-40B4-BE49-F238E27FC236}">
                <a16:creationId xmlns:a16="http://schemas.microsoft.com/office/drawing/2014/main" id="{C93EEA3B-9C7E-A471-496C-684E03440B30}"/>
              </a:ext>
            </a:extLst>
          </p:cNvPr>
          <p:cNvGrpSpPr/>
          <p:nvPr/>
        </p:nvGrpSpPr>
        <p:grpSpPr>
          <a:xfrm>
            <a:off x="7308019" y="1860413"/>
            <a:ext cx="3657600" cy="4226697"/>
            <a:chOff x="7308019" y="1860413"/>
            <a:chExt cx="3657600" cy="4226697"/>
          </a:xfrm>
        </p:grpSpPr>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3657600"/>
              <a:chOff x="7332733" y="1860413"/>
              <a:chExt cx="3657600" cy="3657600"/>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sp>
          <p:nvSpPr>
            <p:cNvPr id="5" name="Título 3">
              <a:extLst>
                <a:ext uri="{FF2B5EF4-FFF2-40B4-BE49-F238E27FC236}">
                  <a16:creationId xmlns:a16="http://schemas.microsoft.com/office/drawing/2014/main" id="{1178F293-10B3-B95B-CEDA-ECEC0005CCDF}"/>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p:txBody>
          <a:bodyPr>
            <a:noAutofit/>
          </a:bodyPr>
          <a:lstStyle/>
          <a:p>
            <a:r>
              <a:rPr lang="es-ES" sz="4400" i="1" dirty="0">
                <a:solidFill>
                  <a:srgbClr val="1D63ED"/>
                </a:solidFill>
                <a:latin typeface="Open Sans ExtraBold" pitchFamily="2" charset="0"/>
                <a:ea typeface="Open Sans ExtraBold" pitchFamily="2" charset="0"/>
                <a:cs typeface="Open Sans ExtraBold" pitchFamily="2" charset="0"/>
              </a:rPr>
              <a:t>Notación</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50000"/>
                    <a:lumOff val="50000"/>
                  </a:schemeClr>
                </a:solidFill>
              </a:rPr>
              <a:t># </a:t>
            </a:r>
            <a:r>
              <a:rPr lang="en-GB" sz="3600" dirty="0" err="1">
                <a:solidFill>
                  <a:schemeClr val="tx1">
                    <a:lumMod val="50000"/>
                    <a:lumOff val="50000"/>
                  </a:schemeClr>
                </a:solidFill>
              </a:rPr>
              <a:t>Comentario</a:t>
            </a:r>
            <a:endParaRPr lang="en-GB" sz="3600" dirty="0">
              <a:solidFill>
                <a:schemeClr val="tx1">
                  <a:lumMod val="50000"/>
                  <a:lumOff val="50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1D63ED"/>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a:solidFill>
                  <a:srgbClr val="1D63ED"/>
                </a:solidFill>
                <a:latin typeface="Open Sans ExtraBold" pitchFamily="2" charset="0"/>
                <a:ea typeface="Open Sans ExtraBold" pitchFamily="2" charset="0"/>
                <a:cs typeface="Open Sans ExtraBold" pitchFamily="2" charset="0"/>
              </a:rPr>
              <a:t>tu aplicación</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a:xfrm>
            <a:off x="565150" y="1586879"/>
            <a:ext cx="7335835" cy="773430"/>
          </a:xfrm>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50000"/>
                    <a:lumOff val="50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Desde los orígenes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15844"/>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59259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Introducción</a:t>
            </a:r>
            <a:endParaRPr lang="en-GB" sz="10000" dirty="0">
              <a:solidFill>
                <a:srgbClr val="1D63ED"/>
              </a:solidFill>
            </a:endParaRPr>
          </a:p>
        </p:txBody>
      </p:sp>
    </p:spTree>
    <p:extLst>
      <p:ext uri="{BB962C8B-B14F-4D97-AF65-F5344CB8AC3E}">
        <p14:creationId xmlns:p14="http://schemas.microsoft.com/office/powerpoint/2010/main" val="1792155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No hagas todo el trabajo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1D63ED"/>
                </a:solidFill>
                <a:latin typeface="Open Sans ExtraBold" pitchFamily="2" charset="0"/>
                <a:ea typeface="Open Sans ExtraBold" pitchFamily="2" charset="0"/>
                <a:cs typeface="Open Sans ExtraBold" pitchFamily="2" charset="0"/>
              </a:rPr>
              <a:t>Dockerhub</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1D63ED"/>
                </a:solidFill>
                <a:latin typeface="Open Sans ExtraBold" pitchFamily="2" charset="0"/>
                <a:ea typeface="Open Sans ExtraBold" pitchFamily="2" charset="0"/>
                <a:cs typeface="Open Sans ExtraBold" pitchFamily="2" charset="0"/>
              </a:rPr>
              <a:t>Imágenes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148166" cy="923837"/>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2992167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[opciones] 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6" name="CuadroTexto 5">
            <a:extLst>
              <a:ext uri="{FF2B5EF4-FFF2-40B4-BE49-F238E27FC236}">
                <a16:creationId xmlns:a16="http://schemas.microsoft.com/office/drawing/2014/main" id="{DF0C1664-72C9-D834-D893-7C7D5E66DEF7}"/>
              </a:ext>
            </a:extLst>
          </p:cNvPr>
          <p:cNvSpPr txBox="1"/>
          <p:nvPr/>
        </p:nvSpPr>
        <p:spPr>
          <a:xfrm>
            <a:off x="565149" y="5720334"/>
            <a:ext cx="6096000" cy="369332"/>
          </a:xfrm>
          <a:prstGeom prst="rect">
            <a:avLst/>
          </a:prstGeom>
          <a:noFill/>
        </p:spPr>
        <p:txBody>
          <a:bodyPr wrap="square">
            <a:spAutoFit/>
          </a:bodyPr>
          <a:lstStyle/>
          <a:p>
            <a:r>
              <a:rPr lang="es-ES" sz="1800" dirty="0">
                <a:solidFill>
                  <a:srgbClr val="1E1E1E"/>
                </a:solidFill>
                <a:latin typeface="Open Sans ExtraBold" pitchFamily="2" charset="0"/>
                <a:ea typeface="Open Sans ExtraBold" pitchFamily="2" charset="0"/>
                <a:cs typeface="Open Sans ExtraBold" pitchFamily="2" charset="0"/>
              </a:rPr>
              <a:t>Opciones de interés : -d –</a:t>
            </a:r>
            <a:r>
              <a:rPr lang="es-ES" sz="1800" dirty="0" err="1">
                <a:solidFill>
                  <a:srgbClr val="1E1E1E"/>
                </a:solidFill>
                <a:latin typeface="Open Sans ExtraBold" pitchFamily="2" charset="0"/>
                <a:ea typeface="Open Sans ExtraBold" pitchFamily="2" charset="0"/>
                <a:cs typeface="Open Sans ExtraBold" pitchFamily="2" charset="0"/>
              </a:rPr>
              <a:t>rm</a:t>
            </a:r>
            <a:r>
              <a:rPr lang="es-ES" sz="1800" dirty="0">
                <a:solidFill>
                  <a:srgbClr val="1E1E1E"/>
                </a:solidFill>
                <a:latin typeface="Open Sans ExtraBold" pitchFamily="2" charset="0"/>
                <a:ea typeface="Open Sans ExtraBold" pitchFamily="2" charset="0"/>
                <a:cs typeface="Open Sans ExtraBold" pitchFamily="2" charset="0"/>
              </a:rPr>
              <a:t> –</a:t>
            </a:r>
            <a:r>
              <a:rPr lang="es-ES" sz="1800" dirty="0" err="1">
                <a:solidFill>
                  <a:srgbClr val="1E1E1E"/>
                </a:solidFill>
                <a:latin typeface="Open Sans ExtraBold" pitchFamily="2" charset="0"/>
                <a:ea typeface="Open Sans ExtraBold" pitchFamily="2" charset="0"/>
                <a:cs typeface="Open Sans ExtraBold" pitchFamily="2" charset="0"/>
              </a:rPr>
              <a:t>it</a:t>
            </a:r>
            <a:r>
              <a:rPr lang="es-ES" sz="1800" dirty="0">
                <a:solidFill>
                  <a:srgbClr val="1E1E1E"/>
                </a:solidFill>
                <a:latin typeface="Open Sans ExtraBold" pitchFamily="2" charset="0"/>
                <a:ea typeface="Open Sans ExtraBold" pitchFamily="2" charset="0"/>
                <a:cs typeface="Open Sans ExtraBold" pitchFamily="2" charset="0"/>
              </a:rPr>
              <a:t> –p –v –e . . .</a:t>
            </a:r>
            <a:endParaRPr lang="en-GB" dirty="0"/>
          </a:p>
        </p:txBody>
      </p:sp>
    </p:spTree>
    <p:extLst>
      <p:ext uri="{BB962C8B-B14F-4D97-AF65-F5344CB8AC3E}">
        <p14:creationId xmlns:p14="http://schemas.microsoft.com/office/powerpoint/2010/main" val="1553336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
        <p:nvSpPr>
          <p:cNvPr id="3" name="Marcador de número de diapositiva 2">
            <a:extLst>
              <a:ext uri="{FF2B5EF4-FFF2-40B4-BE49-F238E27FC236}">
                <a16:creationId xmlns:a16="http://schemas.microsoft.com/office/drawing/2014/main" id="{F60A4054-639A-9945-0A10-53592DDADA83}"/>
              </a:ext>
            </a:extLst>
          </p:cNvPr>
          <p:cNvSpPr>
            <a:spLocks noGrp="1"/>
          </p:cNvSpPr>
          <p:nvPr>
            <p:ph type="sldNum" sz="quarter" idx="4294967295"/>
          </p:nvPr>
        </p:nvSpPr>
        <p:spPr>
          <a:xfrm>
            <a:off x="10809678" y="6141085"/>
            <a:ext cx="813816" cy="365125"/>
          </a:xfrm>
          <a:prstGeom prst="rect">
            <a:avLst/>
          </a:prstGeom>
        </p:spPr>
        <p:txBody>
          <a:bodyPr/>
          <a:lstStyle/>
          <a:p>
            <a:fld id="{49ABCAEC-7D34-E549-A96E-FCEDAADBE4B0}" type="slidenum">
              <a:rPr lang="en-US" smtClean="0"/>
              <a:pPr/>
              <a:t>24</a:t>
            </a:fld>
            <a:endParaRPr lang="en-US" dirty="0"/>
          </a:p>
        </p:txBody>
      </p:sp>
    </p:spTree>
    <p:extLst>
      <p:ext uri="{BB962C8B-B14F-4D97-AF65-F5344CB8AC3E}">
        <p14:creationId xmlns:p14="http://schemas.microsoft.com/office/powerpoint/2010/main" val="1836698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480383"/>
            <a:ext cx="6216571" cy="243387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7" name="CuadroTexto 6">
            <a:extLst>
              <a:ext uri="{FF2B5EF4-FFF2-40B4-BE49-F238E27FC236}">
                <a16:creationId xmlns:a16="http://schemas.microsoft.com/office/drawing/2014/main" id="{563AA8C4-B510-592D-F714-6F32A305EDE4}"/>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A Practicar</a:t>
            </a:r>
            <a:endParaRPr lang="en-GB" sz="10000" dirty="0">
              <a:solidFill>
                <a:srgbClr val="1D63ED"/>
              </a:solidFill>
            </a:endParaRPr>
          </a:p>
        </p:txBody>
      </p:sp>
    </p:spTree>
    <p:extLst>
      <p:ext uri="{BB962C8B-B14F-4D97-AF65-F5344CB8AC3E}">
        <p14:creationId xmlns:p14="http://schemas.microsoft.com/office/powerpoint/2010/main" val="2663762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6354940"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br>
              <a:rPr lang="es-ES" sz="2800" dirty="0">
                <a:solidFill>
                  <a:srgbClr val="1E1E1E"/>
                </a:solidFill>
                <a:latin typeface="Open Sans ExtraBold" pitchFamily="2" charset="0"/>
                <a:ea typeface="Open Sans ExtraBold" pitchFamily="2" charset="0"/>
                <a:cs typeface="Open Sans ExtraBold" pitchFamily="2" charset="0"/>
              </a:rPr>
            </a:br>
            <a:endParaRPr lang="es-ES" sz="2800" dirty="0">
              <a:solidFill>
                <a:srgbClr val="1E1E1E"/>
              </a:solidFill>
              <a:latin typeface="Open Sans ExtraBold" pitchFamily="2" charset="0"/>
              <a:ea typeface="Open Sans ExtraBold" pitchFamily="2" charset="0"/>
              <a:cs typeface="Open Sans ExtraBold" pitchFamily="2" charset="0"/>
            </a:endParaRP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r>
              <a:rPr lang="es-ES" sz="2800" dirty="0">
                <a:solidFill>
                  <a:srgbClr val="1E1E1E"/>
                </a:solidFill>
                <a:latin typeface="Open Sans ExtraBold" pitchFamily="2" charset="0"/>
                <a:ea typeface="Open Sans ExtraBold" pitchFamily="2" charset="0"/>
                <a:cs typeface="Open Sans ExtraBold" pitchFamily="2" charset="0"/>
              </a:rPr>
              <a:t>’</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título 5">
            <a:extLst>
              <a:ext uri="{FF2B5EF4-FFF2-40B4-BE49-F238E27FC236}">
                <a16:creationId xmlns:a16="http://schemas.microsoft.com/office/drawing/2014/main" id="{AE6FFE94-83E8-F12D-CC44-055BB3D72AE9}"/>
              </a:ext>
            </a:extLst>
          </p:cNvPr>
          <p:cNvSpPr txBox="1">
            <a:spLocks/>
          </p:cNvSpPr>
          <p:nvPr/>
        </p:nvSpPr>
        <p:spPr>
          <a:xfrm>
            <a:off x="1546578" y="2640972"/>
            <a:ext cx="6843041" cy="54700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Engine </a:t>
            </a:r>
            <a:r>
              <a:rPr lang="en-GB" sz="3600" dirty="0">
                <a:solidFill>
                  <a:srgbClr val="00084D"/>
                </a:solidFill>
                <a:latin typeface="Open Sans ExtraBold" pitchFamily="2" charset="0"/>
                <a:ea typeface="Open Sans ExtraBold" pitchFamily="2" charset="0"/>
                <a:cs typeface="Open Sans ExtraBold" pitchFamily="2" charset="0"/>
              </a:rPr>
              <a:t>(WSL 2 / Linux)</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565150" y="4591056"/>
            <a:ext cx="4028587"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Conocimientos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7" name="Título 15">
            <a:extLst>
              <a:ext uri="{FF2B5EF4-FFF2-40B4-BE49-F238E27FC236}">
                <a16:creationId xmlns:a16="http://schemas.microsoft.com/office/drawing/2014/main" id="{2989819E-FD91-248E-A15C-93A0B96B947D}"/>
              </a:ext>
            </a:extLst>
          </p:cNvPr>
          <p:cNvSpPr>
            <a:spLocks noGrp="1"/>
          </p:cNvSpPr>
          <p:nvPr>
            <p:ph type="title"/>
          </p:nvPr>
        </p:nvSpPr>
        <p:spPr/>
        <p:txBody>
          <a:bodyPr>
            <a:normAutofit/>
          </a:bodyPr>
          <a:lstStyle/>
          <a:p>
            <a:r>
              <a:rPr lang="es-ES" sz="6000" dirty="0">
                <a:solidFill>
                  <a:srgbClr val="00084D"/>
                </a:solidFill>
                <a:latin typeface="Open Sans ExtraBold" pitchFamily="2" charset="0"/>
                <a:ea typeface="Open Sans ExtraBold" pitchFamily="2" charset="0"/>
                <a:cs typeface="Open Sans ExtraBold" pitchFamily="2" charset="0"/>
              </a:rPr>
              <a:t>Requisitos</a:t>
            </a:r>
            <a:endParaRPr lang="en-GB" dirty="0">
              <a:solidFill>
                <a:srgbClr val="00084D"/>
              </a:solidFill>
              <a:latin typeface="Open Sans ExtraBold" pitchFamily="2" charset="0"/>
              <a:ea typeface="Open Sans ExtraBold" pitchFamily="2" charset="0"/>
              <a:cs typeface="Open Sans ExtraBold" pitchFamily="2" charset="0"/>
            </a:endParaRPr>
          </a:p>
        </p:txBody>
      </p:sp>
      <p:sp>
        <p:nvSpPr>
          <p:cNvPr id="19" name="Título 3">
            <a:extLst>
              <a:ext uri="{FF2B5EF4-FFF2-40B4-BE49-F238E27FC236}">
                <a16:creationId xmlns:a16="http://schemas.microsoft.com/office/drawing/2014/main" id="{EFFF56C5-9DA8-A8F0-4656-27727A17DBC2}"/>
              </a:ext>
            </a:extLst>
          </p:cNvPr>
          <p:cNvSpPr txBox="1">
            <a:spLocks/>
          </p:cNvSpPr>
          <p:nvPr/>
        </p:nvSpPr>
        <p:spPr>
          <a:xfrm>
            <a:off x="565150" y="2003265"/>
            <a:ext cx="5496142" cy="649223"/>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Instalación</a:t>
            </a:r>
            <a:endParaRPr lang="en-GB" sz="6600" i="1" dirty="0">
              <a:solidFill>
                <a:srgbClr val="1D63ED"/>
              </a:solidFill>
              <a:latin typeface="Open Sans ExtraBold" pitchFamily="2" charset="0"/>
              <a:ea typeface="Open Sans ExtraBold" pitchFamily="2" charset="0"/>
              <a:cs typeface="Open Sans ExtraBold" pitchFamily="2" charset="0"/>
            </a:endParaRPr>
          </a:p>
        </p:txBody>
      </p:sp>
      <p:pic>
        <p:nvPicPr>
          <p:cNvPr id="59" name="Gráfico 58" descr="Descargar con relleno sólido">
            <a:extLst>
              <a:ext uri="{FF2B5EF4-FFF2-40B4-BE49-F238E27FC236}">
                <a16:creationId xmlns:a16="http://schemas.microsoft.com/office/drawing/2014/main" id="{DF3AD20A-3281-88C9-6E0E-26B7618E58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1821" y="2575365"/>
            <a:ext cx="664758" cy="664758"/>
          </a:xfrm>
          <a:prstGeom prst="rect">
            <a:avLst/>
          </a:prstGeom>
        </p:spPr>
      </p:pic>
      <p:pic>
        <p:nvPicPr>
          <p:cNvPr id="60" name="Gráfico 59" descr="Descargar con relleno sólido">
            <a:extLst>
              <a:ext uri="{FF2B5EF4-FFF2-40B4-BE49-F238E27FC236}">
                <a16:creationId xmlns:a16="http://schemas.microsoft.com/office/drawing/2014/main" id="{02B5B1DC-97BA-14C0-52BD-F8B3B99A7A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690" y="3357326"/>
            <a:ext cx="664758" cy="664758"/>
          </a:xfrm>
          <a:prstGeom prst="rect">
            <a:avLst/>
          </a:prstGeom>
        </p:spPr>
      </p:pic>
      <p:grpSp>
        <p:nvGrpSpPr>
          <p:cNvPr id="65" name="Grupo 64" descr="Pila de libros&#10;">
            <a:extLst>
              <a:ext uri="{FF2B5EF4-FFF2-40B4-BE49-F238E27FC236}">
                <a16:creationId xmlns:a16="http://schemas.microsoft.com/office/drawing/2014/main" id="{D6CEFA9F-9975-4EA2-0F39-A68630560AA4}"/>
              </a:ext>
            </a:extLst>
          </p:cNvPr>
          <p:cNvGrpSpPr/>
          <p:nvPr/>
        </p:nvGrpSpPr>
        <p:grpSpPr>
          <a:xfrm>
            <a:off x="1010651" y="5330719"/>
            <a:ext cx="5036326" cy="593461"/>
            <a:chOff x="921180" y="4999152"/>
            <a:chExt cx="5036326" cy="593461"/>
          </a:xfrm>
        </p:grpSpPr>
        <p:sp>
          <p:nvSpPr>
            <p:cNvPr id="6" name="Subtítulo 5">
              <a:extLst>
                <a:ext uri="{FF2B5EF4-FFF2-40B4-BE49-F238E27FC236}">
                  <a16:creationId xmlns:a16="http://schemas.microsoft.com/office/drawing/2014/main" id="{CF1D0BB5-D40F-B047-9F2E-EA1F13D1A452}"/>
                </a:ext>
              </a:extLst>
            </p:cNvPr>
            <p:cNvSpPr txBox="1">
              <a:spLocks/>
            </p:cNvSpPr>
            <p:nvPr/>
          </p:nvSpPr>
          <p:spPr>
            <a:xfrm>
              <a:off x="1546579" y="5006573"/>
              <a:ext cx="4410927" cy="586040"/>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3600" dirty="0">
                  <a:solidFill>
                    <a:srgbClr val="00084D"/>
                  </a:solidFill>
                  <a:latin typeface="Open Sans ExtraBold" pitchFamily="2" charset="0"/>
                  <a:ea typeface="Open Sans ExtraBold" pitchFamily="2" charset="0"/>
                  <a:cs typeface="Open Sans ExtraBold" pitchFamily="2" charset="0"/>
                </a:rPr>
                <a:t>No hay requisitos </a:t>
              </a:r>
              <a:endParaRPr lang="en-GB" sz="3600" dirty="0">
                <a:solidFill>
                  <a:srgbClr val="00084D"/>
                </a:solidFill>
                <a:latin typeface="Open Sans ExtraBold" pitchFamily="2" charset="0"/>
                <a:ea typeface="Open Sans ExtraBold" pitchFamily="2" charset="0"/>
                <a:cs typeface="Open Sans ExtraBold" pitchFamily="2" charset="0"/>
              </a:endParaRPr>
            </a:p>
          </p:txBody>
        </p:sp>
        <p:pic>
          <p:nvPicPr>
            <p:cNvPr id="62" name="Gráfico 61" descr="Libros con relleno sólido">
              <a:extLst>
                <a:ext uri="{FF2B5EF4-FFF2-40B4-BE49-F238E27FC236}">
                  <a16:creationId xmlns:a16="http://schemas.microsoft.com/office/drawing/2014/main" id="{94E14638-8384-3D9F-3F0E-EE2AF02613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180" y="4999152"/>
              <a:ext cx="586040" cy="586040"/>
            </a:xfrm>
            <a:prstGeom prst="rect">
              <a:avLst/>
            </a:prstGeom>
          </p:spPr>
        </p:pic>
      </p:grpSp>
      <p:sp>
        <p:nvSpPr>
          <p:cNvPr id="3" name="Subtítulo 5">
            <a:extLst>
              <a:ext uri="{FF2B5EF4-FFF2-40B4-BE49-F238E27FC236}">
                <a16:creationId xmlns:a16="http://schemas.microsoft.com/office/drawing/2014/main" id="{9703A508-E194-0D46-320E-A8DAD8D944B9}"/>
              </a:ext>
            </a:extLst>
          </p:cNvPr>
          <p:cNvSpPr txBox="1">
            <a:spLocks/>
          </p:cNvSpPr>
          <p:nvPr/>
        </p:nvSpPr>
        <p:spPr>
          <a:xfrm>
            <a:off x="1534448" y="3377384"/>
            <a:ext cx="6118577" cy="759133"/>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Docker Compose</a:t>
            </a:r>
            <a:endParaRPr lang="en-GB" sz="3600" dirty="0">
              <a:solidFill>
                <a:srgbClr val="00084D"/>
              </a:solidFill>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4C351612-9182-4A6B-2951-3C9142AF94FD}"/>
              </a:ext>
            </a:extLst>
          </p:cNvPr>
          <p:cNvSpPr txBox="1"/>
          <p:nvPr/>
        </p:nvSpPr>
        <p:spPr>
          <a:xfrm>
            <a:off x="999856" y="4164493"/>
            <a:ext cx="7187759" cy="400110"/>
          </a:xfrm>
          <a:prstGeom prst="rect">
            <a:avLst/>
          </a:prstGeom>
          <a:noFill/>
        </p:spPr>
        <p:txBody>
          <a:bodyPr wrap="square">
            <a:spAutoFit/>
          </a:bodyPr>
          <a:lstStyle/>
          <a:p>
            <a:r>
              <a:rPr lang="en-GB" sz="2000" dirty="0">
                <a:solidFill>
                  <a:srgbClr val="00084D"/>
                </a:solidFill>
                <a:latin typeface="Open Sans ExtraBold" pitchFamily="2" charset="0"/>
                <a:ea typeface="Open Sans ExtraBold" pitchFamily="2" charset="0"/>
                <a:cs typeface="Open Sans ExtraBold" pitchFamily="2" charset="0"/>
              </a:rPr>
              <a:t>* Ambos </a:t>
            </a:r>
            <a:r>
              <a:rPr lang="en-GB" sz="2000" dirty="0" err="1">
                <a:solidFill>
                  <a:srgbClr val="00084D"/>
                </a:solidFill>
                <a:latin typeface="Open Sans ExtraBold" pitchFamily="2" charset="0"/>
                <a:ea typeface="Open Sans ExtraBold" pitchFamily="2" charset="0"/>
                <a:cs typeface="Open Sans ExtraBold" pitchFamily="2" charset="0"/>
              </a:rPr>
              <a:t>incluidos</a:t>
            </a:r>
            <a:r>
              <a:rPr lang="en-GB" sz="2000" dirty="0">
                <a:solidFill>
                  <a:srgbClr val="00084D"/>
                </a:solidFill>
                <a:latin typeface="Open Sans ExtraBold" pitchFamily="2" charset="0"/>
                <a:ea typeface="Open Sans ExtraBold" pitchFamily="2" charset="0"/>
                <a:cs typeface="Open Sans ExtraBold" pitchFamily="2" charset="0"/>
              </a:rPr>
              <a:t> </a:t>
            </a:r>
            <a:r>
              <a:rPr lang="en-GB" sz="2000" dirty="0" err="1">
                <a:solidFill>
                  <a:srgbClr val="00084D"/>
                </a:solidFill>
                <a:latin typeface="Open Sans ExtraBold" pitchFamily="2" charset="0"/>
                <a:ea typeface="Open Sans ExtraBold" pitchFamily="2" charset="0"/>
                <a:cs typeface="Open Sans ExtraBold" pitchFamily="2" charset="0"/>
              </a:rPr>
              <a:t>en</a:t>
            </a:r>
            <a:r>
              <a:rPr lang="en-GB" sz="2000" dirty="0">
                <a:solidFill>
                  <a:srgbClr val="00084D"/>
                </a:solidFill>
                <a:latin typeface="Open Sans ExtraBold" pitchFamily="2" charset="0"/>
                <a:ea typeface="Open Sans ExtraBold" pitchFamily="2" charset="0"/>
                <a:cs typeface="Open Sans ExtraBold" pitchFamily="2" charset="0"/>
              </a:rPr>
              <a:t> la </a:t>
            </a:r>
            <a:r>
              <a:rPr lang="en-GB" sz="2000" dirty="0" err="1">
                <a:solidFill>
                  <a:srgbClr val="00084D"/>
                </a:solidFill>
                <a:latin typeface="Open Sans ExtraBold" pitchFamily="2" charset="0"/>
                <a:ea typeface="Open Sans ExtraBold" pitchFamily="2" charset="0"/>
                <a:cs typeface="Open Sans ExtraBold" pitchFamily="2" charset="0"/>
              </a:rPr>
              <a:t>descarga</a:t>
            </a:r>
            <a:r>
              <a:rPr lang="en-GB" sz="2000" dirty="0">
                <a:solidFill>
                  <a:srgbClr val="00084D"/>
                </a:solidFill>
                <a:latin typeface="Open Sans ExtraBold" pitchFamily="2" charset="0"/>
                <a:ea typeface="Open Sans ExtraBold" pitchFamily="2" charset="0"/>
                <a:cs typeface="Open Sans ExtraBold" pitchFamily="2" charset="0"/>
              </a:rPr>
              <a:t> de Docker Desktop.</a:t>
            </a:r>
            <a:endParaRPr lang="en-GB" sz="2000" dirty="0"/>
          </a:p>
        </p:txBody>
      </p:sp>
    </p:spTree>
    <p:extLst>
      <p:ext uri="{BB962C8B-B14F-4D97-AF65-F5344CB8AC3E}">
        <p14:creationId xmlns:p14="http://schemas.microsoft.com/office/powerpoint/2010/main" val="20283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361550"/>
            <a:ext cx="8206320" cy="20590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pic>
        <p:nvPicPr>
          <p:cNvPr id="10" name="Gráfico 9" descr="Documento con relleno sólido">
            <a:extLst>
              <a:ext uri="{FF2B5EF4-FFF2-40B4-BE49-F238E27FC236}">
                <a16:creationId xmlns:a16="http://schemas.microsoft.com/office/drawing/2014/main" id="{6FA89A86-99B9-95D4-BD65-2AF9C0786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18066" y="2564027"/>
            <a:ext cx="1729946" cy="1729946"/>
          </a:xfrm>
          <a:prstGeom prst="rect">
            <a:avLst/>
          </a:prstGeom>
        </p:spPr>
      </p:pic>
      <p:sp>
        <p:nvSpPr>
          <p:cNvPr id="5" name="Título 3">
            <a:extLst>
              <a:ext uri="{FF2B5EF4-FFF2-40B4-BE49-F238E27FC236}">
                <a16:creationId xmlns:a16="http://schemas.microsoft.com/office/drawing/2014/main" id="{B82380BF-FB65-78B2-EBDA-2CF77012EDF1}"/>
              </a:ext>
            </a:extLst>
          </p:cNvPr>
          <p:cNvSpPr txBox="1">
            <a:spLocks/>
          </p:cNvSpPr>
          <p:nvPr/>
        </p:nvSpPr>
        <p:spPr>
          <a:xfrm>
            <a:off x="565147" y="4420633"/>
            <a:ext cx="8341786" cy="205919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Comandos</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build</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solidFill>
                  <a:srgbClr val="00084D"/>
                </a:solidFill>
                <a:latin typeface="Open Sans ExtraBold" pitchFamily="2" charset="0"/>
                <a:ea typeface="Open Sans ExtraBold" pitchFamily="2" charset="0"/>
                <a:cs typeface="Open Sans ExtraBold" pitchFamily="2" charset="0"/>
              </a:rPr>
              <a:t>–t etiqueta .</a:t>
            </a:r>
          </a:p>
          <a:p>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err="1">
                <a:solidFill>
                  <a:srgbClr val="00084D"/>
                </a:solidFill>
                <a:latin typeface="Open Sans ExtraBold" pitchFamily="2" charset="0"/>
                <a:ea typeface="Open Sans ExtraBold" pitchFamily="2" charset="0"/>
                <a:cs typeface="Open Sans ExtraBold" pitchFamily="2" charset="0"/>
              </a:rPr>
              <a:t>docker</a:t>
            </a:r>
            <a:r>
              <a:rPr lang="es-ES" sz="4000" i="1" dirty="0">
                <a:solidFill>
                  <a:srgbClr val="00B2F3"/>
                </a:solidFill>
                <a:latin typeface="Open Sans ExtraBold" pitchFamily="2" charset="0"/>
                <a:ea typeface="Open Sans ExtraBold" pitchFamily="2" charset="0"/>
                <a:cs typeface="Open Sans ExtraBold" pitchFamily="2" charset="0"/>
              </a:rPr>
              <a:t> run </a:t>
            </a:r>
            <a:r>
              <a:rPr lang="es-ES" sz="4000" i="1" dirty="0">
                <a:solidFill>
                  <a:srgbClr val="00084D"/>
                </a:solidFill>
                <a:latin typeface="Open Sans ExtraBold" pitchFamily="2" charset="0"/>
                <a:ea typeface="Open Sans ExtraBold" pitchFamily="2" charset="0"/>
                <a:cs typeface="Open Sans ExtraBold" pitchFamily="2" charset="0"/>
              </a:rPr>
              <a:t>etiqueta</a:t>
            </a:r>
          </a:p>
        </p:txBody>
      </p:sp>
      <p:pic>
        <p:nvPicPr>
          <p:cNvPr id="6" name="Gráfico 5" descr="Cmd (terminal) con relleno sólido">
            <a:extLst>
              <a:ext uri="{FF2B5EF4-FFF2-40B4-BE49-F238E27FC236}">
                <a16:creationId xmlns:a16="http://schemas.microsoft.com/office/drawing/2014/main" id="{53DF6802-3D21-CE57-37CF-FA89ED635E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59353" y="4845256"/>
            <a:ext cx="1447372" cy="1447372"/>
          </a:xfrm>
          <a:prstGeom prst="rect">
            <a:avLst/>
          </a:prstGeom>
        </p:spPr>
      </p:pic>
    </p:spTree>
    <p:extLst>
      <p:ext uri="{BB962C8B-B14F-4D97-AF65-F5344CB8AC3E}">
        <p14:creationId xmlns:p14="http://schemas.microsoft.com/office/powerpoint/2010/main" val="3539006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963237"/>
            <a:ext cx="6766958" cy="1729449"/>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3600" dirty="0">
                <a:solidFill>
                  <a:srgbClr val="00B2F3"/>
                </a:solidFill>
                <a:latin typeface="Open Sans ExtraBold" pitchFamily="2" charset="0"/>
                <a:ea typeface="Open Sans ExtraBold" pitchFamily="2" charset="0"/>
                <a:cs typeface="Open Sans ExtraBold" pitchFamily="2" charset="0"/>
              </a:rPr>
              <a:t>(http://127.0.0.1)</a:t>
            </a:r>
            <a:endParaRPr lang="en-GB" sz="5400" dirty="0">
              <a:solidFill>
                <a:srgbClr val="00B2F3"/>
              </a:solidFill>
              <a:latin typeface="Open Sans ExtraBold" pitchFamily="2" charset="0"/>
              <a:ea typeface="Open Sans ExtraBold" pitchFamily="2" charset="0"/>
              <a:cs typeface="Open Sans ExtraBold" pitchFamily="2" charset="0"/>
            </a:endParaRPr>
          </a:p>
        </p:txBody>
      </p:sp>
      <p:sp>
        <p:nvSpPr>
          <p:cNvPr id="6" name="Título 3">
            <a:extLst>
              <a:ext uri="{FF2B5EF4-FFF2-40B4-BE49-F238E27FC236}">
                <a16:creationId xmlns:a16="http://schemas.microsoft.com/office/drawing/2014/main" id="{B9105A7C-2128-B54F-7DC0-E0BC4F7F2260}"/>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1"/>
            <a:ext cx="6766958" cy="1227957"/>
          </a:xfrm>
        </p:spPr>
        <p:txBody>
          <a:bodyPr/>
          <a:lstStyle/>
          <a:p>
            <a:r>
              <a:rPr lang="es-ES" dirty="0"/>
              <a:t>El sentido de la vida, el universo y todo lo demás</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50" y="4329647"/>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
        <p:nvSpPr>
          <p:cNvPr id="7" name="Título 3">
            <a:extLst>
              <a:ext uri="{FF2B5EF4-FFF2-40B4-BE49-F238E27FC236}">
                <a16:creationId xmlns:a16="http://schemas.microsoft.com/office/drawing/2014/main" id="{69E756CF-C042-D890-6C08-F4460FD5C5D9}"/>
              </a:ext>
            </a:extLst>
          </p:cNvPr>
          <p:cNvSpPr txBox="1">
            <a:spLocks/>
          </p:cNvSpPr>
          <p:nvPr/>
        </p:nvSpPr>
        <p:spPr>
          <a:xfrm>
            <a:off x="565150" y="2985370"/>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a:t>
            </a:r>
            <a:r>
              <a:rPr lang="en-GB" sz="4000" i="1" dirty="0">
                <a:latin typeface="Open Sans ExtraBold" pitchFamily="2" charset="0"/>
                <a:ea typeface="Open Sans ExtraBold" pitchFamily="2" charset="0"/>
                <a:cs typeface="Open Sans ExtraBold" pitchFamily="2" charset="0"/>
              </a:rPr>
              <a:t>3</a:t>
            </a:r>
            <a:endParaRPr lang="es-ES" sz="40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18657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a:t>
            </a:r>
            <a:r>
              <a:rPr lang="es-ES" sz="3600" i="1" dirty="0">
                <a:solidFill>
                  <a:srgbClr val="00084D"/>
                </a:solidFill>
                <a:latin typeface="Open Sans ExtraBold" pitchFamily="2" charset="0"/>
                <a:ea typeface="Open Sans ExtraBold" pitchFamily="2" charset="0"/>
                <a:cs typeface="Open Sans ExtraBold" pitchFamily="2" charset="0"/>
              </a:rPr>
              <a:t>=</a:t>
            </a:r>
            <a:r>
              <a:rPr lang="es-ES" sz="3600" i="1" dirty="0">
                <a:solidFill>
                  <a:srgbClr val="00B2F3"/>
                </a:solidFill>
                <a:latin typeface="Open Sans ExtraBold" pitchFamily="2" charset="0"/>
                <a:ea typeface="Open Sans ExtraBold" pitchFamily="2" charset="0"/>
                <a:cs typeface="Open Sans ExtraBold" pitchFamily="2" charset="0"/>
              </a:rPr>
              <a:t>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8000" cap="small" dirty="0">
                <a:solidFill>
                  <a:srgbClr val="1D63ED"/>
                </a:solidFill>
                <a:latin typeface="Open Sans ExtraBold" pitchFamily="2" charset="0"/>
                <a:ea typeface="Open Sans ExtraBold" pitchFamily="2" charset="0"/>
                <a:cs typeface="Open Sans ExtraBold" pitchFamily="2" charset="0"/>
              </a:rPr>
              <a:t>Mecanismos Entre Contenedores</a:t>
            </a:r>
            <a:endParaRPr lang="en-GB" sz="8000" dirty="0">
              <a:solidFill>
                <a:srgbClr val="1D63ED"/>
              </a:solidFill>
            </a:endParaRPr>
          </a:p>
        </p:txBody>
      </p:sp>
    </p:spTree>
    <p:extLst>
      <p:ext uri="{BB962C8B-B14F-4D97-AF65-F5344CB8AC3E}">
        <p14:creationId xmlns:p14="http://schemas.microsoft.com/office/powerpoint/2010/main" val="3691202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grpSp>
        <p:nvGrpSpPr>
          <p:cNvPr id="3" name="Gráfico 5" descr="Ilustración de volúmenes en Docker">
            <a:extLst>
              <a:ext uri="{FF2B5EF4-FFF2-40B4-BE49-F238E27FC236}">
                <a16:creationId xmlns:a16="http://schemas.microsoft.com/office/drawing/2014/main" id="{40EC76D4-4876-DF66-F000-D8FB5FBFBD0A}"/>
              </a:ext>
            </a:extLst>
          </p:cNvPr>
          <p:cNvGrpSpPr/>
          <p:nvPr/>
        </p:nvGrpSpPr>
        <p:grpSpPr>
          <a:xfrm>
            <a:off x="700725" y="2656091"/>
            <a:ext cx="6338107" cy="2965776"/>
            <a:chOff x="658024" y="2848002"/>
            <a:chExt cx="5051746" cy="2363852"/>
          </a:xfrm>
        </p:grpSpPr>
        <p:grpSp>
          <p:nvGrpSpPr>
            <p:cNvPr id="5" name="Gráfico 5" descr="Ilustración de volúmenes en Docker">
              <a:extLst>
                <a:ext uri="{FF2B5EF4-FFF2-40B4-BE49-F238E27FC236}">
                  <a16:creationId xmlns:a16="http://schemas.microsoft.com/office/drawing/2014/main" id="{3A280382-3113-E131-E99B-CFF7B0980C0F}"/>
                </a:ext>
              </a:extLst>
            </p:cNvPr>
            <p:cNvGrpSpPr/>
            <p:nvPr/>
          </p:nvGrpSpPr>
          <p:grpSpPr>
            <a:xfrm>
              <a:off x="1063577" y="4746071"/>
              <a:ext cx="4250277" cy="465783"/>
              <a:chOff x="1063577" y="4746071"/>
              <a:chExt cx="4250277" cy="465783"/>
            </a:xfrm>
          </p:grpSpPr>
          <p:sp>
            <p:nvSpPr>
              <p:cNvPr id="7" name="Forma libre: forma 6">
                <a:extLst>
                  <a:ext uri="{FF2B5EF4-FFF2-40B4-BE49-F238E27FC236}">
                    <a16:creationId xmlns:a16="http://schemas.microsoft.com/office/drawing/2014/main" id="{52E737BD-87F2-5EF6-FC9F-0C0289B32593}"/>
                  </a:ext>
                </a:extLst>
              </p:cNvPr>
              <p:cNvSpPr/>
              <p:nvPr/>
            </p:nvSpPr>
            <p:spPr>
              <a:xfrm>
                <a:off x="1063577" y="4746071"/>
                <a:ext cx="4250277" cy="465783"/>
              </a:xfrm>
              <a:custGeom>
                <a:avLst/>
                <a:gdLst>
                  <a:gd name="connsiteX0" fmla="*/ 4227177 w 4250277"/>
                  <a:gd name="connsiteY0" fmla="*/ 172 h 465783"/>
                  <a:gd name="connsiteX1" fmla="*/ 4250466 w 4250277"/>
                  <a:gd name="connsiteY1" fmla="*/ 172 h 465783"/>
                  <a:gd name="connsiteX2" fmla="*/ 4250466 w 4250277"/>
                  <a:gd name="connsiteY2" fmla="*/ 465956 h 465783"/>
                  <a:gd name="connsiteX3" fmla="*/ 4227177 w 4250277"/>
                  <a:gd name="connsiteY3" fmla="*/ 465956 h 465783"/>
                  <a:gd name="connsiteX4" fmla="*/ 23477 w 4250277"/>
                  <a:gd name="connsiteY4" fmla="*/ 465956 h 465783"/>
                  <a:gd name="connsiteX5" fmla="*/ 188 w 4250277"/>
                  <a:gd name="connsiteY5" fmla="*/ 465956 h 465783"/>
                  <a:gd name="connsiteX6" fmla="*/ 188 w 4250277"/>
                  <a:gd name="connsiteY6" fmla="*/ 172 h 465783"/>
                  <a:gd name="connsiteX7" fmla="*/ 23477 w 4250277"/>
                  <a:gd name="connsiteY7" fmla="*/ 172 h 465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50277" h="465783">
                    <a:moveTo>
                      <a:pt x="4227177" y="172"/>
                    </a:moveTo>
                    <a:cubicBezTo>
                      <a:pt x="4240039" y="172"/>
                      <a:pt x="4250466" y="172"/>
                      <a:pt x="4250466" y="172"/>
                    </a:cubicBezTo>
                    <a:lnTo>
                      <a:pt x="4250466" y="465956"/>
                    </a:lnTo>
                    <a:cubicBezTo>
                      <a:pt x="4250466" y="465956"/>
                      <a:pt x="4240039" y="465956"/>
                      <a:pt x="4227177" y="465956"/>
                    </a:cubicBezTo>
                    <a:lnTo>
                      <a:pt x="23477" y="465956"/>
                    </a:lnTo>
                    <a:cubicBezTo>
                      <a:pt x="10615" y="465956"/>
                      <a:pt x="188" y="465956"/>
                      <a:pt x="188" y="465956"/>
                    </a:cubicBezTo>
                    <a:lnTo>
                      <a:pt x="188" y="172"/>
                    </a:lnTo>
                    <a:cubicBezTo>
                      <a:pt x="188" y="172"/>
                      <a:pt x="10615" y="172"/>
                      <a:pt x="23477" y="172"/>
                    </a:cubicBezTo>
                    <a:close/>
                  </a:path>
                </a:pathLst>
              </a:custGeom>
              <a:solidFill>
                <a:srgbClr val="445D6E"/>
              </a:solidFill>
              <a:ln w="11636" cap="flat">
                <a:noFill/>
                <a:prstDash val="solid"/>
                <a:miter/>
              </a:ln>
            </p:spPr>
            <p:txBody>
              <a:bodyPr rtlCol="0" anchor="ctr"/>
              <a:lstStyle/>
              <a:p>
                <a:endParaRPr lang="en-GB" sz="2800"/>
              </a:p>
            </p:txBody>
          </p:sp>
          <p:sp>
            <p:nvSpPr>
              <p:cNvPr id="8" name="CuadroTexto 7">
                <a:extLst>
                  <a:ext uri="{FF2B5EF4-FFF2-40B4-BE49-F238E27FC236}">
                    <a16:creationId xmlns:a16="http://schemas.microsoft.com/office/drawing/2014/main" id="{140ECD7F-8050-3922-3EA9-47C9A4E5F4FD}"/>
                  </a:ext>
                </a:extLst>
              </p:cNvPr>
              <p:cNvSpPr txBox="1"/>
              <p:nvPr/>
            </p:nvSpPr>
            <p:spPr>
              <a:xfrm>
                <a:off x="2592971" y="4851731"/>
                <a:ext cx="1031330" cy="196249"/>
              </a:xfrm>
              <a:prstGeom prst="rect">
                <a:avLst/>
              </a:prstGeom>
              <a:noFill/>
            </p:spPr>
            <p:txBody>
              <a:bodyPr wrap="none" rtlCol="0">
                <a:spAutoFit/>
              </a:bodyPr>
              <a:lstStyle/>
              <a:p>
                <a:pPr algn="l"/>
                <a:r>
                  <a:rPr lang="en-GB" sz="1000" spc="0" baseline="0">
                    <a:ln/>
                    <a:solidFill>
                      <a:srgbClr val="F7F8F9"/>
                    </a:solidFill>
                    <a:latin typeface="Open Sans"/>
                    <a:ea typeface="Open Sans"/>
                    <a:cs typeface="Open Sans"/>
                    <a:sym typeface="Open Sans"/>
                    <a:rtl val="0"/>
                  </a:rPr>
                  <a:t>shared file storage</a:t>
                </a:r>
              </a:p>
            </p:txBody>
          </p:sp>
        </p:grpSp>
        <p:grpSp>
          <p:nvGrpSpPr>
            <p:cNvPr id="9" name="Gráfico 5" descr="Ilustración de volúmenes en Docker">
              <a:extLst>
                <a:ext uri="{FF2B5EF4-FFF2-40B4-BE49-F238E27FC236}">
                  <a16:creationId xmlns:a16="http://schemas.microsoft.com/office/drawing/2014/main" id="{A739BBBA-653D-4971-EDBC-53FD5CEA4B82}"/>
                </a:ext>
              </a:extLst>
            </p:cNvPr>
            <p:cNvGrpSpPr/>
            <p:nvPr/>
          </p:nvGrpSpPr>
          <p:grpSpPr>
            <a:xfrm>
              <a:off x="658024" y="2848002"/>
              <a:ext cx="5051746" cy="1962113"/>
              <a:chOff x="658024" y="2848002"/>
              <a:chExt cx="5051746" cy="1962113"/>
            </a:xfrm>
          </p:grpSpPr>
          <p:sp>
            <p:nvSpPr>
              <p:cNvPr id="10" name="CuadroTexto 9">
                <a:extLst>
                  <a:ext uri="{FF2B5EF4-FFF2-40B4-BE49-F238E27FC236}">
                    <a16:creationId xmlns:a16="http://schemas.microsoft.com/office/drawing/2014/main" id="{20E02A6F-4A8A-E113-074C-0A892FE1024B}"/>
                  </a:ext>
                </a:extLst>
              </p:cNvPr>
              <p:cNvSpPr txBox="1"/>
              <p:nvPr/>
            </p:nvSpPr>
            <p:spPr>
              <a:xfrm>
                <a:off x="658024" y="4234684"/>
                <a:ext cx="676139" cy="196249"/>
              </a:xfrm>
              <a:prstGeom prst="rect">
                <a:avLst/>
              </a:prstGeom>
              <a:noFill/>
            </p:spPr>
            <p:txBody>
              <a:bodyPr wrap="none" rtlCol="0">
                <a:spAutoFit/>
              </a:bodyPr>
              <a:lstStyle/>
              <a:p>
                <a:pPr algn="l"/>
                <a:r>
                  <a:rPr lang="en-GB" sz="1000" spc="0" baseline="0">
                    <a:ln/>
                    <a:solidFill>
                      <a:srgbClr val="82949E"/>
                    </a:solidFill>
                    <a:latin typeface="Open Sans"/>
                    <a:ea typeface="Open Sans"/>
                    <a:cs typeface="Open Sans"/>
                    <a:sym typeface="Open Sans"/>
                    <a:rtl val="0"/>
                  </a:rPr>
                  <a:t>Datacenter</a:t>
                </a:r>
              </a:p>
            </p:txBody>
          </p:sp>
          <p:grpSp>
            <p:nvGrpSpPr>
              <p:cNvPr id="11" name="Gráfico 5" descr="Ilustración de volúmenes en Docker">
                <a:extLst>
                  <a:ext uri="{FF2B5EF4-FFF2-40B4-BE49-F238E27FC236}">
                    <a16:creationId xmlns:a16="http://schemas.microsoft.com/office/drawing/2014/main" id="{CA3FAA5B-A1E7-7497-75E9-97E2D7BAD349}"/>
                  </a:ext>
                </a:extLst>
              </p:cNvPr>
              <p:cNvGrpSpPr/>
              <p:nvPr/>
            </p:nvGrpSpPr>
            <p:grpSpPr>
              <a:xfrm>
                <a:off x="1872876" y="4243788"/>
                <a:ext cx="2608389" cy="566327"/>
                <a:chOff x="1872876" y="4243788"/>
                <a:chExt cx="2608389" cy="566327"/>
              </a:xfrm>
            </p:grpSpPr>
            <p:grpSp>
              <p:nvGrpSpPr>
                <p:cNvPr id="12" name="Gráfico 5" descr="Ilustración de volúmenes en Docker">
                  <a:extLst>
                    <a:ext uri="{FF2B5EF4-FFF2-40B4-BE49-F238E27FC236}">
                      <a16:creationId xmlns:a16="http://schemas.microsoft.com/office/drawing/2014/main" id="{C80DED16-D985-1D3A-4297-55195537A4A6}"/>
                    </a:ext>
                  </a:extLst>
                </p:cNvPr>
                <p:cNvGrpSpPr/>
                <p:nvPr/>
              </p:nvGrpSpPr>
              <p:grpSpPr>
                <a:xfrm>
                  <a:off x="4364819" y="4245322"/>
                  <a:ext cx="116445" cy="564794"/>
                  <a:chOff x="4364819" y="4245322"/>
                  <a:chExt cx="116445" cy="564794"/>
                </a:xfrm>
              </p:grpSpPr>
              <p:sp>
                <p:nvSpPr>
                  <p:cNvPr id="13" name="Forma libre: forma 12">
                    <a:extLst>
                      <a:ext uri="{FF2B5EF4-FFF2-40B4-BE49-F238E27FC236}">
                        <a16:creationId xmlns:a16="http://schemas.microsoft.com/office/drawing/2014/main" id="{AFD8D676-4147-6E51-BFCA-02E7E0279C82}"/>
                      </a:ext>
                    </a:extLst>
                  </p:cNvPr>
                  <p:cNvSpPr/>
                  <p:nvPr/>
                </p:nvSpPr>
                <p:spPr>
                  <a:xfrm rot="-5400000">
                    <a:off x="4158112" y="4510252"/>
                    <a:ext cx="529860" cy="11644"/>
                  </a:xfrm>
                  <a:custGeom>
                    <a:avLst/>
                    <a:gdLst>
                      <a:gd name="connsiteX0" fmla="*/ 452 w 529860"/>
                      <a:gd name="connsiteY0" fmla="*/ 148 h 11644"/>
                      <a:gd name="connsiteX1" fmla="*/ 530312 w 529860"/>
                      <a:gd name="connsiteY1" fmla="*/ 148 h 11644"/>
                    </a:gdLst>
                    <a:ahLst/>
                    <a:cxnLst>
                      <a:cxn ang="0">
                        <a:pos x="connsiteX0" y="connsiteY0"/>
                      </a:cxn>
                      <a:cxn ang="0">
                        <a:pos x="connsiteX1" y="connsiteY1"/>
                      </a:cxn>
                    </a:cxnLst>
                    <a:rect l="l" t="t" r="r" b="b"/>
                    <a:pathLst>
                      <a:path w="529860" h="11644">
                        <a:moveTo>
                          <a:pt x="452" y="148"/>
                        </a:moveTo>
                        <a:lnTo>
                          <a:pt x="530312" y="148"/>
                        </a:lnTo>
                      </a:path>
                    </a:pathLst>
                  </a:custGeom>
                  <a:noFill/>
                  <a:ln w="23272" cap="rnd">
                    <a:solidFill>
                      <a:srgbClr val="445D6E"/>
                    </a:solidFill>
                    <a:prstDash val="solid"/>
                    <a:round/>
                  </a:ln>
                </p:spPr>
                <p:txBody>
                  <a:bodyPr rtlCol="0" anchor="ctr"/>
                  <a:lstStyle/>
                  <a:p>
                    <a:endParaRPr lang="en-GB" sz="2800"/>
                  </a:p>
                </p:txBody>
              </p:sp>
              <p:grpSp>
                <p:nvGrpSpPr>
                  <p:cNvPr id="14" name="Gráfico 5" descr="Ilustración de volúmenes en Docker">
                    <a:extLst>
                      <a:ext uri="{FF2B5EF4-FFF2-40B4-BE49-F238E27FC236}">
                        <a16:creationId xmlns:a16="http://schemas.microsoft.com/office/drawing/2014/main" id="{139D6DAA-3619-5226-6729-641380F8E7DF}"/>
                      </a:ext>
                    </a:extLst>
                  </p:cNvPr>
                  <p:cNvGrpSpPr/>
                  <p:nvPr/>
                </p:nvGrpSpPr>
                <p:grpSpPr>
                  <a:xfrm>
                    <a:off x="4364819" y="4693670"/>
                    <a:ext cx="116445" cy="116445"/>
                    <a:chOff x="4364819" y="4693670"/>
                    <a:chExt cx="116445" cy="116445"/>
                  </a:xfrm>
                </p:grpSpPr>
                <p:sp>
                  <p:nvSpPr>
                    <p:cNvPr id="15" name="Forma libre: forma 14">
                      <a:extLst>
                        <a:ext uri="{FF2B5EF4-FFF2-40B4-BE49-F238E27FC236}">
                          <a16:creationId xmlns:a16="http://schemas.microsoft.com/office/drawing/2014/main" id="{6A16BDC6-D21F-3B61-8F85-6A2E43329B9C}"/>
                        </a:ext>
                      </a:extLst>
                    </p:cNvPr>
                    <p:cNvSpPr/>
                    <p:nvPr/>
                  </p:nvSpPr>
                  <p:spPr>
                    <a:xfrm rot="-5400000">
                      <a:off x="4376464" y="4705315"/>
                      <a:ext cx="93156" cy="93156"/>
                    </a:xfrm>
                    <a:custGeom>
                      <a:avLst/>
                      <a:gdLst>
                        <a:gd name="connsiteX0" fmla="*/ 93629 w 93156"/>
                        <a:gd name="connsiteY0" fmla="*/ 46747 h 93156"/>
                        <a:gd name="connsiteX1" fmla="*/ 47051 w 93156"/>
                        <a:gd name="connsiteY1" fmla="*/ 93325 h 93156"/>
                        <a:gd name="connsiteX2" fmla="*/ 473 w 93156"/>
                        <a:gd name="connsiteY2" fmla="*/ 46747 h 93156"/>
                        <a:gd name="connsiteX3" fmla="*/ 47051 w 93156"/>
                        <a:gd name="connsiteY3" fmla="*/ 169 h 93156"/>
                        <a:gd name="connsiteX4" fmla="*/ 93629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629" y="46747"/>
                          </a:moveTo>
                          <a:cubicBezTo>
                            <a:pt x="93629" y="72471"/>
                            <a:pt x="72775" y="93325"/>
                            <a:pt x="47051" y="93325"/>
                          </a:cubicBezTo>
                          <a:cubicBezTo>
                            <a:pt x="21326" y="93325"/>
                            <a:pt x="473" y="72471"/>
                            <a:pt x="473" y="46747"/>
                          </a:cubicBezTo>
                          <a:cubicBezTo>
                            <a:pt x="473" y="21022"/>
                            <a:pt x="21326" y="169"/>
                            <a:pt x="47051" y="169"/>
                          </a:cubicBezTo>
                          <a:cubicBezTo>
                            <a:pt x="72775" y="169"/>
                            <a:pt x="93629" y="21022"/>
                            <a:pt x="93629" y="46747"/>
                          </a:cubicBezTo>
                          <a:close/>
                        </a:path>
                      </a:pathLst>
                    </a:custGeom>
                    <a:solidFill>
                      <a:srgbClr val="445D6E"/>
                    </a:solidFill>
                    <a:ln w="11636" cap="flat">
                      <a:noFill/>
                      <a:prstDash val="solid"/>
                      <a:miter/>
                    </a:ln>
                  </p:spPr>
                  <p:txBody>
                    <a:bodyPr rtlCol="0" anchor="ctr"/>
                    <a:lstStyle/>
                    <a:p>
                      <a:endParaRPr lang="en-GB" sz="2800"/>
                    </a:p>
                  </p:txBody>
                </p:sp>
                <p:sp>
                  <p:nvSpPr>
                    <p:cNvPr id="16" name="Forma libre: forma 15">
                      <a:extLst>
                        <a:ext uri="{FF2B5EF4-FFF2-40B4-BE49-F238E27FC236}">
                          <a16:creationId xmlns:a16="http://schemas.microsoft.com/office/drawing/2014/main" id="{D8B37987-8269-7F58-FC6F-EF1F217DD24E}"/>
                        </a:ext>
                      </a:extLst>
                    </p:cNvPr>
                    <p:cNvSpPr/>
                    <p:nvPr/>
                  </p:nvSpPr>
                  <p:spPr>
                    <a:xfrm rot="-5400000">
                      <a:off x="4364819" y="4693670"/>
                      <a:ext cx="116445" cy="116445"/>
                    </a:xfrm>
                    <a:custGeom>
                      <a:avLst/>
                      <a:gdLst>
                        <a:gd name="connsiteX0" fmla="*/ 116918 w 116445"/>
                        <a:gd name="connsiteY0" fmla="*/ 58391 h 116445"/>
                        <a:gd name="connsiteX1" fmla="*/ 58695 w 116445"/>
                        <a:gd name="connsiteY1" fmla="*/ 116614 h 116445"/>
                        <a:gd name="connsiteX2" fmla="*/ 473 w 116445"/>
                        <a:gd name="connsiteY2" fmla="*/ 58391 h 116445"/>
                        <a:gd name="connsiteX3" fmla="*/ 58695 w 116445"/>
                        <a:gd name="connsiteY3" fmla="*/ 169 h 116445"/>
                        <a:gd name="connsiteX4" fmla="*/ 116918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918" y="58391"/>
                          </a:moveTo>
                          <a:cubicBezTo>
                            <a:pt x="116918" y="90547"/>
                            <a:pt x="90851" y="116614"/>
                            <a:pt x="58695" y="116614"/>
                          </a:cubicBezTo>
                          <a:cubicBezTo>
                            <a:pt x="26540" y="116614"/>
                            <a:pt x="473" y="90547"/>
                            <a:pt x="473" y="58391"/>
                          </a:cubicBezTo>
                          <a:cubicBezTo>
                            <a:pt x="473" y="26236"/>
                            <a:pt x="26540" y="169"/>
                            <a:pt x="58695" y="169"/>
                          </a:cubicBezTo>
                          <a:cubicBezTo>
                            <a:pt x="90851" y="169"/>
                            <a:pt x="116918" y="26236"/>
                            <a:pt x="116918"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17" name="Gráfico 5" descr="Ilustración de volúmenes en Docker">
                  <a:extLst>
                    <a:ext uri="{FF2B5EF4-FFF2-40B4-BE49-F238E27FC236}">
                      <a16:creationId xmlns:a16="http://schemas.microsoft.com/office/drawing/2014/main" id="{9B71ACBD-DA74-90C6-D788-43F9E9FAF31B}"/>
                    </a:ext>
                  </a:extLst>
                </p:cNvPr>
                <p:cNvGrpSpPr/>
                <p:nvPr/>
              </p:nvGrpSpPr>
              <p:grpSpPr>
                <a:xfrm>
                  <a:off x="3118848" y="4243788"/>
                  <a:ext cx="116445" cy="566327"/>
                  <a:chOff x="3118848" y="4243788"/>
                  <a:chExt cx="116445" cy="566327"/>
                </a:xfrm>
              </p:grpSpPr>
              <p:sp>
                <p:nvSpPr>
                  <p:cNvPr id="18" name="Forma libre: forma 17">
                    <a:extLst>
                      <a:ext uri="{FF2B5EF4-FFF2-40B4-BE49-F238E27FC236}">
                        <a16:creationId xmlns:a16="http://schemas.microsoft.com/office/drawing/2014/main" id="{2E820F52-2A5A-A278-C2A6-2411E1574DB4}"/>
                      </a:ext>
                    </a:extLst>
                  </p:cNvPr>
                  <p:cNvSpPr/>
                  <p:nvPr/>
                </p:nvSpPr>
                <p:spPr>
                  <a:xfrm rot="-5400000">
                    <a:off x="2911374" y="4509485"/>
                    <a:ext cx="531394" cy="11644"/>
                  </a:xfrm>
                  <a:custGeom>
                    <a:avLst/>
                    <a:gdLst>
                      <a:gd name="connsiteX0" fmla="*/ 345 w 531394"/>
                      <a:gd name="connsiteY0" fmla="*/ 148 h 11644"/>
                      <a:gd name="connsiteX1" fmla="*/ 531739 w 531394"/>
                      <a:gd name="connsiteY1" fmla="*/ 148 h 11644"/>
                    </a:gdLst>
                    <a:ahLst/>
                    <a:cxnLst>
                      <a:cxn ang="0">
                        <a:pos x="connsiteX0" y="connsiteY0"/>
                      </a:cxn>
                      <a:cxn ang="0">
                        <a:pos x="connsiteX1" y="connsiteY1"/>
                      </a:cxn>
                    </a:cxnLst>
                    <a:rect l="l" t="t" r="r" b="b"/>
                    <a:pathLst>
                      <a:path w="531394" h="11644">
                        <a:moveTo>
                          <a:pt x="345" y="148"/>
                        </a:moveTo>
                        <a:lnTo>
                          <a:pt x="531739" y="148"/>
                        </a:lnTo>
                      </a:path>
                    </a:pathLst>
                  </a:custGeom>
                  <a:noFill/>
                  <a:ln w="23272" cap="rnd">
                    <a:solidFill>
                      <a:srgbClr val="445D6E"/>
                    </a:solidFill>
                    <a:prstDash val="solid"/>
                    <a:round/>
                  </a:ln>
                </p:spPr>
                <p:txBody>
                  <a:bodyPr rtlCol="0" anchor="ctr"/>
                  <a:lstStyle/>
                  <a:p>
                    <a:endParaRPr lang="en-GB" sz="2800"/>
                  </a:p>
                </p:txBody>
              </p:sp>
              <p:grpSp>
                <p:nvGrpSpPr>
                  <p:cNvPr id="19" name="Gráfico 5" descr="Ilustración de volúmenes en Docker">
                    <a:extLst>
                      <a:ext uri="{FF2B5EF4-FFF2-40B4-BE49-F238E27FC236}">
                        <a16:creationId xmlns:a16="http://schemas.microsoft.com/office/drawing/2014/main" id="{B11759BF-03E4-48BA-5790-B02BB2C2F562}"/>
                      </a:ext>
                    </a:extLst>
                  </p:cNvPr>
                  <p:cNvGrpSpPr/>
                  <p:nvPr/>
                </p:nvGrpSpPr>
                <p:grpSpPr>
                  <a:xfrm>
                    <a:off x="3118848" y="4693670"/>
                    <a:ext cx="116445" cy="116445"/>
                    <a:chOff x="3118848" y="4693670"/>
                    <a:chExt cx="116445" cy="116445"/>
                  </a:xfrm>
                </p:grpSpPr>
                <p:sp>
                  <p:nvSpPr>
                    <p:cNvPr id="20" name="Forma libre: forma 19">
                      <a:extLst>
                        <a:ext uri="{FF2B5EF4-FFF2-40B4-BE49-F238E27FC236}">
                          <a16:creationId xmlns:a16="http://schemas.microsoft.com/office/drawing/2014/main" id="{14703581-5B80-97BD-B833-DF83F31697EB}"/>
                        </a:ext>
                      </a:extLst>
                    </p:cNvPr>
                    <p:cNvSpPr/>
                    <p:nvPr/>
                  </p:nvSpPr>
                  <p:spPr>
                    <a:xfrm rot="-5400000">
                      <a:off x="3130492" y="4705315"/>
                      <a:ext cx="93156" cy="93156"/>
                    </a:xfrm>
                    <a:custGeom>
                      <a:avLst/>
                      <a:gdLst>
                        <a:gd name="connsiteX0" fmla="*/ 93522 w 93156"/>
                        <a:gd name="connsiteY0" fmla="*/ 46747 h 93156"/>
                        <a:gd name="connsiteX1" fmla="*/ 46944 w 93156"/>
                        <a:gd name="connsiteY1" fmla="*/ 93325 h 93156"/>
                        <a:gd name="connsiteX2" fmla="*/ 366 w 93156"/>
                        <a:gd name="connsiteY2" fmla="*/ 46747 h 93156"/>
                        <a:gd name="connsiteX3" fmla="*/ 46944 w 93156"/>
                        <a:gd name="connsiteY3" fmla="*/ 169 h 93156"/>
                        <a:gd name="connsiteX4" fmla="*/ 93522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522" y="46747"/>
                          </a:moveTo>
                          <a:cubicBezTo>
                            <a:pt x="93522" y="72471"/>
                            <a:pt x="72668" y="93325"/>
                            <a:pt x="46944" y="93325"/>
                          </a:cubicBezTo>
                          <a:cubicBezTo>
                            <a:pt x="21219" y="93325"/>
                            <a:pt x="366" y="72471"/>
                            <a:pt x="366" y="46747"/>
                          </a:cubicBezTo>
                          <a:cubicBezTo>
                            <a:pt x="366" y="21022"/>
                            <a:pt x="21219" y="169"/>
                            <a:pt x="46944" y="169"/>
                          </a:cubicBezTo>
                          <a:cubicBezTo>
                            <a:pt x="72668" y="169"/>
                            <a:pt x="93522" y="21022"/>
                            <a:pt x="93522" y="46747"/>
                          </a:cubicBezTo>
                          <a:close/>
                        </a:path>
                      </a:pathLst>
                    </a:custGeom>
                    <a:solidFill>
                      <a:srgbClr val="445D6E"/>
                    </a:solidFill>
                    <a:ln w="11636" cap="flat">
                      <a:noFill/>
                      <a:prstDash val="solid"/>
                      <a:miter/>
                    </a:ln>
                  </p:spPr>
                  <p:txBody>
                    <a:bodyPr rtlCol="0" anchor="ctr"/>
                    <a:lstStyle/>
                    <a:p>
                      <a:endParaRPr lang="en-GB" sz="2800"/>
                    </a:p>
                  </p:txBody>
                </p:sp>
                <p:sp>
                  <p:nvSpPr>
                    <p:cNvPr id="21" name="Forma libre: forma 20">
                      <a:extLst>
                        <a:ext uri="{FF2B5EF4-FFF2-40B4-BE49-F238E27FC236}">
                          <a16:creationId xmlns:a16="http://schemas.microsoft.com/office/drawing/2014/main" id="{936E1C91-92A9-1591-45C0-037D458AA8DD}"/>
                        </a:ext>
                      </a:extLst>
                    </p:cNvPr>
                    <p:cNvSpPr/>
                    <p:nvPr/>
                  </p:nvSpPr>
                  <p:spPr>
                    <a:xfrm rot="-5400000">
                      <a:off x="3118848" y="4693670"/>
                      <a:ext cx="116445" cy="116445"/>
                    </a:xfrm>
                    <a:custGeom>
                      <a:avLst/>
                      <a:gdLst>
                        <a:gd name="connsiteX0" fmla="*/ 116811 w 116445"/>
                        <a:gd name="connsiteY0" fmla="*/ 58391 h 116445"/>
                        <a:gd name="connsiteX1" fmla="*/ 58588 w 116445"/>
                        <a:gd name="connsiteY1" fmla="*/ 116614 h 116445"/>
                        <a:gd name="connsiteX2" fmla="*/ 366 w 116445"/>
                        <a:gd name="connsiteY2" fmla="*/ 58391 h 116445"/>
                        <a:gd name="connsiteX3" fmla="*/ 58588 w 116445"/>
                        <a:gd name="connsiteY3" fmla="*/ 169 h 116445"/>
                        <a:gd name="connsiteX4" fmla="*/ 116811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811" y="58391"/>
                          </a:moveTo>
                          <a:cubicBezTo>
                            <a:pt x="116811" y="90547"/>
                            <a:pt x="90744" y="116614"/>
                            <a:pt x="58588" y="116614"/>
                          </a:cubicBezTo>
                          <a:cubicBezTo>
                            <a:pt x="26433" y="116614"/>
                            <a:pt x="366" y="90547"/>
                            <a:pt x="366" y="58391"/>
                          </a:cubicBezTo>
                          <a:cubicBezTo>
                            <a:pt x="366" y="26236"/>
                            <a:pt x="26433" y="169"/>
                            <a:pt x="58588" y="169"/>
                          </a:cubicBezTo>
                          <a:cubicBezTo>
                            <a:pt x="90744" y="169"/>
                            <a:pt x="116811" y="26236"/>
                            <a:pt x="116811" y="58391"/>
                          </a:cubicBezTo>
                          <a:close/>
                        </a:path>
                      </a:pathLst>
                    </a:custGeom>
                    <a:noFill/>
                    <a:ln w="23272" cap="flat">
                      <a:solidFill>
                        <a:srgbClr val="F7F8F9"/>
                      </a:solidFill>
                      <a:prstDash val="solid"/>
                      <a:miter/>
                    </a:ln>
                  </p:spPr>
                  <p:txBody>
                    <a:bodyPr rtlCol="0" anchor="ctr"/>
                    <a:lstStyle/>
                    <a:p>
                      <a:endParaRPr lang="en-GB" sz="2800"/>
                    </a:p>
                  </p:txBody>
                </p:sp>
              </p:grpSp>
            </p:grpSp>
            <p:grpSp>
              <p:nvGrpSpPr>
                <p:cNvPr id="22" name="Gráfico 5" descr="Ilustración de volúmenes en Docker">
                  <a:extLst>
                    <a:ext uri="{FF2B5EF4-FFF2-40B4-BE49-F238E27FC236}">
                      <a16:creationId xmlns:a16="http://schemas.microsoft.com/office/drawing/2014/main" id="{F987DB9C-0E74-DC9E-510F-301AD67A350B}"/>
                    </a:ext>
                  </a:extLst>
                </p:cNvPr>
                <p:cNvGrpSpPr/>
                <p:nvPr/>
              </p:nvGrpSpPr>
              <p:grpSpPr>
                <a:xfrm>
                  <a:off x="1872876" y="4245322"/>
                  <a:ext cx="116445" cy="564794"/>
                  <a:chOff x="1872876" y="4245322"/>
                  <a:chExt cx="116445" cy="564794"/>
                </a:xfrm>
              </p:grpSpPr>
              <p:sp>
                <p:nvSpPr>
                  <p:cNvPr id="23" name="Forma libre: forma 22">
                    <a:extLst>
                      <a:ext uri="{FF2B5EF4-FFF2-40B4-BE49-F238E27FC236}">
                        <a16:creationId xmlns:a16="http://schemas.microsoft.com/office/drawing/2014/main" id="{F1CD7B33-6887-C469-46F7-F85679909096}"/>
                      </a:ext>
                    </a:extLst>
                  </p:cNvPr>
                  <p:cNvSpPr/>
                  <p:nvPr/>
                </p:nvSpPr>
                <p:spPr>
                  <a:xfrm rot="-5400000">
                    <a:off x="1666169" y="4510252"/>
                    <a:ext cx="529860" cy="11644"/>
                  </a:xfrm>
                  <a:custGeom>
                    <a:avLst/>
                    <a:gdLst>
                      <a:gd name="connsiteX0" fmla="*/ 238 w 529860"/>
                      <a:gd name="connsiteY0" fmla="*/ 148 h 11644"/>
                      <a:gd name="connsiteX1" fmla="*/ 530098 w 529860"/>
                      <a:gd name="connsiteY1" fmla="*/ 148 h 11644"/>
                    </a:gdLst>
                    <a:ahLst/>
                    <a:cxnLst>
                      <a:cxn ang="0">
                        <a:pos x="connsiteX0" y="connsiteY0"/>
                      </a:cxn>
                      <a:cxn ang="0">
                        <a:pos x="connsiteX1" y="connsiteY1"/>
                      </a:cxn>
                    </a:cxnLst>
                    <a:rect l="l" t="t" r="r" b="b"/>
                    <a:pathLst>
                      <a:path w="529860" h="11644">
                        <a:moveTo>
                          <a:pt x="238" y="148"/>
                        </a:moveTo>
                        <a:lnTo>
                          <a:pt x="530098" y="148"/>
                        </a:lnTo>
                      </a:path>
                    </a:pathLst>
                  </a:custGeom>
                  <a:noFill/>
                  <a:ln w="23272" cap="rnd">
                    <a:solidFill>
                      <a:srgbClr val="445D6E"/>
                    </a:solidFill>
                    <a:prstDash val="solid"/>
                    <a:round/>
                  </a:ln>
                </p:spPr>
                <p:txBody>
                  <a:bodyPr rtlCol="0" anchor="ctr"/>
                  <a:lstStyle/>
                  <a:p>
                    <a:endParaRPr lang="en-GB" sz="2800"/>
                  </a:p>
                </p:txBody>
              </p:sp>
              <p:grpSp>
                <p:nvGrpSpPr>
                  <p:cNvPr id="24" name="Gráfico 5" descr="Ilustración de volúmenes en Docker">
                    <a:extLst>
                      <a:ext uri="{FF2B5EF4-FFF2-40B4-BE49-F238E27FC236}">
                        <a16:creationId xmlns:a16="http://schemas.microsoft.com/office/drawing/2014/main" id="{3C2BE4ED-C49A-EC65-5393-693879731E93}"/>
                      </a:ext>
                    </a:extLst>
                  </p:cNvPr>
                  <p:cNvGrpSpPr/>
                  <p:nvPr/>
                </p:nvGrpSpPr>
                <p:grpSpPr>
                  <a:xfrm>
                    <a:off x="1872876" y="4693670"/>
                    <a:ext cx="116445" cy="116445"/>
                    <a:chOff x="1872876" y="4693670"/>
                    <a:chExt cx="116445" cy="116445"/>
                  </a:xfrm>
                </p:grpSpPr>
                <p:sp>
                  <p:nvSpPr>
                    <p:cNvPr id="25" name="Forma libre: forma 24">
                      <a:extLst>
                        <a:ext uri="{FF2B5EF4-FFF2-40B4-BE49-F238E27FC236}">
                          <a16:creationId xmlns:a16="http://schemas.microsoft.com/office/drawing/2014/main" id="{E958FD65-70A9-89FB-2861-1ADC19E33A63}"/>
                        </a:ext>
                      </a:extLst>
                    </p:cNvPr>
                    <p:cNvSpPr/>
                    <p:nvPr/>
                  </p:nvSpPr>
                  <p:spPr>
                    <a:xfrm rot="-5400000">
                      <a:off x="1884521" y="4705315"/>
                      <a:ext cx="93156" cy="93156"/>
                    </a:xfrm>
                    <a:custGeom>
                      <a:avLst/>
                      <a:gdLst>
                        <a:gd name="connsiteX0" fmla="*/ 93415 w 93156"/>
                        <a:gd name="connsiteY0" fmla="*/ 46747 h 93156"/>
                        <a:gd name="connsiteX1" fmla="*/ 46837 w 93156"/>
                        <a:gd name="connsiteY1" fmla="*/ 93325 h 93156"/>
                        <a:gd name="connsiteX2" fmla="*/ 259 w 93156"/>
                        <a:gd name="connsiteY2" fmla="*/ 46747 h 93156"/>
                        <a:gd name="connsiteX3" fmla="*/ 46837 w 93156"/>
                        <a:gd name="connsiteY3" fmla="*/ 169 h 93156"/>
                        <a:gd name="connsiteX4" fmla="*/ 93415 w 93156"/>
                        <a:gd name="connsiteY4" fmla="*/ 46747 h 93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156" h="93156">
                          <a:moveTo>
                            <a:pt x="93415" y="46747"/>
                          </a:moveTo>
                          <a:cubicBezTo>
                            <a:pt x="93415" y="72471"/>
                            <a:pt x="72561" y="93325"/>
                            <a:pt x="46837" y="93325"/>
                          </a:cubicBezTo>
                          <a:cubicBezTo>
                            <a:pt x="21112" y="93325"/>
                            <a:pt x="259" y="72471"/>
                            <a:pt x="259" y="46747"/>
                          </a:cubicBezTo>
                          <a:cubicBezTo>
                            <a:pt x="259" y="21022"/>
                            <a:pt x="21112" y="169"/>
                            <a:pt x="46837" y="169"/>
                          </a:cubicBezTo>
                          <a:cubicBezTo>
                            <a:pt x="72561" y="169"/>
                            <a:pt x="93415" y="21022"/>
                            <a:pt x="93415" y="46747"/>
                          </a:cubicBezTo>
                          <a:close/>
                        </a:path>
                      </a:pathLst>
                    </a:custGeom>
                    <a:solidFill>
                      <a:srgbClr val="445D6E"/>
                    </a:solidFill>
                    <a:ln w="11636" cap="flat">
                      <a:noFill/>
                      <a:prstDash val="solid"/>
                      <a:miter/>
                    </a:ln>
                  </p:spPr>
                  <p:txBody>
                    <a:bodyPr rtlCol="0" anchor="ctr"/>
                    <a:lstStyle/>
                    <a:p>
                      <a:endParaRPr lang="en-GB" sz="2800"/>
                    </a:p>
                  </p:txBody>
                </p:sp>
                <p:sp>
                  <p:nvSpPr>
                    <p:cNvPr id="26" name="Forma libre: forma 25">
                      <a:extLst>
                        <a:ext uri="{FF2B5EF4-FFF2-40B4-BE49-F238E27FC236}">
                          <a16:creationId xmlns:a16="http://schemas.microsoft.com/office/drawing/2014/main" id="{38A2B35E-D6C9-66F5-09F9-825DF8437093}"/>
                        </a:ext>
                      </a:extLst>
                    </p:cNvPr>
                    <p:cNvSpPr/>
                    <p:nvPr/>
                  </p:nvSpPr>
                  <p:spPr>
                    <a:xfrm rot="-5400000">
                      <a:off x="1872876" y="4693670"/>
                      <a:ext cx="116445" cy="116445"/>
                    </a:xfrm>
                    <a:custGeom>
                      <a:avLst/>
                      <a:gdLst>
                        <a:gd name="connsiteX0" fmla="*/ 116704 w 116445"/>
                        <a:gd name="connsiteY0" fmla="*/ 58391 h 116445"/>
                        <a:gd name="connsiteX1" fmla="*/ 58481 w 116445"/>
                        <a:gd name="connsiteY1" fmla="*/ 116614 h 116445"/>
                        <a:gd name="connsiteX2" fmla="*/ 259 w 116445"/>
                        <a:gd name="connsiteY2" fmla="*/ 58391 h 116445"/>
                        <a:gd name="connsiteX3" fmla="*/ 58481 w 116445"/>
                        <a:gd name="connsiteY3" fmla="*/ 169 h 116445"/>
                        <a:gd name="connsiteX4" fmla="*/ 116704 w 116445"/>
                        <a:gd name="connsiteY4" fmla="*/ 58391 h 1164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445" h="116445">
                          <a:moveTo>
                            <a:pt x="116704" y="58391"/>
                          </a:moveTo>
                          <a:cubicBezTo>
                            <a:pt x="116704" y="90547"/>
                            <a:pt x="90637" y="116614"/>
                            <a:pt x="58481" y="116614"/>
                          </a:cubicBezTo>
                          <a:cubicBezTo>
                            <a:pt x="26326" y="116614"/>
                            <a:pt x="259" y="90547"/>
                            <a:pt x="259" y="58391"/>
                          </a:cubicBezTo>
                          <a:cubicBezTo>
                            <a:pt x="259" y="26236"/>
                            <a:pt x="26326" y="169"/>
                            <a:pt x="58481" y="169"/>
                          </a:cubicBezTo>
                          <a:cubicBezTo>
                            <a:pt x="90637" y="169"/>
                            <a:pt x="116704" y="26236"/>
                            <a:pt x="116704" y="58391"/>
                          </a:cubicBezTo>
                          <a:close/>
                        </a:path>
                      </a:pathLst>
                    </a:custGeom>
                    <a:noFill/>
                    <a:ln w="23272" cap="flat">
                      <a:solidFill>
                        <a:srgbClr val="F7F8F9"/>
                      </a:solidFill>
                      <a:prstDash val="solid"/>
                      <a:miter/>
                    </a:ln>
                  </p:spPr>
                  <p:txBody>
                    <a:bodyPr rtlCol="0" anchor="ctr"/>
                    <a:lstStyle/>
                    <a:p>
                      <a:endParaRPr lang="en-GB" sz="2800"/>
                    </a:p>
                  </p:txBody>
                </p:sp>
              </p:grpSp>
            </p:grpSp>
          </p:grpSp>
          <p:grpSp>
            <p:nvGrpSpPr>
              <p:cNvPr id="27" name="Gráfico 5" descr="Ilustración de volúmenes en Docker">
                <a:extLst>
                  <a:ext uri="{FF2B5EF4-FFF2-40B4-BE49-F238E27FC236}">
                    <a16:creationId xmlns:a16="http://schemas.microsoft.com/office/drawing/2014/main" id="{7CBE6C80-1F56-8AAF-7A2F-11AF7F6503D0}"/>
                  </a:ext>
                </a:extLst>
              </p:cNvPr>
              <p:cNvGrpSpPr/>
              <p:nvPr/>
            </p:nvGrpSpPr>
            <p:grpSpPr>
              <a:xfrm>
                <a:off x="1356408" y="3057605"/>
                <a:ext cx="3643041" cy="1187748"/>
                <a:chOff x="1356408" y="3057605"/>
                <a:chExt cx="3643041" cy="1187748"/>
              </a:xfrm>
            </p:grpSpPr>
            <p:grpSp>
              <p:nvGrpSpPr>
                <p:cNvPr id="28" name="Gráfico 5" descr="Ilustración de volúmenes en Docker">
                  <a:extLst>
                    <a:ext uri="{FF2B5EF4-FFF2-40B4-BE49-F238E27FC236}">
                      <a16:creationId xmlns:a16="http://schemas.microsoft.com/office/drawing/2014/main" id="{78A5F335-4D62-56B1-FF13-F0E681574CAF}"/>
                    </a:ext>
                  </a:extLst>
                </p:cNvPr>
                <p:cNvGrpSpPr/>
                <p:nvPr/>
              </p:nvGrpSpPr>
              <p:grpSpPr>
                <a:xfrm>
                  <a:off x="3848352" y="3057605"/>
                  <a:ext cx="1151097" cy="1187748"/>
                  <a:chOff x="3848352" y="3057605"/>
                  <a:chExt cx="1151097" cy="1187748"/>
                </a:xfrm>
              </p:grpSpPr>
              <p:grpSp>
                <p:nvGrpSpPr>
                  <p:cNvPr id="29" name="Gráfico 5" descr="Ilustración de volúmenes en Docker">
                    <a:extLst>
                      <a:ext uri="{FF2B5EF4-FFF2-40B4-BE49-F238E27FC236}">
                        <a16:creationId xmlns:a16="http://schemas.microsoft.com/office/drawing/2014/main" id="{1487C340-57B6-B79B-2F9F-6D4E3B78141F}"/>
                      </a:ext>
                    </a:extLst>
                  </p:cNvPr>
                  <p:cNvGrpSpPr/>
                  <p:nvPr/>
                </p:nvGrpSpPr>
                <p:grpSpPr>
                  <a:xfrm>
                    <a:off x="3848352" y="3057605"/>
                    <a:ext cx="848338" cy="247919"/>
                    <a:chOff x="3848352" y="3057605"/>
                    <a:chExt cx="848338" cy="247919"/>
                  </a:xfrm>
                </p:grpSpPr>
                <p:sp>
                  <p:nvSpPr>
                    <p:cNvPr id="30" name="Forma libre: forma 29">
                      <a:extLst>
                        <a:ext uri="{FF2B5EF4-FFF2-40B4-BE49-F238E27FC236}">
                          <a16:creationId xmlns:a16="http://schemas.microsoft.com/office/drawing/2014/main" id="{842FA323-ED45-CC20-9697-E8760F076348}"/>
                        </a:ext>
                      </a:extLst>
                    </p:cNvPr>
                    <p:cNvSpPr/>
                    <p:nvPr/>
                  </p:nvSpPr>
                  <p:spPr>
                    <a:xfrm>
                      <a:off x="3869924" y="3057605"/>
                      <a:ext cx="826766" cy="247919"/>
                    </a:xfrm>
                    <a:custGeom>
                      <a:avLst/>
                      <a:gdLst>
                        <a:gd name="connsiteX0" fmla="*/ 429 w 826766"/>
                        <a:gd name="connsiteY0" fmla="*/ 23351 h 247919"/>
                        <a:gd name="connsiteX1" fmla="*/ 23622 w 826766"/>
                        <a:gd name="connsiteY1" fmla="*/ 27 h 247919"/>
                        <a:gd name="connsiteX2" fmla="*/ 827195 w 826766"/>
                        <a:gd name="connsiteY2" fmla="*/ 27 h 247919"/>
                        <a:gd name="connsiteX3" fmla="*/ 827195 w 826766"/>
                        <a:gd name="connsiteY3" fmla="*/ 123986 h 247919"/>
                        <a:gd name="connsiteX4" fmla="*/ 703197 w 826766"/>
                        <a:gd name="connsiteY4" fmla="*/ 247946 h 247919"/>
                        <a:gd name="connsiteX5" fmla="*/ 429 w 826766"/>
                        <a:gd name="connsiteY5" fmla="*/ 247946 h 247919"/>
                        <a:gd name="connsiteX6" fmla="*/ 429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429" y="23351"/>
                          </a:moveTo>
                          <a:cubicBezTo>
                            <a:pt x="429" y="10469"/>
                            <a:pt x="10882" y="27"/>
                            <a:pt x="23622" y="27"/>
                          </a:cubicBezTo>
                          <a:lnTo>
                            <a:pt x="827195" y="27"/>
                          </a:lnTo>
                          <a:lnTo>
                            <a:pt x="827195" y="123986"/>
                          </a:lnTo>
                          <a:cubicBezTo>
                            <a:pt x="827195" y="192447"/>
                            <a:pt x="771665" y="247946"/>
                            <a:pt x="703197" y="247946"/>
                          </a:cubicBezTo>
                          <a:lnTo>
                            <a:pt x="429" y="247946"/>
                          </a:lnTo>
                          <a:lnTo>
                            <a:pt x="429" y="23351"/>
                          </a:lnTo>
                          <a:close/>
                        </a:path>
                      </a:pathLst>
                    </a:custGeom>
                    <a:solidFill>
                      <a:srgbClr val="445D6E"/>
                    </a:solidFill>
                    <a:ln w="11636" cap="flat">
                      <a:noFill/>
                      <a:prstDash val="solid"/>
                      <a:miter/>
                    </a:ln>
                  </p:spPr>
                  <p:txBody>
                    <a:bodyPr rtlCol="0" anchor="ctr"/>
                    <a:lstStyle/>
                    <a:p>
                      <a:endParaRPr lang="en-GB" sz="2800"/>
                    </a:p>
                  </p:txBody>
                </p:sp>
                <p:sp>
                  <p:nvSpPr>
                    <p:cNvPr id="31" name="CuadroTexto 30">
                      <a:extLst>
                        <a:ext uri="{FF2B5EF4-FFF2-40B4-BE49-F238E27FC236}">
                          <a16:creationId xmlns:a16="http://schemas.microsoft.com/office/drawing/2014/main" id="{83B8690E-29E7-33A2-B5BB-13764E5AB387}"/>
                        </a:ext>
                      </a:extLst>
                    </p:cNvPr>
                    <p:cNvSpPr txBox="1"/>
                    <p:nvPr/>
                  </p:nvSpPr>
                  <p:spPr>
                    <a:xfrm>
                      <a:off x="3848352"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node-3</a:t>
                      </a:r>
                    </a:p>
                  </p:txBody>
                </p:sp>
              </p:grpSp>
              <p:grpSp>
                <p:nvGrpSpPr>
                  <p:cNvPr id="32" name="Gráfico 5" descr="Ilustración de volúmenes en Docker">
                    <a:extLst>
                      <a:ext uri="{FF2B5EF4-FFF2-40B4-BE49-F238E27FC236}">
                        <a16:creationId xmlns:a16="http://schemas.microsoft.com/office/drawing/2014/main" id="{4A827362-451E-A3FE-91C4-8209AD35AF16}"/>
                      </a:ext>
                    </a:extLst>
                  </p:cNvPr>
                  <p:cNvGrpSpPr/>
                  <p:nvPr/>
                </p:nvGrpSpPr>
                <p:grpSpPr>
                  <a:xfrm>
                    <a:off x="3881569" y="3977528"/>
                    <a:ext cx="1106236" cy="256181"/>
                    <a:chOff x="3881569" y="3977528"/>
                    <a:chExt cx="1106236" cy="256181"/>
                  </a:xfrm>
                </p:grpSpPr>
                <p:sp>
                  <p:nvSpPr>
                    <p:cNvPr id="33" name="Forma libre: forma 32">
                      <a:extLst>
                        <a:ext uri="{FF2B5EF4-FFF2-40B4-BE49-F238E27FC236}">
                          <a16:creationId xmlns:a16="http://schemas.microsoft.com/office/drawing/2014/main" id="{19A427D8-238B-9619-3083-7F7703B01C42}"/>
                        </a:ext>
                      </a:extLst>
                    </p:cNvPr>
                    <p:cNvSpPr/>
                    <p:nvPr/>
                  </p:nvSpPr>
                  <p:spPr>
                    <a:xfrm>
                      <a:off x="3881569" y="3977528"/>
                      <a:ext cx="1106236" cy="256181"/>
                    </a:xfrm>
                    <a:custGeom>
                      <a:avLst/>
                      <a:gdLst>
                        <a:gd name="connsiteX0" fmla="*/ 1083377 w 1106236"/>
                        <a:gd name="connsiteY0" fmla="*/ 106 h 256181"/>
                        <a:gd name="connsiteX1" fmla="*/ 1106667 w 1106236"/>
                        <a:gd name="connsiteY1" fmla="*/ 106 h 256181"/>
                        <a:gd name="connsiteX2" fmla="*/ 1106667 w 1106236"/>
                        <a:gd name="connsiteY2" fmla="*/ 256287 h 256181"/>
                        <a:gd name="connsiteX3" fmla="*/ 1083377 w 1106236"/>
                        <a:gd name="connsiteY3" fmla="*/ 256287 h 256181"/>
                        <a:gd name="connsiteX4" fmla="*/ 23719 w 1106236"/>
                        <a:gd name="connsiteY4" fmla="*/ 256287 h 256181"/>
                        <a:gd name="connsiteX5" fmla="*/ 430 w 1106236"/>
                        <a:gd name="connsiteY5" fmla="*/ 256287 h 256181"/>
                        <a:gd name="connsiteX6" fmla="*/ 430 w 1106236"/>
                        <a:gd name="connsiteY6" fmla="*/ 106 h 256181"/>
                        <a:gd name="connsiteX7" fmla="*/ 23719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106"/>
                          </a:moveTo>
                          <a:cubicBezTo>
                            <a:pt x="1096240" y="106"/>
                            <a:pt x="1106667" y="106"/>
                            <a:pt x="1106667" y="106"/>
                          </a:cubicBezTo>
                          <a:lnTo>
                            <a:pt x="1106667" y="256287"/>
                          </a:lnTo>
                          <a:cubicBezTo>
                            <a:pt x="1106667" y="256287"/>
                            <a:pt x="1096240" y="256287"/>
                            <a:pt x="1083377" y="256287"/>
                          </a:cubicBezTo>
                          <a:lnTo>
                            <a:pt x="23719" y="256287"/>
                          </a:lnTo>
                          <a:cubicBezTo>
                            <a:pt x="10857" y="256287"/>
                            <a:pt x="430" y="256287"/>
                            <a:pt x="430" y="256287"/>
                          </a:cubicBezTo>
                          <a:lnTo>
                            <a:pt x="430" y="106"/>
                          </a:lnTo>
                          <a:cubicBezTo>
                            <a:pt x="430" y="106"/>
                            <a:pt x="10857" y="106"/>
                            <a:pt x="23719" y="106"/>
                          </a:cubicBezTo>
                          <a:close/>
                        </a:path>
                      </a:pathLst>
                    </a:custGeom>
                    <a:solidFill>
                      <a:srgbClr val="1488C6"/>
                    </a:solidFill>
                    <a:ln w="11636" cap="flat">
                      <a:noFill/>
                      <a:prstDash val="solid"/>
                      <a:miter/>
                    </a:ln>
                  </p:spPr>
                  <p:txBody>
                    <a:bodyPr rtlCol="0" anchor="ctr"/>
                    <a:lstStyle/>
                    <a:p>
                      <a:endParaRPr lang="en-GB" sz="2800"/>
                    </a:p>
                  </p:txBody>
                </p:sp>
                <p:sp>
                  <p:nvSpPr>
                    <p:cNvPr id="34" name="CuadroTexto 33">
                      <a:extLst>
                        <a:ext uri="{FF2B5EF4-FFF2-40B4-BE49-F238E27FC236}">
                          <a16:creationId xmlns:a16="http://schemas.microsoft.com/office/drawing/2014/main" id="{89F4F21B-5896-3CF5-94E6-790B9FB66F80}"/>
                        </a:ext>
                      </a:extLst>
                    </p:cNvPr>
                    <p:cNvSpPr txBox="1"/>
                    <p:nvPr/>
                  </p:nvSpPr>
                  <p:spPr>
                    <a:xfrm>
                      <a:off x="4156746"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35" name="Gráfico 5" descr="Ilustración de volúmenes en Docker">
                    <a:extLst>
                      <a:ext uri="{FF2B5EF4-FFF2-40B4-BE49-F238E27FC236}">
                        <a16:creationId xmlns:a16="http://schemas.microsoft.com/office/drawing/2014/main" id="{39F6F4FB-2270-34B2-A99E-84AF74F3C13B}"/>
                      </a:ext>
                    </a:extLst>
                  </p:cNvPr>
                  <p:cNvGrpSpPr/>
                  <p:nvPr/>
                </p:nvGrpSpPr>
                <p:grpSpPr>
                  <a:xfrm>
                    <a:off x="3881569" y="3709702"/>
                    <a:ext cx="1106236" cy="256181"/>
                    <a:chOff x="3881569" y="3709702"/>
                    <a:chExt cx="1106236" cy="256181"/>
                  </a:xfrm>
                </p:grpSpPr>
                <p:sp>
                  <p:nvSpPr>
                    <p:cNvPr id="36" name="Forma libre: forma 35">
                      <a:extLst>
                        <a:ext uri="{FF2B5EF4-FFF2-40B4-BE49-F238E27FC236}">
                          <a16:creationId xmlns:a16="http://schemas.microsoft.com/office/drawing/2014/main" id="{34FD6031-2B3C-3EE8-7E30-34202A8003B8}"/>
                        </a:ext>
                      </a:extLst>
                    </p:cNvPr>
                    <p:cNvSpPr/>
                    <p:nvPr/>
                  </p:nvSpPr>
                  <p:spPr>
                    <a:xfrm>
                      <a:off x="3881569" y="3709702"/>
                      <a:ext cx="1106236" cy="256181"/>
                    </a:xfrm>
                    <a:custGeom>
                      <a:avLst/>
                      <a:gdLst>
                        <a:gd name="connsiteX0" fmla="*/ 1083377 w 1106236"/>
                        <a:gd name="connsiteY0" fmla="*/ 83 h 256181"/>
                        <a:gd name="connsiteX1" fmla="*/ 1106667 w 1106236"/>
                        <a:gd name="connsiteY1" fmla="*/ 83 h 256181"/>
                        <a:gd name="connsiteX2" fmla="*/ 1106667 w 1106236"/>
                        <a:gd name="connsiteY2" fmla="*/ 256264 h 256181"/>
                        <a:gd name="connsiteX3" fmla="*/ 1083377 w 1106236"/>
                        <a:gd name="connsiteY3" fmla="*/ 256264 h 256181"/>
                        <a:gd name="connsiteX4" fmla="*/ 23719 w 1106236"/>
                        <a:gd name="connsiteY4" fmla="*/ 256264 h 256181"/>
                        <a:gd name="connsiteX5" fmla="*/ 430 w 1106236"/>
                        <a:gd name="connsiteY5" fmla="*/ 256264 h 256181"/>
                        <a:gd name="connsiteX6" fmla="*/ 430 w 1106236"/>
                        <a:gd name="connsiteY6" fmla="*/ 83 h 256181"/>
                        <a:gd name="connsiteX7" fmla="*/ 23719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377" y="83"/>
                          </a:moveTo>
                          <a:cubicBezTo>
                            <a:pt x="1096240" y="83"/>
                            <a:pt x="1106667" y="83"/>
                            <a:pt x="1106667" y="83"/>
                          </a:cubicBezTo>
                          <a:lnTo>
                            <a:pt x="1106667" y="256264"/>
                          </a:lnTo>
                          <a:cubicBezTo>
                            <a:pt x="1106667" y="256264"/>
                            <a:pt x="1096240" y="256264"/>
                            <a:pt x="1083377" y="256264"/>
                          </a:cubicBezTo>
                          <a:lnTo>
                            <a:pt x="23719" y="256264"/>
                          </a:lnTo>
                          <a:cubicBezTo>
                            <a:pt x="10857" y="256264"/>
                            <a:pt x="430" y="256264"/>
                            <a:pt x="430" y="256264"/>
                          </a:cubicBezTo>
                          <a:lnTo>
                            <a:pt x="430" y="83"/>
                          </a:lnTo>
                          <a:cubicBezTo>
                            <a:pt x="430" y="83"/>
                            <a:pt x="10857" y="83"/>
                            <a:pt x="23719" y="83"/>
                          </a:cubicBezTo>
                          <a:close/>
                        </a:path>
                      </a:pathLst>
                    </a:custGeom>
                    <a:solidFill>
                      <a:srgbClr val="1488C6"/>
                    </a:solidFill>
                    <a:ln w="11636" cap="flat">
                      <a:noFill/>
                      <a:prstDash val="solid"/>
                      <a:miter/>
                    </a:ln>
                  </p:spPr>
                  <p:txBody>
                    <a:bodyPr rtlCol="0" anchor="ctr"/>
                    <a:lstStyle/>
                    <a:p>
                      <a:endParaRPr lang="en-GB" sz="2800"/>
                    </a:p>
                  </p:txBody>
                </p:sp>
                <p:sp>
                  <p:nvSpPr>
                    <p:cNvPr id="37" name="CuadroTexto 36">
                      <a:extLst>
                        <a:ext uri="{FF2B5EF4-FFF2-40B4-BE49-F238E27FC236}">
                          <a16:creationId xmlns:a16="http://schemas.microsoft.com/office/drawing/2014/main" id="{36C24753-C7AC-B543-0CF9-741D562342C4}"/>
                        </a:ext>
                      </a:extLst>
                    </p:cNvPr>
                    <p:cNvSpPr txBox="1"/>
                    <p:nvPr/>
                  </p:nvSpPr>
                  <p:spPr>
                    <a:xfrm>
                      <a:off x="3908161"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service-replica-3</a:t>
                      </a:r>
                    </a:p>
                  </p:txBody>
                </p:sp>
              </p:grpSp>
              <p:sp>
                <p:nvSpPr>
                  <p:cNvPr id="38" name="Forma libre: forma 37">
                    <a:extLst>
                      <a:ext uri="{FF2B5EF4-FFF2-40B4-BE49-F238E27FC236}">
                        <a16:creationId xmlns:a16="http://schemas.microsoft.com/office/drawing/2014/main" id="{FA8D7A2D-F720-E69A-BF9C-B59F4BB4F1DF}"/>
                      </a:ext>
                    </a:extLst>
                  </p:cNvPr>
                  <p:cNvSpPr/>
                  <p:nvPr/>
                </p:nvSpPr>
                <p:spPr>
                  <a:xfrm>
                    <a:off x="3869924" y="3057605"/>
                    <a:ext cx="1129525" cy="1187748"/>
                  </a:xfrm>
                  <a:custGeom>
                    <a:avLst/>
                    <a:gdLst>
                      <a:gd name="connsiteX0" fmla="*/ 1106666 w 1129525"/>
                      <a:gd name="connsiteY0" fmla="*/ 27 h 1187748"/>
                      <a:gd name="connsiteX1" fmla="*/ 1129955 w 1129525"/>
                      <a:gd name="connsiteY1" fmla="*/ 27 h 1187748"/>
                      <a:gd name="connsiteX2" fmla="*/ 1129955 w 1129525"/>
                      <a:gd name="connsiteY2" fmla="*/ 1187776 h 1187748"/>
                      <a:gd name="connsiteX3" fmla="*/ 1106666 w 1129525"/>
                      <a:gd name="connsiteY3" fmla="*/ 1187776 h 1187748"/>
                      <a:gd name="connsiteX4" fmla="*/ 23718 w 1129525"/>
                      <a:gd name="connsiteY4" fmla="*/ 1187776 h 1187748"/>
                      <a:gd name="connsiteX5" fmla="*/ 429 w 1129525"/>
                      <a:gd name="connsiteY5" fmla="*/ 1187776 h 1187748"/>
                      <a:gd name="connsiteX6" fmla="*/ 429 w 1129525"/>
                      <a:gd name="connsiteY6" fmla="*/ 27 h 1187748"/>
                      <a:gd name="connsiteX7" fmla="*/ 23718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666" y="27"/>
                        </a:moveTo>
                        <a:cubicBezTo>
                          <a:pt x="1119528" y="27"/>
                          <a:pt x="1129955" y="27"/>
                          <a:pt x="1129955" y="27"/>
                        </a:cubicBezTo>
                        <a:lnTo>
                          <a:pt x="1129955" y="1187776"/>
                        </a:lnTo>
                        <a:cubicBezTo>
                          <a:pt x="1129955" y="1187776"/>
                          <a:pt x="1119528" y="1187776"/>
                          <a:pt x="1106666" y="1187776"/>
                        </a:cubicBezTo>
                        <a:lnTo>
                          <a:pt x="23718" y="1187776"/>
                        </a:lnTo>
                        <a:cubicBezTo>
                          <a:pt x="10856" y="1187776"/>
                          <a:pt x="429" y="1187776"/>
                          <a:pt x="429" y="1187776"/>
                        </a:cubicBezTo>
                        <a:lnTo>
                          <a:pt x="429" y="27"/>
                        </a:lnTo>
                        <a:cubicBezTo>
                          <a:pt x="429" y="27"/>
                          <a:pt x="10856" y="27"/>
                          <a:pt x="23718" y="27"/>
                        </a:cubicBezTo>
                        <a:close/>
                      </a:path>
                    </a:pathLst>
                  </a:custGeom>
                  <a:noFill/>
                  <a:ln w="23272" cap="flat">
                    <a:solidFill>
                      <a:srgbClr val="445D6E"/>
                    </a:solidFill>
                    <a:prstDash val="solid"/>
                    <a:miter/>
                  </a:ln>
                </p:spPr>
                <p:txBody>
                  <a:bodyPr rtlCol="0" anchor="ctr"/>
                  <a:lstStyle/>
                  <a:p>
                    <a:endParaRPr lang="en-GB" sz="2800"/>
                  </a:p>
                </p:txBody>
              </p:sp>
            </p:grpSp>
            <p:grpSp>
              <p:nvGrpSpPr>
                <p:cNvPr id="39" name="Gráfico 5" descr="Ilustración de volúmenes en Docker">
                  <a:extLst>
                    <a:ext uri="{FF2B5EF4-FFF2-40B4-BE49-F238E27FC236}">
                      <a16:creationId xmlns:a16="http://schemas.microsoft.com/office/drawing/2014/main" id="{775DEEE7-43F0-BBB9-5412-5C7E3CC383AA}"/>
                    </a:ext>
                  </a:extLst>
                </p:cNvPr>
                <p:cNvGrpSpPr/>
                <p:nvPr/>
              </p:nvGrpSpPr>
              <p:grpSpPr>
                <a:xfrm>
                  <a:off x="2602380" y="3057605"/>
                  <a:ext cx="1151097" cy="1187748"/>
                  <a:chOff x="2602380" y="3057605"/>
                  <a:chExt cx="1151097" cy="1187748"/>
                </a:xfrm>
              </p:grpSpPr>
              <p:grpSp>
                <p:nvGrpSpPr>
                  <p:cNvPr id="40" name="Gráfico 5" descr="Ilustración de volúmenes en Docker">
                    <a:extLst>
                      <a:ext uri="{FF2B5EF4-FFF2-40B4-BE49-F238E27FC236}">
                        <a16:creationId xmlns:a16="http://schemas.microsoft.com/office/drawing/2014/main" id="{5F4E9CD4-AFD3-23C2-06A2-14D19F9717D6}"/>
                      </a:ext>
                    </a:extLst>
                  </p:cNvPr>
                  <p:cNvGrpSpPr/>
                  <p:nvPr/>
                </p:nvGrpSpPr>
                <p:grpSpPr>
                  <a:xfrm>
                    <a:off x="2602380" y="3057605"/>
                    <a:ext cx="848338" cy="247919"/>
                    <a:chOff x="2602380" y="3057605"/>
                    <a:chExt cx="848338" cy="247919"/>
                  </a:xfrm>
                </p:grpSpPr>
                <p:sp>
                  <p:nvSpPr>
                    <p:cNvPr id="41" name="Forma libre: forma 40">
                      <a:extLst>
                        <a:ext uri="{FF2B5EF4-FFF2-40B4-BE49-F238E27FC236}">
                          <a16:creationId xmlns:a16="http://schemas.microsoft.com/office/drawing/2014/main" id="{F324C8AB-BE94-16AA-7522-8F404C8E5DA1}"/>
                        </a:ext>
                      </a:extLst>
                    </p:cNvPr>
                    <p:cNvSpPr/>
                    <p:nvPr/>
                  </p:nvSpPr>
                  <p:spPr>
                    <a:xfrm>
                      <a:off x="2623952" y="3057605"/>
                      <a:ext cx="826766" cy="247919"/>
                    </a:xfrm>
                    <a:custGeom>
                      <a:avLst/>
                      <a:gdLst>
                        <a:gd name="connsiteX0" fmla="*/ 322 w 826766"/>
                        <a:gd name="connsiteY0" fmla="*/ 23351 h 247919"/>
                        <a:gd name="connsiteX1" fmla="*/ 23515 w 826766"/>
                        <a:gd name="connsiteY1" fmla="*/ 27 h 247919"/>
                        <a:gd name="connsiteX2" fmla="*/ 827088 w 826766"/>
                        <a:gd name="connsiteY2" fmla="*/ 27 h 247919"/>
                        <a:gd name="connsiteX3" fmla="*/ 827088 w 826766"/>
                        <a:gd name="connsiteY3" fmla="*/ 123986 h 247919"/>
                        <a:gd name="connsiteX4" fmla="*/ 703090 w 826766"/>
                        <a:gd name="connsiteY4" fmla="*/ 247946 h 247919"/>
                        <a:gd name="connsiteX5" fmla="*/ 322 w 826766"/>
                        <a:gd name="connsiteY5" fmla="*/ 247946 h 247919"/>
                        <a:gd name="connsiteX6" fmla="*/ 322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322" y="23351"/>
                          </a:moveTo>
                          <a:cubicBezTo>
                            <a:pt x="322" y="10469"/>
                            <a:pt x="10775" y="27"/>
                            <a:pt x="23515" y="27"/>
                          </a:cubicBezTo>
                          <a:lnTo>
                            <a:pt x="827088" y="27"/>
                          </a:lnTo>
                          <a:lnTo>
                            <a:pt x="827088" y="123986"/>
                          </a:lnTo>
                          <a:cubicBezTo>
                            <a:pt x="827088" y="192447"/>
                            <a:pt x="771558" y="247946"/>
                            <a:pt x="703090" y="247946"/>
                          </a:cubicBezTo>
                          <a:lnTo>
                            <a:pt x="322" y="247946"/>
                          </a:lnTo>
                          <a:lnTo>
                            <a:pt x="322" y="23351"/>
                          </a:lnTo>
                          <a:close/>
                        </a:path>
                      </a:pathLst>
                    </a:custGeom>
                    <a:solidFill>
                      <a:srgbClr val="445D6E"/>
                    </a:solidFill>
                    <a:ln w="11636" cap="flat">
                      <a:noFill/>
                      <a:prstDash val="solid"/>
                      <a:miter/>
                    </a:ln>
                  </p:spPr>
                  <p:txBody>
                    <a:bodyPr rtlCol="0" anchor="ctr"/>
                    <a:lstStyle/>
                    <a:p>
                      <a:endParaRPr lang="en-GB" sz="2800"/>
                    </a:p>
                  </p:txBody>
                </p:sp>
                <p:sp>
                  <p:nvSpPr>
                    <p:cNvPr id="42" name="CuadroTexto 41">
                      <a:extLst>
                        <a:ext uri="{FF2B5EF4-FFF2-40B4-BE49-F238E27FC236}">
                          <a16:creationId xmlns:a16="http://schemas.microsoft.com/office/drawing/2014/main" id="{F7A52C29-D54B-CE03-FE54-EE29C620EFC0}"/>
                        </a:ext>
                      </a:extLst>
                    </p:cNvPr>
                    <p:cNvSpPr txBox="1"/>
                    <p:nvPr/>
                  </p:nvSpPr>
                  <p:spPr>
                    <a:xfrm>
                      <a:off x="2602380"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node-2</a:t>
                      </a:r>
                    </a:p>
                  </p:txBody>
                </p:sp>
              </p:grpSp>
              <p:grpSp>
                <p:nvGrpSpPr>
                  <p:cNvPr id="43" name="Gráfico 5" descr="Ilustración de volúmenes en Docker">
                    <a:extLst>
                      <a:ext uri="{FF2B5EF4-FFF2-40B4-BE49-F238E27FC236}">
                        <a16:creationId xmlns:a16="http://schemas.microsoft.com/office/drawing/2014/main" id="{721CF3EE-DD9D-9EFD-2F84-B40FC11C1172}"/>
                      </a:ext>
                    </a:extLst>
                  </p:cNvPr>
                  <p:cNvGrpSpPr/>
                  <p:nvPr/>
                </p:nvGrpSpPr>
                <p:grpSpPr>
                  <a:xfrm>
                    <a:off x="2635597" y="3977528"/>
                    <a:ext cx="1106236" cy="256181"/>
                    <a:chOff x="2635597" y="3977528"/>
                    <a:chExt cx="1106236" cy="256181"/>
                  </a:xfrm>
                </p:grpSpPr>
                <p:sp>
                  <p:nvSpPr>
                    <p:cNvPr id="44" name="Forma libre: forma 43">
                      <a:extLst>
                        <a:ext uri="{FF2B5EF4-FFF2-40B4-BE49-F238E27FC236}">
                          <a16:creationId xmlns:a16="http://schemas.microsoft.com/office/drawing/2014/main" id="{775D7F84-067D-C9E5-93DE-11610BB53FD8}"/>
                        </a:ext>
                      </a:extLst>
                    </p:cNvPr>
                    <p:cNvSpPr/>
                    <p:nvPr/>
                  </p:nvSpPr>
                  <p:spPr>
                    <a:xfrm>
                      <a:off x="2635597" y="3977528"/>
                      <a:ext cx="1106236" cy="256181"/>
                    </a:xfrm>
                    <a:custGeom>
                      <a:avLst/>
                      <a:gdLst>
                        <a:gd name="connsiteX0" fmla="*/ 1083270 w 1106236"/>
                        <a:gd name="connsiteY0" fmla="*/ 106 h 256181"/>
                        <a:gd name="connsiteX1" fmla="*/ 1106560 w 1106236"/>
                        <a:gd name="connsiteY1" fmla="*/ 106 h 256181"/>
                        <a:gd name="connsiteX2" fmla="*/ 1106560 w 1106236"/>
                        <a:gd name="connsiteY2" fmla="*/ 256287 h 256181"/>
                        <a:gd name="connsiteX3" fmla="*/ 1083270 w 1106236"/>
                        <a:gd name="connsiteY3" fmla="*/ 256287 h 256181"/>
                        <a:gd name="connsiteX4" fmla="*/ 23612 w 1106236"/>
                        <a:gd name="connsiteY4" fmla="*/ 256287 h 256181"/>
                        <a:gd name="connsiteX5" fmla="*/ 323 w 1106236"/>
                        <a:gd name="connsiteY5" fmla="*/ 256287 h 256181"/>
                        <a:gd name="connsiteX6" fmla="*/ 323 w 1106236"/>
                        <a:gd name="connsiteY6" fmla="*/ 106 h 256181"/>
                        <a:gd name="connsiteX7" fmla="*/ 23612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106"/>
                          </a:moveTo>
                          <a:cubicBezTo>
                            <a:pt x="1096133" y="106"/>
                            <a:pt x="1106560" y="106"/>
                            <a:pt x="1106560" y="106"/>
                          </a:cubicBezTo>
                          <a:lnTo>
                            <a:pt x="1106560" y="256287"/>
                          </a:lnTo>
                          <a:cubicBezTo>
                            <a:pt x="1106560" y="256287"/>
                            <a:pt x="1096133" y="256287"/>
                            <a:pt x="1083270" y="256287"/>
                          </a:cubicBezTo>
                          <a:lnTo>
                            <a:pt x="23612" y="256287"/>
                          </a:lnTo>
                          <a:cubicBezTo>
                            <a:pt x="10750" y="256287"/>
                            <a:pt x="323" y="256287"/>
                            <a:pt x="323" y="256287"/>
                          </a:cubicBezTo>
                          <a:lnTo>
                            <a:pt x="323" y="106"/>
                          </a:lnTo>
                          <a:cubicBezTo>
                            <a:pt x="323" y="106"/>
                            <a:pt x="10750" y="106"/>
                            <a:pt x="23612" y="106"/>
                          </a:cubicBezTo>
                          <a:close/>
                        </a:path>
                      </a:pathLst>
                    </a:custGeom>
                    <a:solidFill>
                      <a:srgbClr val="1488C6"/>
                    </a:solidFill>
                    <a:ln w="11636" cap="flat">
                      <a:noFill/>
                      <a:prstDash val="solid"/>
                      <a:miter/>
                    </a:ln>
                  </p:spPr>
                  <p:txBody>
                    <a:bodyPr rtlCol="0" anchor="ctr"/>
                    <a:lstStyle/>
                    <a:p>
                      <a:endParaRPr lang="en-GB" sz="2800"/>
                    </a:p>
                  </p:txBody>
                </p:sp>
                <p:sp>
                  <p:nvSpPr>
                    <p:cNvPr id="45" name="CuadroTexto 44">
                      <a:extLst>
                        <a:ext uri="{FF2B5EF4-FFF2-40B4-BE49-F238E27FC236}">
                          <a16:creationId xmlns:a16="http://schemas.microsoft.com/office/drawing/2014/main" id="{0F15A211-F4C4-CBAE-AC60-8665A973C519}"/>
                        </a:ext>
                      </a:extLst>
                    </p:cNvPr>
                    <p:cNvSpPr txBox="1"/>
                    <p:nvPr/>
                  </p:nvSpPr>
                  <p:spPr>
                    <a:xfrm>
                      <a:off x="2910774"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46" name="Gráfico 5" descr="Ilustración de volúmenes en Docker">
                    <a:extLst>
                      <a:ext uri="{FF2B5EF4-FFF2-40B4-BE49-F238E27FC236}">
                        <a16:creationId xmlns:a16="http://schemas.microsoft.com/office/drawing/2014/main" id="{83C883B4-948F-885E-305A-C895007A27DB}"/>
                      </a:ext>
                    </a:extLst>
                  </p:cNvPr>
                  <p:cNvGrpSpPr/>
                  <p:nvPr/>
                </p:nvGrpSpPr>
                <p:grpSpPr>
                  <a:xfrm>
                    <a:off x="2635597" y="3709702"/>
                    <a:ext cx="1106236" cy="256181"/>
                    <a:chOff x="2635597" y="3709702"/>
                    <a:chExt cx="1106236" cy="256181"/>
                  </a:xfrm>
                </p:grpSpPr>
                <p:sp>
                  <p:nvSpPr>
                    <p:cNvPr id="47" name="Forma libre: forma 46">
                      <a:extLst>
                        <a:ext uri="{FF2B5EF4-FFF2-40B4-BE49-F238E27FC236}">
                          <a16:creationId xmlns:a16="http://schemas.microsoft.com/office/drawing/2014/main" id="{E7D039B2-6073-8C72-88D0-5FC40170B41A}"/>
                        </a:ext>
                      </a:extLst>
                    </p:cNvPr>
                    <p:cNvSpPr/>
                    <p:nvPr/>
                  </p:nvSpPr>
                  <p:spPr>
                    <a:xfrm>
                      <a:off x="2635597" y="3709702"/>
                      <a:ext cx="1106236" cy="256181"/>
                    </a:xfrm>
                    <a:custGeom>
                      <a:avLst/>
                      <a:gdLst>
                        <a:gd name="connsiteX0" fmla="*/ 1083270 w 1106236"/>
                        <a:gd name="connsiteY0" fmla="*/ 83 h 256181"/>
                        <a:gd name="connsiteX1" fmla="*/ 1106560 w 1106236"/>
                        <a:gd name="connsiteY1" fmla="*/ 83 h 256181"/>
                        <a:gd name="connsiteX2" fmla="*/ 1106560 w 1106236"/>
                        <a:gd name="connsiteY2" fmla="*/ 256264 h 256181"/>
                        <a:gd name="connsiteX3" fmla="*/ 1083270 w 1106236"/>
                        <a:gd name="connsiteY3" fmla="*/ 256264 h 256181"/>
                        <a:gd name="connsiteX4" fmla="*/ 23612 w 1106236"/>
                        <a:gd name="connsiteY4" fmla="*/ 256264 h 256181"/>
                        <a:gd name="connsiteX5" fmla="*/ 323 w 1106236"/>
                        <a:gd name="connsiteY5" fmla="*/ 256264 h 256181"/>
                        <a:gd name="connsiteX6" fmla="*/ 323 w 1106236"/>
                        <a:gd name="connsiteY6" fmla="*/ 83 h 256181"/>
                        <a:gd name="connsiteX7" fmla="*/ 23612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270" y="83"/>
                          </a:moveTo>
                          <a:cubicBezTo>
                            <a:pt x="1096133" y="83"/>
                            <a:pt x="1106560" y="83"/>
                            <a:pt x="1106560" y="83"/>
                          </a:cubicBezTo>
                          <a:lnTo>
                            <a:pt x="1106560" y="256264"/>
                          </a:lnTo>
                          <a:cubicBezTo>
                            <a:pt x="1106560" y="256264"/>
                            <a:pt x="1096133" y="256264"/>
                            <a:pt x="1083270" y="256264"/>
                          </a:cubicBezTo>
                          <a:lnTo>
                            <a:pt x="23612" y="256264"/>
                          </a:lnTo>
                          <a:cubicBezTo>
                            <a:pt x="10750" y="256264"/>
                            <a:pt x="323" y="256264"/>
                            <a:pt x="323" y="256264"/>
                          </a:cubicBezTo>
                          <a:lnTo>
                            <a:pt x="323" y="83"/>
                          </a:lnTo>
                          <a:cubicBezTo>
                            <a:pt x="323" y="83"/>
                            <a:pt x="10750" y="83"/>
                            <a:pt x="23612" y="83"/>
                          </a:cubicBezTo>
                          <a:close/>
                        </a:path>
                      </a:pathLst>
                    </a:custGeom>
                    <a:solidFill>
                      <a:srgbClr val="1488C6"/>
                    </a:solidFill>
                    <a:ln w="11636" cap="flat">
                      <a:noFill/>
                      <a:prstDash val="solid"/>
                      <a:miter/>
                    </a:ln>
                  </p:spPr>
                  <p:txBody>
                    <a:bodyPr rtlCol="0" anchor="ctr"/>
                    <a:lstStyle/>
                    <a:p>
                      <a:endParaRPr lang="en-GB" sz="2800"/>
                    </a:p>
                  </p:txBody>
                </p:sp>
                <p:sp>
                  <p:nvSpPr>
                    <p:cNvPr id="48" name="CuadroTexto 47">
                      <a:extLst>
                        <a:ext uri="{FF2B5EF4-FFF2-40B4-BE49-F238E27FC236}">
                          <a16:creationId xmlns:a16="http://schemas.microsoft.com/office/drawing/2014/main" id="{241E4208-7774-F51D-8527-05243F11C8A9}"/>
                        </a:ext>
                      </a:extLst>
                    </p:cNvPr>
                    <p:cNvSpPr txBox="1"/>
                    <p:nvPr/>
                  </p:nvSpPr>
                  <p:spPr>
                    <a:xfrm>
                      <a:off x="2662189" y="3710560"/>
                      <a:ext cx="92145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service-replica-2</a:t>
                      </a:r>
                    </a:p>
                  </p:txBody>
                </p:sp>
              </p:grpSp>
              <p:sp>
                <p:nvSpPr>
                  <p:cNvPr id="49" name="Forma libre: forma 48">
                    <a:extLst>
                      <a:ext uri="{FF2B5EF4-FFF2-40B4-BE49-F238E27FC236}">
                        <a16:creationId xmlns:a16="http://schemas.microsoft.com/office/drawing/2014/main" id="{1FFF9060-EACD-2E22-65C4-7783AFFE8C4F}"/>
                      </a:ext>
                    </a:extLst>
                  </p:cNvPr>
                  <p:cNvSpPr/>
                  <p:nvPr/>
                </p:nvSpPr>
                <p:spPr>
                  <a:xfrm>
                    <a:off x="2623952" y="3057605"/>
                    <a:ext cx="1129525" cy="1187748"/>
                  </a:xfrm>
                  <a:custGeom>
                    <a:avLst/>
                    <a:gdLst>
                      <a:gd name="connsiteX0" fmla="*/ 1106559 w 1129525"/>
                      <a:gd name="connsiteY0" fmla="*/ 27 h 1187748"/>
                      <a:gd name="connsiteX1" fmla="*/ 1129848 w 1129525"/>
                      <a:gd name="connsiteY1" fmla="*/ 27 h 1187748"/>
                      <a:gd name="connsiteX2" fmla="*/ 1129848 w 1129525"/>
                      <a:gd name="connsiteY2" fmla="*/ 1187776 h 1187748"/>
                      <a:gd name="connsiteX3" fmla="*/ 1106559 w 1129525"/>
                      <a:gd name="connsiteY3" fmla="*/ 1187776 h 1187748"/>
                      <a:gd name="connsiteX4" fmla="*/ 23611 w 1129525"/>
                      <a:gd name="connsiteY4" fmla="*/ 1187776 h 1187748"/>
                      <a:gd name="connsiteX5" fmla="*/ 322 w 1129525"/>
                      <a:gd name="connsiteY5" fmla="*/ 1187776 h 1187748"/>
                      <a:gd name="connsiteX6" fmla="*/ 322 w 1129525"/>
                      <a:gd name="connsiteY6" fmla="*/ 27 h 1187748"/>
                      <a:gd name="connsiteX7" fmla="*/ 23611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559" y="27"/>
                        </a:moveTo>
                        <a:cubicBezTo>
                          <a:pt x="1119421" y="27"/>
                          <a:pt x="1129848" y="27"/>
                          <a:pt x="1129848" y="27"/>
                        </a:cubicBezTo>
                        <a:lnTo>
                          <a:pt x="1129848" y="1187776"/>
                        </a:lnTo>
                        <a:cubicBezTo>
                          <a:pt x="1129848" y="1187776"/>
                          <a:pt x="1119421" y="1187776"/>
                          <a:pt x="1106559" y="1187776"/>
                        </a:cubicBezTo>
                        <a:lnTo>
                          <a:pt x="23611" y="1187776"/>
                        </a:lnTo>
                        <a:cubicBezTo>
                          <a:pt x="10749" y="1187776"/>
                          <a:pt x="322" y="1187776"/>
                          <a:pt x="322" y="1187776"/>
                        </a:cubicBezTo>
                        <a:lnTo>
                          <a:pt x="322" y="27"/>
                        </a:lnTo>
                        <a:cubicBezTo>
                          <a:pt x="322" y="27"/>
                          <a:pt x="10749" y="27"/>
                          <a:pt x="23611" y="27"/>
                        </a:cubicBezTo>
                        <a:close/>
                      </a:path>
                    </a:pathLst>
                  </a:custGeom>
                  <a:noFill/>
                  <a:ln w="23272" cap="flat">
                    <a:solidFill>
                      <a:srgbClr val="445D6E"/>
                    </a:solidFill>
                    <a:prstDash val="solid"/>
                    <a:miter/>
                  </a:ln>
                </p:spPr>
                <p:txBody>
                  <a:bodyPr rtlCol="0" anchor="ctr"/>
                  <a:lstStyle/>
                  <a:p>
                    <a:endParaRPr lang="en-GB" sz="2800"/>
                  </a:p>
                </p:txBody>
              </p:sp>
            </p:grpSp>
            <p:grpSp>
              <p:nvGrpSpPr>
                <p:cNvPr id="50" name="Gráfico 5" descr="Ilustración de volúmenes en Docker">
                  <a:extLst>
                    <a:ext uri="{FF2B5EF4-FFF2-40B4-BE49-F238E27FC236}">
                      <a16:creationId xmlns:a16="http://schemas.microsoft.com/office/drawing/2014/main" id="{CF7DEFA2-C410-4CB7-0A0C-50501EE00E6F}"/>
                    </a:ext>
                  </a:extLst>
                </p:cNvPr>
                <p:cNvGrpSpPr/>
                <p:nvPr/>
              </p:nvGrpSpPr>
              <p:grpSpPr>
                <a:xfrm>
                  <a:off x="1356408" y="3057605"/>
                  <a:ext cx="1151098" cy="1187748"/>
                  <a:chOff x="1356408" y="3057605"/>
                  <a:chExt cx="1151098" cy="1187748"/>
                </a:xfrm>
              </p:grpSpPr>
              <p:grpSp>
                <p:nvGrpSpPr>
                  <p:cNvPr id="51" name="Gráfico 5" descr="Ilustración de volúmenes en Docker">
                    <a:extLst>
                      <a:ext uri="{FF2B5EF4-FFF2-40B4-BE49-F238E27FC236}">
                        <a16:creationId xmlns:a16="http://schemas.microsoft.com/office/drawing/2014/main" id="{CDA74F38-882A-77E4-11AA-E4058AC31E78}"/>
                      </a:ext>
                    </a:extLst>
                  </p:cNvPr>
                  <p:cNvGrpSpPr/>
                  <p:nvPr/>
                </p:nvGrpSpPr>
                <p:grpSpPr>
                  <a:xfrm>
                    <a:off x="1356408" y="3057605"/>
                    <a:ext cx="848339" cy="247919"/>
                    <a:chOff x="1356408" y="3057605"/>
                    <a:chExt cx="848339" cy="247919"/>
                  </a:xfrm>
                </p:grpSpPr>
                <p:sp>
                  <p:nvSpPr>
                    <p:cNvPr id="52" name="Forma libre: forma 51">
                      <a:extLst>
                        <a:ext uri="{FF2B5EF4-FFF2-40B4-BE49-F238E27FC236}">
                          <a16:creationId xmlns:a16="http://schemas.microsoft.com/office/drawing/2014/main" id="{91230335-E9C9-E1C5-7404-08AA1AF65670}"/>
                        </a:ext>
                      </a:extLst>
                    </p:cNvPr>
                    <p:cNvSpPr/>
                    <p:nvPr/>
                  </p:nvSpPr>
                  <p:spPr>
                    <a:xfrm>
                      <a:off x="1377981" y="3057605"/>
                      <a:ext cx="826766" cy="247919"/>
                    </a:xfrm>
                    <a:custGeom>
                      <a:avLst/>
                      <a:gdLst>
                        <a:gd name="connsiteX0" fmla="*/ 215 w 826766"/>
                        <a:gd name="connsiteY0" fmla="*/ 23351 h 247919"/>
                        <a:gd name="connsiteX1" fmla="*/ 23408 w 826766"/>
                        <a:gd name="connsiteY1" fmla="*/ 27 h 247919"/>
                        <a:gd name="connsiteX2" fmla="*/ 826981 w 826766"/>
                        <a:gd name="connsiteY2" fmla="*/ 27 h 247919"/>
                        <a:gd name="connsiteX3" fmla="*/ 826981 w 826766"/>
                        <a:gd name="connsiteY3" fmla="*/ 123986 h 247919"/>
                        <a:gd name="connsiteX4" fmla="*/ 702983 w 826766"/>
                        <a:gd name="connsiteY4" fmla="*/ 247946 h 247919"/>
                        <a:gd name="connsiteX5" fmla="*/ 215 w 826766"/>
                        <a:gd name="connsiteY5" fmla="*/ 247946 h 247919"/>
                        <a:gd name="connsiteX6" fmla="*/ 215 w 826766"/>
                        <a:gd name="connsiteY6" fmla="*/ 23351 h 247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766" h="247919">
                          <a:moveTo>
                            <a:pt x="215" y="23351"/>
                          </a:moveTo>
                          <a:cubicBezTo>
                            <a:pt x="215" y="10469"/>
                            <a:pt x="10668" y="27"/>
                            <a:pt x="23408" y="27"/>
                          </a:cubicBezTo>
                          <a:lnTo>
                            <a:pt x="826981" y="27"/>
                          </a:lnTo>
                          <a:lnTo>
                            <a:pt x="826981" y="123986"/>
                          </a:lnTo>
                          <a:cubicBezTo>
                            <a:pt x="826981" y="192447"/>
                            <a:pt x="771451" y="247946"/>
                            <a:pt x="702983" y="247946"/>
                          </a:cubicBezTo>
                          <a:lnTo>
                            <a:pt x="215" y="247946"/>
                          </a:lnTo>
                          <a:lnTo>
                            <a:pt x="215" y="23351"/>
                          </a:lnTo>
                          <a:close/>
                        </a:path>
                      </a:pathLst>
                    </a:custGeom>
                    <a:solidFill>
                      <a:srgbClr val="445D6E"/>
                    </a:solidFill>
                    <a:ln w="11636" cap="flat">
                      <a:noFill/>
                      <a:prstDash val="solid"/>
                      <a:miter/>
                    </a:ln>
                  </p:spPr>
                  <p:txBody>
                    <a:bodyPr rtlCol="0" anchor="ctr"/>
                    <a:lstStyle/>
                    <a:p>
                      <a:endParaRPr lang="en-GB" sz="2800"/>
                    </a:p>
                  </p:txBody>
                </p:sp>
                <p:sp>
                  <p:nvSpPr>
                    <p:cNvPr id="53" name="CuadroTexto 52">
                      <a:extLst>
                        <a:ext uri="{FF2B5EF4-FFF2-40B4-BE49-F238E27FC236}">
                          <a16:creationId xmlns:a16="http://schemas.microsoft.com/office/drawing/2014/main" id="{F85B460A-FC32-5A83-54DC-8DC3047F8BCE}"/>
                        </a:ext>
                      </a:extLst>
                    </p:cNvPr>
                    <p:cNvSpPr txBox="1"/>
                    <p:nvPr/>
                  </p:nvSpPr>
                  <p:spPr>
                    <a:xfrm>
                      <a:off x="1356408" y="3070108"/>
                      <a:ext cx="447438" cy="183983"/>
                    </a:xfrm>
                    <a:prstGeom prst="rect">
                      <a:avLst/>
                    </a:prstGeom>
                    <a:noFill/>
                  </p:spPr>
                  <p:txBody>
                    <a:bodyPr wrap="none" rtlCol="0">
                      <a:spAutoFit/>
                    </a:bodyPr>
                    <a:lstStyle/>
                    <a:p>
                      <a:pPr algn="l"/>
                      <a:r>
                        <a:rPr lang="en-GB" sz="900" spc="0" baseline="0">
                          <a:ln/>
                          <a:solidFill>
                            <a:srgbClr val="FFFFFF"/>
                          </a:solidFill>
                          <a:latin typeface="Open Sans"/>
                          <a:ea typeface="Open Sans"/>
                          <a:cs typeface="Open Sans"/>
                          <a:sym typeface="Open Sans"/>
                          <a:rtl val="0"/>
                        </a:rPr>
                        <a:t>node-1</a:t>
                      </a:r>
                    </a:p>
                  </p:txBody>
                </p:sp>
              </p:grpSp>
              <p:grpSp>
                <p:nvGrpSpPr>
                  <p:cNvPr id="54" name="Gráfico 5" descr="Ilustración de volúmenes en Docker">
                    <a:extLst>
                      <a:ext uri="{FF2B5EF4-FFF2-40B4-BE49-F238E27FC236}">
                        <a16:creationId xmlns:a16="http://schemas.microsoft.com/office/drawing/2014/main" id="{AE18E470-9260-1B8A-486E-8E63C040D656}"/>
                      </a:ext>
                    </a:extLst>
                  </p:cNvPr>
                  <p:cNvGrpSpPr/>
                  <p:nvPr/>
                </p:nvGrpSpPr>
                <p:grpSpPr>
                  <a:xfrm>
                    <a:off x="1389625" y="3977528"/>
                    <a:ext cx="1106236" cy="256181"/>
                    <a:chOff x="1389625" y="3977528"/>
                    <a:chExt cx="1106236" cy="256181"/>
                  </a:xfrm>
                </p:grpSpPr>
                <p:sp>
                  <p:nvSpPr>
                    <p:cNvPr id="55" name="Forma libre: forma 54">
                      <a:extLst>
                        <a:ext uri="{FF2B5EF4-FFF2-40B4-BE49-F238E27FC236}">
                          <a16:creationId xmlns:a16="http://schemas.microsoft.com/office/drawing/2014/main" id="{ECF77CC4-A5DE-A827-7635-870F0B95E241}"/>
                        </a:ext>
                      </a:extLst>
                    </p:cNvPr>
                    <p:cNvSpPr/>
                    <p:nvPr/>
                  </p:nvSpPr>
                  <p:spPr>
                    <a:xfrm>
                      <a:off x="1389625" y="3977528"/>
                      <a:ext cx="1106236" cy="256181"/>
                    </a:xfrm>
                    <a:custGeom>
                      <a:avLst/>
                      <a:gdLst>
                        <a:gd name="connsiteX0" fmla="*/ 1083163 w 1106236"/>
                        <a:gd name="connsiteY0" fmla="*/ 106 h 256181"/>
                        <a:gd name="connsiteX1" fmla="*/ 1106453 w 1106236"/>
                        <a:gd name="connsiteY1" fmla="*/ 106 h 256181"/>
                        <a:gd name="connsiteX2" fmla="*/ 1106453 w 1106236"/>
                        <a:gd name="connsiteY2" fmla="*/ 256287 h 256181"/>
                        <a:gd name="connsiteX3" fmla="*/ 1083163 w 1106236"/>
                        <a:gd name="connsiteY3" fmla="*/ 256287 h 256181"/>
                        <a:gd name="connsiteX4" fmla="*/ 23505 w 1106236"/>
                        <a:gd name="connsiteY4" fmla="*/ 256287 h 256181"/>
                        <a:gd name="connsiteX5" fmla="*/ 216 w 1106236"/>
                        <a:gd name="connsiteY5" fmla="*/ 256287 h 256181"/>
                        <a:gd name="connsiteX6" fmla="*/ 216 w 1106236"/>
                        <a:gd name="connsiteY6" fmla="*/ 106 h 256181"/>
                        <a:gd name="connsiteX7" fmla="*/ 23505 w 1106236"/>
                        <a:gd name="connsiteY7" fmla="*/ 106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106"/>
                          </a:moveTo>
                          <a:cubicBezTo>
                            <a:pt x="1096026" y="106"/>
                            <a:pt x="1106453" y="106"/>
                            <a:pt x="1106453" y="106"/>
                          </a:cubicBezTo>
                          <a:lnTo>
                            <a:pt x="1106453" y="256287"/>
                          </a:lnTo>
                          <a:cubicBezTo>
                            <a:pt x="1106453" y="256287"/>
                            <a:pt x="1096026" y="256287"/>
                            <a:pt x="1083163" y="256287"/>
                          </a:cubicBezTo>
                          <a:lnTo>
                            <a:pt x="23505" y="256287"/>
                          </a:lnTo>
                          <a:cubicBezTo>
                            <a:pt x="10643" y="256287"/>
                            <a:pt x="216" y="256287"/>
                            <a:pt x="216" y="256287"/>
                          </a:cubicBezTo>
                          <a:lnTo>
                            <a:pt x="216" y="106"/>
                          </a:lnTo>
                          <a:cubicBezTo>
                            <a:pt x="216" y="106"/>
                            <a:pt x="10643" y="106"/>
                            <a:pt x="23505" y="106"/>
                          </a:cubicBezTo>
                          <a:close/>
                        </a:path>
                      </a:pathLst>
                    </a:custGeom>
                    <a:solidFill>
                      <a:srgbClr val="1488C6"/>
                    </a:solidFill>
                    <a:ln w="11636" cap="flat">
                      <a:noFill/>
                      <a:prstDash val="solid"/>
                      <a:miter/>
                    </a:ln>
                  </p:spPr>
                  <p:txBody>
                    <a:bodyPr rtlCol="0" anchor="ctr"/>
                    <a:lstStyle/>
                    <a:p>
                      <a:endParaRPr lang="en-GB" sz="2800"/>
                    </a:p>
                  </p:txBody>
                </p:sp>
                <p:sp>
                  <p:nvSpPr>
                    <p:cNvPr id="56" name="CuadroTexto 55">
                      <a:extLst>
                        <a:ext uri="{FF2B5EF4-FFF2-40B4-BE49-F238E27FC236}">
                          <a16:creationId xmlns:a16="http://schemas.microsoft.com/office/drawing/2014/main" id="{8AAE10A8-73AB-F732-3ABF-E6A431740308}"/>
                        </a:ext>
                      </a:extLst>
                    </p:cNvPr>
                    <p:cNvSpPr txBox="1"/>
                    <p:nvPr/>
                  </p:nvSpPr>
                  <p:spPr>
                    <a:xfrm>
                      <a:off x="1664803" y="3978386"/>
                      <a:ext cx="484490"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Docker</a:t>
                      </a:r>
                    </a:p>
                  </p:txBody>
                </p:sp>
              </p:grpSp>
              <p:grpSp>
                <p:nvGrpSpPr>
                  <p:cNvPr id="57" name="Gráfico 5" descr="Ilustración de volúmenes en Docker">
                    <a:extLst>
                      <a:ext uri="{FF2B5EF4-FFF2-40B4-BE49-F238E27FC236}">
                        <a16:creationId xmlns:a16="http://schemas.microsoft.com/office/drawing/2014/main" id="{CA273FFA-A6B0-386E-47DC-05136898D15D}"/>
                      </a:ext>
                    </a:extLst>
                  </p:cNvPr>
                  <p:cNvGrpSpPr/>
                  <p:nvPr/>
                </p:nvGrpSpPr>
                <p:grpSpPr>
                  <a:xfrm>
                    <a:off x="1389625" y="3709702"/>
                    <a:ext cx="1106236" cy="256181"/>
                    <a:chOff x="1389625" y="3709702"/>
                    <a:chExt cx="1106236" cy="256181"/>
                  </a:xfrm>
                </p:grpSpPr>
                <p:sp>
                  <p:nvSpPr>
                    <p:cNvPr id="58" name="Forma libre: forma 57">
                      <a:extLst>
                        <a:ext uri="{FF2B5EF4-FFF2-40B4-BE49-F238E27FC236}">
                          <a16:creationId xmlns:a16="http://schemas.microsoft.com/office/drawing/2014/main" id="{58C80A51-9455-7069-C993-DAFCC0A92DCC}"/>
                        </a:ext>
                      </a:extLst>
                    </p:cNvPr>
                    <p:cNvSpPr/>
                    <p:nvPr/>
                  </p:nvSpPr>
                  <p:spPr>
                    <a:xfrm>
                      <a:off x="1389625" y="3709702"/>
                      <a:ext cx="1106236" cy="256181"/>
                    </a:xfrm>
                    <a:custGeom>
                      <a:avLst/>
                      <a:gdLst>
                        <a:gd name="connsiteX0" fmla="*/ 1083163 w 1106236"/>
                        <a:gd name="connsiteY0" fmla="*/ 83 h 256181"/>
                        <a:gd name="connsiteX1" fmla="*/ 1106453 w 1106236"/>
                        <a:gd name="connsiteY1" fmla="*/ 83 h 256181"/>
                        <a:gd name="connsiteX2" fmla="*/ 1106453 w 1106236"/>
                        <a:gd name="connsiteY2" fmla="*/ 256264 h 256181"/>
                        <a:gd name="connsiteX3" fmla="*/ 1083163 w 1106236"/>
                        <a:gd name="connsiteY3" fmla="*/ 256264 h 256181"/>
                        <a:gd name="connsiteX4" fmla="*/ 23505 w 1106236"/>
                        <a:gd name="connsiteY4" fmla="*/ 256264 h 256181"/>
                        <a:gd name="connsiteX5" fmla="*/ 216 w 1106236"/>
                        <a:gd name="connsiteY5" fmla="*/ 256264 h 256181"/>
                        <a:gd name="connsiteX6" fmla="*/ 216 w 1106236"/>
                        <a:gd name="connsiteY6" fmla="*/ 83 h 256181"/>
                        <a:gd name="connsiteX7" fmla="*/ 23505 w 1106236"/>
                        <a:gd name="connsiteY7" fmla="*/ 83 h 256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6236" h="256181">
                          <a:moveTo>
                            <a:pt x="1083163" y="83"/>
                          </a:moveTo>
                          <a:cubicBezTo>
                            <a:pt x="1096026" y="83"/>
                            <a:pt x="1106453" y="83"/>
                            <a:pt x="1106453" y="83"/>
                          </a:cubicBezTo>
                          <a:lnTo>
                            <a:pt x="1106453" y="256264"/>
                          </a:lnTo>
                          <a:cubicBezTo>
                            <a:pt x="1106453" y="256264"/>
                            <a:pt x="1096026" y="256264"/>
                            <a:pt x="1083163" y="256264"/>
                          </a:cubicBezTo>
                          <a:lnTo>
                            <a:pt x="23505" y="256264"/>
                          </a:lnTo>
                          <a:cubicBezTo>
                            <a:pt x="10643" y="256264"/>
                            <a:pt x="216" y="256264"/>
                            <a:pt x="216" y="256264"/>
                          </a:cubicBezTo>
                          <a:lnTo>
                            <a:pt x="216" y="83"/>
                          </a:lnTo>
                          <a:cubicBezTo>
                            <a:pt x="216" y="83"/>
                            <a:pt x="10643" y="83"/>
                            <a:pt x="23505" y="83"/>
                          </a:cubicBezTo>
                          <a:close/>
                        </a:path>
                      </a:pathLst>
                    </a:custGeom>
                    <a:solidFill>
                      <a:srgbClr val="1488C6"/>
                    </a:solidFill>
                    <a:ln w="11636" cap="flat">
                      <a:noFill/>
                      <a:prstDash val="solid"/>
                      <a:miter/>
                    </a:ln>
                  </p:spPr>
                  <p:txBody>
                    <a:bodyPr rtlCol="0" anchor="ctr"/>
                    <a:lstStyle/>
                    <a:p>
                      <a:endParaRPr lang="en-GB" sz="2800"/>
                    </a:p>
                  </p:txBody>
                </p:sp>
                <p:sp>
                  <p:nvSpPr>
                    <p:cNvPr id="59" name="CuadroTexto 58">
                      <a:extLst>
                        <a:ext uri="{FF2B5EF4-FFF2-40B4-BE49-F238E27FC236}">
                          <a16:creationId xmlns:a16="http://schemas.microsoft.com/office/drawing/2014/main" id="{9C06306A-2D2D-1384-41B9-633B2A93DD51}"/>
                        </a:ext>
                      </a:extLst>
                    </p:cNvPr>
                    <p:cNvSpPr txBox="1"/>
                    <p:nvPr/>
                  </p:nvSpPr>
                  <p:spPr>
                    <a:xfrm>
                      <a:off x="1416217" y="3710560"/>
                      <a:ext cx="921451" cy="196249"/>
                    </a:xfrm>
                    <a:prstGeom prst="rect">
                      <a:avLst/>
                    </a:prstGeom>
                    <a:noFill/>
                  </p:spPr>
                  <p:txBody>
                    <a:bodyPr wrap="none" rtlCol="0">
                      <a:spAutoFit/>
                    </a:bodyPr>
                    <a:lstStyle/>
                    <a:p>
                      <a:pPr algn="l"/>
                      <a:r>
                        <a:rPr lang="en-GB" sz="1000" spc="0" baseline="0">
                          <a:ln/>
                          <a:solidFill>
                            <a:srgbClr val="FFFFFF"/>
                          </a:solidFill>
                          <a:latin typeface="Open Sans"/>
                          <a:ea typeface="Open Sans"/>
                          <a:cs typeface="Open Sans"/>
                          <a:sym typeface="Open Sans"/>
                          <a:rtl val="0"/>
                        </a:rPr>
                        <a:t>service-replica-1</a:t>
                      </a:r>
                    </a:p>
                  </p:txBody>
                </p:sp>
              </p:grpSp>
              <p:sp>
                <p:nvSpPr>
                  <p:cNvPr id="60" name="Forma libre: forma 59">
                    <a:extLst>
                      <a:ext uri="{FF2B5EF4-FFF2-40B4-BE49-F238E27FC236}">
                        <a16:creationId xmlns:a16="http://schemas.microsoft.com/office/drawing/2014/main" id="{A75F0664-1C02-5570-DFDE-85FED0F3C50C}"/>
                      </a:ext>
                    </a:extLst>
                  </p:cNvPr>
                  <p:cNvSpPr/>
                  <p:nvPr/>
                </p:nvSpPr>
                <p:spPr>
                  <a:xfrm>
                    <a:off x="1377981" y="3057605"/>
                    <a:ext cx="1129525" cy="1187748"/>
                  </a:xfrm>
                  <a:custGeom>
                    <a:avLst/>
                    <a:gdLst>
                      <a:gd name="connsiteX0" fmla="*/ 1106452 w 1129525"/>
                      <a:gd name="connsiteY0" fmla="*/ 27 h 1187748"/>
                      <a:gd name="connsiteX1" fmla="*/ 1129741 w 1129525"/>
                      <a:gd name="connsiteY1" fmla="*/ 27 h 1187748"/>
                      <a:gd name="connsiteX2" fmla="*/ 1129741 w 1129525"/>
                      <a:gd name="connsiteY2" fmla="*/ 1187776 h 1187748"/>
                      <a:gd name="connsiteX3" fmla="*/ 1106452 w 1129525"/>
                      <a:gd name="connsiteY3" fmla="*/ 1187776 h 1187748"/>
                      <a:gd name="connsiteX4" fmla="*/ 23504 w 1129525"/>
                      <a:gd name="connsiteY4" fmla="*/ 1187776 h 1187748"/>
                      <a:gd name="connsiteX5" fmla="*/ 215 w 1129525"/>
                      <a:gd name="connsiteY5" fmla="*/ 1187776 h 1187748"/>
                      <a:gd name="connsiteX6" fmla="*/ 215 w 1129525"/>
                      <a:gd name="connsiteY6" fmla="*/ 27 h 1187748"/>
                      <a:gd name="connsiteX7" fmla="*/ 23504 w 1129525"/>
                      <a:gd name="connsiteY7" fmla="*/ 27 h 118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525" h="1187748">
                        <a:moveTo>
                          <a:pt x="1106452" y="27"/>
                        </a:moveTo>
                        <a:cubicBezTo>
                          <a:pt x="1119314" y="27"/>
                          <a:pt x="1129741" y="27"/>
                          <a:pt x="1129741" y="27"/>
                        </a:cubicBezTo>
                        <a:lnTo>
                          <a:pt x="1129741" y="1187776"/>
                        </a:lnTo>
                        <a:cubicBezTo>
                          <a:pt x="1129741" y="1187776"/>
                          <a:pt x="1119314" y="1187776"/>
                          <a:pt x="1106452" y="1187776"/>
                        </a:cubicBezTo>
                        <a:lnTo>
                          <a:pt x="23504" y="1187776"/>
                        </a:lnTo>
                        <a:cubicBezTo>
                          <a:pt x="10642" y="1187776"/>
                          <a:pt x="215" y="1187776"/>
                          <a:pt x="215" y="1187776"/>
                        </a:cubicBezTo>
                        <a:lnTo>
                          <a:pt x="215" y="27"/>
                        </a:lnTo>
                        <a:cubicBezTo>
                          <a:pt x="215" y="27"/>
                          <a:pt x="10642" y="27"/>
                          <a:pt x="23504" y="27"/>
                        </a:cubicBezTo>
                        <a:close/>
                      </a:path>
                    </a:pathLst>
                  </a:custGeom>
                  <a:noFill/>
                  <a:ln w="23272" cap="flat">
                    <a:solidFill>
                      <a:srgbClr val="445D6E"/>
                    </a:solidFill>
                    <a:prstDash val="solid"/>
                    <a:miter/>
                  </a:ln>
                </p:spPr>
                <p:txBody>
                  <a:bodyPr rtlCol="0" anchor="ctr"/>
                  <a:lstStyle/>
                  <a:p>
                    <a:endParaRPr lang="en-GB" sz="2800"/>
                  </a:p>
                </p:txBody>
              </p:sp>
            </p:grpSp>
          </p:grpSp>
          <p:sp>
            <p:nvSpPr>
              <p:cNvPr id="61" name="Forma libre: forma 60">
                <a:extLst>
                  <a:ext uri="{FF2B5EF4-FFF2-40B4-BE49-F238E27FC236}">
                    <a16:creationId xmlns:a16="http://schemas.microsoft.com/office/drawing/2014/main" id="{1176245F-DF14-CAD6-6027-0D14ED9D8E8A}"/>
                  </a:ext>
                </a:extLst>
              </p:cNvPr>
              <p:cNvSpPr/>
              <p:nvPr/>
            </p:nvSpPr>
            <p:spPr>
              <a:xfrm>
                <a:off x="667660" y="2848002"/>
                <a:ext cx="5042110" cy="1676821"/>
              </a:xfrm>
              <a:custGeom>
                <a:avLst/>
                <a:gdLst>
                  <a:gd name="connsiteX0" fmla="*/ 154 w 5042110"/>
                  <a:gd name="connsiteY0" fmla="*/ 23393 h 1676821"/>
                  <a:gd name="connsiteX1" fmla="*/ 23473 w 5042110"/>
                  <a:gd name="connsiteY1" fmla="*/ 9 h 1676821"/>
                  <a:gd name="connsiteX2" fmla="*/ 5018940 w 5042110"/>
                  <a:gd name="connsiteY2" fmla="*/ 9 h 1676821"/>
                  <a:gd name="connsiteX3" fmla="*/ 5042264 w 5042110"/>
                  <a:gd name="connsiteY3" fmla="*/ 23393 h 1676821"/>
                  <a:gd name="connsiteX4" fmla="*/ 5042264 w 5042110"/>
                  <a:gd name="connsiteY4" fmla="*/ 1653449 h 1676821"/>
                  <a:gd name="connsiteX5" fmla="*/ 5018940 w 5042110"/>
                  <a:gd name="connsiteY5" fmla="*/ 1676831 h 1676821"/>
                  <a:gd name="connsiteX6" fmla="*/ 23473 w 5042110"/>
                  <a:gd name="connsiteY6" fmla="*/ 1676831 h 1676821"/>
                  <a:gd name="connsiteX7" fmla="*/ 154 w 5042110"/>
                  <a:gd name="connsiteY7" fmla="*/ 1653449 h 1676821"/>
                  <a:gd name="connsiteX8" fmla="*/ 154 w 5042110"/>
                  <a:gd name="connsiteY8" fmla="*/ 23393 h 1676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2110" h="1676821">
                    <a:moveTo>
                      <a:pt x="154" y="23393"/>
                    </a:moveTo>
                    <a:cubicBezTo>
                      <a:pt x="154" y="10478"/>
                      <a:pt x="10485" y="9"/>
                      <a:pt x="23473" y="9"/>
                    </a:cubicBezTo>
                    <a:lnTo>
                      <a:pt x="5018940" y="9"/>
                    </a:lnTo>
                    <a:cubicBezTo>
                      <a:pt x="5031819" y="9"/>
                      <a:pt x="5042264" y="10498"/>
                      <a:pt x="5042264" y="23393"/>
                    </a:cubicBezTo>
                    <a:lnTo>
                      <a:pt x="5042264" y="1653449"/>
                    </a:lnTo>
                    <a:cubicBezTo>
                      <a:pt x="5042264" y="1666362"/>
                      <a:pt x="5031936" y="1676831"/>
                      <a:pt x="5018940" y="1676831"/>
                    </a:cubicBezTo>
                    <a:lnTo>
                      <a:pt x="23473" y="1676831"/>
                    </a:lnTo>
                    <a:cubicBezTo>
                      <a:pt x="10594" y="1676831"/>
                      <a:pt x="154" y="1666339"/>
                      <a:pt x="154" y="1653449"/>
                    </a:cubicBezTo>
                    <a:lnTo>
                      <a:pt x="154" y="23393"/>
                    </a:lnTo>
                    <a:close/>
                  </a:path>
                </a:pathLst>
              </a:custGeom>
              <a:noFill/>
              <a:ln w="23272" cap="flat">
                <a:solidFill>
                  <a:srgbClr val="82949E"/>
                </a:solidFill>
                <a:custDash>
                  <a:ds d="375000" sp="375000"/>
                  <a:ds d="375000" sp="375000"/>
                </a:custDash>
                <a:miter/>
              </a:ln>
            </p:spPr>
            <p:txBody>
              <a:bodyPr rtlCol="0" anchor="ctr"/>
              <a:lstStyle/>
              <a:p>
                <a:endParaRPr lang="en-GB" sz="2800"/>
              </a:p>
            </p:txBody>
          </p:sp>
        </p:grpSp>
      </p:grpSp>
    </p:spTree>
    <p:extLst>
      <p:ext uri="{BB962C8B-B14F-4D97-AF65-F5344CB8AC3E}">
        <p14:creationId xmlns:p14="http://schemas.microsoft.com/office/powerpoint/2010/main" val="672687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contenedor</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1D63ED"/>
                </a:solidFill>
                <a:latin typeface="Open Sans ExtraBold" pitchFamily="2" charset="0"/>
                <a:ea typeface="Open Sans ExtraBold" pitchFamily="2" charset="0"/>
                <a:cs typeface="Open Sans ExtraBold" pitchFamily="2" charset="0"/>
              </a:rPr>
              <a:t>¿Volúmenes de directorio?</a:t>
            </a:r>
          </a:p>
          <a:p>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 y="2537616"/>
            <a:ext cx="5692794" cy="355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707740" cy="745196"/>
          </a:xfrm>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Una </a:t>
            </a:r>
            <a:r>
              <a:rPr lang="en-US" sz="4100" dirty="0" err="1">
                <a:solidFill>
                  <a:srgbClr val="00224B"/>
                </a:solidFill>
                <a:latin typeface="Open Sans ExtraBold" pitchFamily="2" charset="0"/>
                <a:ea typeface="Open Sans ExtraBold" pitchFamily="2" charset="0"/>
                <a:cs typeface="Open Sans ExtraBold" pitchFamily="2" charset="0"/>
              </a:rPr>
              <a:t>aplicación</a:t>
            </a:r>
            <a:r>
              <a:rPr lang="en-US" sz="4100" dirty="0">
                <a:solidFill>
                  <a:srgbClr val="00224B"/>
                </a:solidFill>
                <a:latin typeface="Open Sans ExtraBold" pitchFamily="2" charset="0"/>
                <a:ea typeface="Open Sans ExtraBold" pitchFamily="2" charset="0"/>
                <a:cs typeface="Open Sans ExtraBold" pitchFamily="2" charset="0"/>
              </a:rPr>
              <a:t> no es solo </a:t>
            </a:r>
            <a:r>
              <a:rPr lang="en-US" sz="4100" dirty="0" err="1">
                <a:solidFill>
                  <a:srgbClr val="00224B"/>
                </a:solidFill>
                <a:latin typeface="Open Sans ExtraBold" pitchFamily="2" charset="0"/>
                <a:ea typeface="Open Sans ExtraBold" pitchFamily="2" charset="0"/>
                <a:cs typeface="Open Sans ExtraBold" pitchFamily="2" charset="0"/>
              </a:rPr>
              <a:t>el</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código</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34" name="Gráfico 18" descr="Engranaje único con relleno sólido">
            <a:extLst>
              <a:ext uri="{FF2B5EF4-FFF2-40B4-BE49-F238E27FC236}">
                <a16:creationId xmlns:a16="http://schemas.microsoft.com/office/drawing/2014/main" id="{AF9B53D7-D4DC-4068-0C82-97F4923CF2C1}"/>
              </a:ext>
            </a:extLst>
          </p:cNvPr>
          <p:cNvSpPr/>
          <p:nvPr/>
        </p:nvSpPr>
        <p:spPr>
          <a:xfrm>
            <a:off x="2131538" y="3791218"/>
            <a:ext cx="1149155" cy="1147468"/>
          </a:xfrm>
          <a:custGeom>
            <a:avLst/>
            <a:gdLst>
              <a:gd name="connsiteX0" fmla="*/ 573734 w 1149155"/>
              <a:gd name="connsiteY0" fmla="*/ 776228 h 1147468"/>
              <a:gd name="connsiteX1" fmla="*/ 371240 w 1149155"/>
              <a:gd name="connsiteY1" fmla="*/ 573734 h 1147468"/>
              <a:gd name="connsiteX2" fmla="*/ 573734 w 1149155"/>
              <a:gd name="connsiteY2" fmla="*/ 371240 h 1147468"/>
              <a:gd name="connsiteX3" fmla="*/ 776228 w 1149155"/>
              <a:gd name="connsiteY3" fmla="*/ 573734 h 1147468"/>
              <a:gd name="connsiteX4" fmla="*/ 573734 w 1149155"/>
              <a:gd name="connsiteY4" fmla="*/ 776228 h 1147468"/>
              <a:gd name="connsiteX5" fmla="*/ 1029346 w 1149155"/>
              <a:gd name="connsiteY5" fmla="*/ 447175 h 1147468"/>
              <a:gd name="connsiteX6" fmla="*/ 985473 w 1149155"/>
              <a:gd name="connsiteY6" fmla="*/ 342553 h 1147468"/>
              <a:gd name="connsiteX7" fmla="*/ 1027659 w 1149155"/>
              <a:gd name="connsiteY7" fmla="*/ 215994 h 1147468"/>
              <a:gd name="connsiteX8" fmla="*/ 931474 w 1149155"/>
              <a:gd name="connsiteY8" fmla="*/ 119809 h 1147468"/>
              <a:gd name="connsiteX9" fmla="*/ 804915 w 1149155"/>
              <a:gd name="connsiteY9" fmla="*/ 161996 h 1147468"/>
              <a:gd name="connsiteX10" fmla="*/ 698606 w 1149155"/>
              <a:gd name="connsiteY10" fmla="*/ 118122 h 1147468"/>
              <a:gd name="connsiteX11" fmla="*/ 641232 w 1149155"/>
              <a:gd name="connsiteY11" fmla="*/ 0 h 1147468"/>
              <a:gd name="connsiteX12" fmla="*/ 506236 w 1149155"/>
              <a:gd name="connsiteY12" fmla="*/ 0 h 1147468"/>
              <a:gd name="connsiteX13" fmla="*/ 447175 w 1149155"/>
              <a:gd name="connsiteY13" fmla="*/ 118122 h 1147468"/>
              <a:gd name="connsiteX14" fmla="*/ 342553 w 1149155"/>
              <a:gd name="connsiteY14" fmla="*/ 161996 h 1147468"/>
              <a:gd name="connsiteX15" fmla="*/ 215994 w 1149155"/>
              <a:gd name="connsiteY15" fmla="*/ 119809 h 1147468"/>
              <a:gd name="connsiteX16" fmla="*/ 119809 w 1149155"/>
              <a:gd name="connsiteY16" fmla="*/ 215994 h 1147468"/>
              <a:gd name="connsiteX17" fmla="*/ 161996 w 1149155"/>
              <a:gd name="connsiteY17" fmla="*/ 342553 h 1147468"/>
              <a:gd name="connsiteX18" fmla="*/ 118122 w 1149155"/>
              <a:gd name="connsiteY18" fmla="*/ 448863 h 1147468"/>
              <a:gd name="connsiteX19" fmla="*/ 0 w 1149155"/>
              <a:gd name="connsiteY19" fmla="*/ 506236 h 1147468"/>
              <a:gd name="connsiteX20" fmla="*/ 0 w 1149155"/>
              <a:gd name="connsiteY20" fmla="*/ 641232 h 1147468"/>
              <a:gd name="connsiteX21" fmla="*/ 118122 w 1149155"/>
              <a:gd name="connsiteY21" fmla="*/ 700293 h 1147468"/>
              <a:gd name="connsiteX22" fmla="*/ 161996 w 1149155"/>
              <a:gd name="connsiteY22" fmla="*/ 804915 h 1147468"/>
              <a:gd name="connsiteX23" fmla="*/ 119809 w 1149155"/>
              <a:gd name="connsiteY23" fmla="*/ 931474 h 1147468"/>
              <a:gd name="connsiteX24" fmla="*/ 215994 w 1149155"/>
              <a:gd name="connsiteY24" fmla="*/ 1027659 h 1147468"/>
              <a:gd name="connsiteX25" fmla="*/ 342553 w 1149155"/>
              <a:gd name="connsiteY25" fmla="*/ 985473 h 1147468"/>
              <a:gd name="connsiteX26" fmla="*/ 448863 w 1149155"/>
              <a:gd name="connsiteY26" fmla="*/ 1029346 h 1147468"/>
              <a:gd name="connsiteX27" fmla="*/ 507923 w 1149155"/>
              <a:gd name="connsiteY27" fmla="*/ 1147468 h 1147468"/>
              <a:gd name="connsiteX28" fmla="*/ 642920 w 1149155"/>
              <a:gd name="connsiteY28" fmla="*/ 1147468 h 1147468"/>
              <a:gd name="connsiteX29" fmla="*/ 701981 w 1149155"/>
              <a:gd name="connsiteY29" fmla="*/ 1029346 h 1147468"/>
              <a:gd name="connsiteX30" fmla="*/ 806603 w 1149155"/>
              <a:gd name="connsiteY30" fmla="*/ 985473 h 1147468"/>
              <a:gd name="connsiteX31" fmla="*/ 933162 w 1149155"/>
              <a:gd name="connsiteY31" fmla="*/ 1027659 h 1147468"/>
              <a:gd name="connsiteX32" fmla="*/ 1029346 w 1149155"/>
              <a:gd name="connsiteY32" fmla="*/ 931474 h 1147468"/>
              <a:gd name="connsiteX33" fmla="*/ 987160 w 1149155"/>
              <a:gd name="connsiteY33" fmla="*/ 804915 h 1147468"/>
              <a:gd name="connsiteX34" fmla="*/ 1031034 w 1149155"/>
              <a:gd name="connsiteY34" fmla="*/ 698606 h 1147468"/>
              <a:gd name="connsiteX35" fmla="*/ 1149156 w 1149155"/>
              <a:gd name="connsiteY35" fmla="*/ 639545 h 1147468"/>
              <a:gd name="connsiteX36" fmla="*/ 1149156 w 1149155"/>
              <a:gd name="connsiteY36" fmla="*/ 504549 h 1147468"/>
              <a:gd name="connsiteX37" fmla="*/ 1029346 w 1149155"/>
              <a:gd name="connsiteY37" fmla="*/ 447175 h 1147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49155" h="1147468">
                <a:moveTo>
                  <a:pt x="573734" y="776228"/>
                </a:moveTo>
                <a:cubicBezTo>
                  <a:pt x="462362" y="776228"/>
                  <a:pt x="371240" y="685106"/>
                  <a:pt x="371240" y="573734"/>
                </a:cubicBezTo>
                <a:cubicBezTo>
                  <a:pt x="371240" y="462362"/>
                  <a:pt x="462362" y="371240"/>
                  <a:pt x="573734" y="371240"/>
                </a:cubicBezTo>
                <a:cubicBezTo>
                  <a:pt x="685106" y="371240"/>
                  <a:pt x="776228" y="462362"/>
                  <a:pt x="776228" y="573734"/>
                </a:cubicBezTo>
                <a:cubicBezTo>
                  <a:pt x="776228" y="685106"/>
                  <a:pt x="685106" y="776228"/>
                  <a:pt x="573734" y="776228"/>
                </a:cubicBezTo>
                <a:close/>
                <a:moveTo>
                  <a:pt x="1029346" y="447175"/>
                </a:moveTo>
                <a:cubicBezTo>
                  <a:pt x="1019222" y="410051"/>
                  <a:pt x="1004035" y="374615"/>
                  <a:pt x="985473" y="342553"/>
                </a:cubicBezTo>
                <a:lnTo>
                  <a:pt x="1027659" y="215994"/>
                </a:lnTo>
                <a:lnTo>
                  <a:pt x="931474" y="119809"/>
                </a:lnTo>
                <a:lnTo>
                  <a:pt x="804915" y="161996"/>
                </a:lnTo>
                <a:cubicBezTo>
                  <a:pt x="771166" y="143434"/>
                  <a:pt x="735730" y="128246"/>
                  <a:pt x="698606" y="118122"/>
                </a:cubicBezTo>
                <a:lnTo>
                  <a:pt x="641232" y="0"/>
                </a:lnTo>
                <a:lnTo>
                  <a:pt x="506236" y="0"/>
                </a:lnTo>
                <a:lnTo>
                  <a:pt x="447175" y="118122"/>
                </a:lnTo>
                <a:cubicBezTo>
                  <a:pt x="410051" y="128246"/>
                  <a:pt x="374615" y="143434"/>
                  <a:pt x="342553" y="161996"/>
                </a:cubicBezTo>
                <a:lnTo>
                  <a:pt x="215994" y="119809"/>
                </a:lnTo>
                <a:lnTo>
                  <a:pt x="119809" y="215994"/>
                </a:lnTo>
                <a:lnTo>
                  <a:pt x="161996" y="342553"/>
                </a:lnTo>
                <a:cubicBezTo>
                  <a:pt x="143434" y="376302"/>
                  <a:pt x="128246" y="411739"/>
                  <a:pt x="118122" y="448863"/>
                </a:cubicBezTo>
                <a:lnTo>
                  <a:pt x="0" y="506236"/>
                </a:lnTo>
                <a:lnTo>
                  <a:pt x="0" y="641232"/>
                </a:lnTo>
                <a:lnTo>
                  <a:pt x="118122" y="700293"/>
                </a:lnTo>
                <a:cubicBezTo>
                  <a:pt x="128246" y="737417"/>
                  <a:pt x="143434" y="772854"/>
                  <a:pt x="161996" y="804915"/>
                </a:cubicBezTo>
                <a:lnTo>
                  <a:pt x="119809" y="931474"/>
                </a:lnTo>
                <a:lnTo>
                  <a:pt x="215994" y="1027659"/>
                </a:lnTo>
                <a:lnTo>
                  <a:pt x="342553" y="985473"/>
                </a:lnTo>
                <a:cubicBezTo>
                  <a:pt x="376302" y="1004035"/>
                  <a:pt x="411739" y="1019222"/>
                  <a:pt x="448863" y="1029346"/>
                </a:cubicBezTo>
                <a:lnTo>
                  <a:pt x="507923" y="1147468"/>
                </a:lnTo>
                <a:lnTo>
                  <a:pt x="642920" y="1147468"/>
                </a:lnTo>
                <a:lnTo>
                  <a:pt x="701981" y="1029346"/>
                </a:lnTo>
                <a:cubicBezTo>
                  <a:pt x="739104" y="1019222"/>
                  <a:pt x="774541" y="1004035"/>
                  <a:pt x="806603" y="985473"/>
                </a:cubicBezTo>
                <a:lnTo>
                  <a:pt x="933162" y="1027659"/>
                </a:lnTo>
                <a:lnTo>
                  <a:pt x="1029346" y="931474"/>
                </a:lnTo>
                <a:lnTo>
                  <a:pt x="987160" y="804915"/>
                </a:lnTo>
                <a:cubicBezTo>
                  <a:pt x="1005722" y="771166"/>
                  <a:pt x="1020909" y="735730"/>
                  <a:pt x="1031034" y="698606"/>
                </a:cubicBezTo>
                <a:lnTo>
                  <a:pt x="1149156" y="639545"/>
                </a:lnTo>
                <a:lnTo>
                  <a:pt x="1149156" y="504549"/>
                </a:lnTo>
                <a:lnTo>
                  <a:pt x="1029346" y="447175"/>
                </a:lnTo>
                <a:close/>
              </a:path>
            </a:pathLst>
          </a:custGeom>
          <a:solidFill>
            <a:srgbClr val="1D63ED"/>
          </a:solidFill>
          <a:ln w="57150" cap="flat">
            <a:solidFill>
              <a:srgbClr val="00084D"/>
            </a:solidFill>
            <a:prstDash val="solid"/>
            <a:miter/>
          </a:ln>
        </p:spPr>
        <p:txBody>
          <a:bodyPr rtlCol="0" anchor="ctr"/>
          <a:lstStyle/>
          <a:p>
            <a:endParaRPr lang="en-GB"/>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a:xfrm>
            <a:off x="565150" y="1586879"/>
            <a:ext cx="7335835" cy="593674"/>
          </a:xfrm>
        </p:spPr>
        <p:txBody>
          <a:bodyPr/>
          <a:lstStyle/>
          <a:p>
            <a:r>
              <a:rPr lang="es-ES" dirty="0">
                <a:solidFill>
                  <a:srgbClr val="1D63ED"/>
                </a:solidFill>
              </a:rPr>
              <a:t>Las dependencias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58" name="Forma libre: forma 57">
            <a:extLst>
              <a:ext uri="{FF2B5EF4-FFF2-40B4-BE49-F238E27FC236}">
                <a16:creationId xmlns:a16="http://schemas.microsoft.com/office/drawing/2014/main" id="{97292CC6-F991-A17A-C779-D66091589CA6}"/>
              </a:ext>
              <a:ext uri="{C183D7F6-B498-43B3-948B-1728B52AA6E4}">
                <adec:decorative xmlns:adec="http://schemas.microsoft.com/office/drawing/2017/decorative" val="1"/>
              </a:ext>
            </a:extLst>
          </p:cNvPr>
          <p:cNvSpPr/>
          <p:nvPr/>
        </p:nvSpPr>
        <p:spPr>
          <a:xfrm>
            <a:off x="1389073" y="3951023"/>
            <a:ext cx="1266384" cy="1586050"/>
          </a:xfrm>
          <a:custGeom>
            <a:avLst/>
            <a:gdLst>
              <a:gd name="connsiteX0" fmla="*/ 1197269 w 1266384"/>
              <a:gd name="connsiteY0" fmla="*/ 1435059 h 1586050"/>
              <a:gd name="connsiteX1" fmla="*/ 367037 w 1266384"/>
              <a:gd name="connsiteY1" fmla="*/ 454084 h 1586050"/>
              <a:gd name="connsiteX2" fmla="*/ 385401 w 1266384"/>
              <a:gd name="connsiteY2" fmla="*/ 274647 h 1586050"/>
              <a:gd name="connsiteX3" fmla="*/ 388462 w 1266384"/>
              <a:gd name="connsiteY3" fmla="*/ 274647 h 1586050"/>
              <a:gd name="connsiteX4" fmla="*/ 458477 w 1266384"/>
              <a:gd name="connsiteY4" fmla="*/ 395930 h 1586050"/>
              <a:gd name="connsiteX5" fmla="*/ 563117 w 1266384"/>
              <a:gd name="connsiteY5" fmla="*/ 424051 h 1586050"/>
              <a:gd name="connsiteX6" fmla="*/ 591238 w 1266384"/>
              <a:gd name="connsiteY6" fmla="*/ 319411 h 1586050"/>
              <a:gd name="connsiteX7" fmla="*/ 428635 w 1266384"/>
              <a:gd name="connsiteY7" fmla="*/ 38203 h 1586050"/>
              <a:gd name="connsiteX8" fmla="*/ 382341 w 1266384"/>
              <a:gd name="connsiteY8" fmla="*/ 2622 h 1586050"/>
              <a:gd name="connsiteX9" fmla="*/ 324186 w 1266384"/>
              <a:gd name="connsiteY9" fmla="*/ 10274 h 1586050"/>
              <a:gd name="connsiteX10" fmla="*/ 41065 w 1266384"/>
              <a:gd name="connsiteY10" fmla="*/ 173642 h 1586050"/>
              <a:gd name="connsiteX11" fmla="*/ 8732 w 1266384"/>
              <a:gd name="connsiteY11" fmla="*/ 276912 h 1586050"/>
              <a:gd name="connsiteX12" fmla="*/ 112002 w 1266384"/>
              <a:gd name="connsiteY12" fmla="*/ 309245 h 1586050"/>
              <a:gd name="connsiteX13" fmla="*/ 117585 w 1266384"/>
              <a:gd name="connsiteY13" fmla="*/ 306020 h 1586050"/>
              <a:gd name="connsiteX14" fmla="*/ 234659 w 1266384"/>
              <a:gd name="connsiteY14" fmla="*/ 238301 h 1586050"/>
              <a:gd name="connsiteX15" fmla="*/ 213999 w 1266384"/>
              <a:gd name="connsiteY15" fmla="*/ 454084 h 1586050"/>
              <a:gd name="connsiteX16" fmla="*/ 1170488 w 1266384"/>
              <a:gd name="connsiteY16" fmla="*/ 1585802 h 1586050"/>
              <a:gd name="connsiteX17" fmla="*/ 1183496 w 1266384"/>
              <a:gd name="connsiteY17" fmla="*/ 1585802 h 1586050"/>
              <a:gd name="connsiteX18" fmla="*/ 1266136 w 1266384"/>
              <a:gd name="connsiteY18" fmla="*/ 1515405 h 1586050"/>
              <a:gd name="connsiteX19" fmla="*/ 1195739 w 1266384"/>
              <a:gd name="connsiteY19" fmla="*/ 1432764 h 1586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66384" h="1586050">
                <a:moveTo>
                  <a:pt x="1197269" y="1435059"/>
                </a:moveTo>
                <a:cubicBezTo>
                  <a:pt x="717341" y="1356031"/>
                  <a:pt x="365640" y="940474"/>
                  <a:pt x="367037" y="454084"/>
                </a:cubicBezTo>
                <a:cubicBezTo>
                  <a:pt x="367760" y="393841"/>
                  <a:pt x="373904" y="333789"/>
                  <a:pt x="385401" y="274647"/>
                </a:cubicBezTo>
                <a:lnTo>
                  <a:pt x="388462" y="274647"/>
                </a:lnTo>
                <a:lnTo>
                  <a:pt x="458477" y="395930"/>
                </a:lnTo>
                <a:cubicBezTo>
                  <a:pt x="479608" y="432590"/>
                  <a:pt x="526457" y="445182"/>
                  <a:pt x="563117" y="424051"/>
                </a:cubicBezTo>
                <a:cubicBezTo>
                  <a:pt x="599777" y="402920"/>
                  <a:pt x="612369" y="356071"/>
                  <a:pt x="591238" y="319411"/>
                </a:cubicBezTo>
                <a:lnTo>
                  <a:pt x="428635" y="38203"/>
                </a:lnTo>
                <a:cubicBezTo>
                  <a:pt x="418511" y="20692"/>
                  <a:pt x="401868" y="7898"/>
                  <a:pt x="382341" y="2622"/>
                </a:cubicBezTo>
                <a:cubicBezTo>
                  <a:pt x="362710" y="-2654"/>
                  <a:pt x="341786" y="100"/>
                  <a:pt x="324186" y="10274"/>
                </a:cubicBezTo>
                <a:lnTo>
                  <a:pt x="41065" y="173642"/>
                </a:lnTo>
                <a:cubicBezTo>
                  <a:pt x="3621" y="193231"/>
                  <a:pt x="-10857" y="239468"/>
                  <a:pt x="8732" y="276912"/>
                </a:cubicBezTo>
                <a:cubicBezTo>
                  <a:pt x="28321" y="314361"/>
                  <a:pt x="74558" y="328834"/>
                  <a:pt x="112002" y="309245"/>
                </a:cubicBezTo>
                <a:cubicBezTo>
                  <a:pt x="113908" y="308251"/>
                  <a:pt x="115771" y="307175"/>
                  <a:pt x="117585" y="306020"/>
                </a:cubicBezTo>
                <a:lnTo>
                  <a:pt x="234659" y="238301"/>
                </a:lnTo>
                <a:cubicBezTo>
                  <a:pt x="221042" y="309425"/>
                  <a:pt x="214125" y="381671"/>
                  <a:pt x="213999" y="454084"/>
                </a:cubicBezTo>
                <a:cubicBezTo>
                  <a:pt x="212262" y="1014801"/>
                  <a:pt x="617323" y="1494071"/>
                  <a:pt x="1170488" y="1585802"/>
                </a:cubicBezTo>
                <a:lnTo>
                  <a:pt x="1183496" y="1585802"/>
                </a:lnTo>
                <a:cubicBezTo>
                  <a:pt x="1225757" y="1589184"/>
                  <a:pt x="1262754" y="1557666"/>
                  <a:pt x="1266136" y="1515405"/>
                </a:cubicBezTo>
                <a:cubicBezTo>
                  <a:pt x="1269518" y="1473143"/>
                  <a:pt x="1238000" y="1436146"/>
                  <a:pt x="1195739" y="1432764"/>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59" name="Forma libre: forma 58">
            <a:extLst>
              <a:ext uri="{FF2B5EF4-FFF2-40B4-BE49-F238E27FC236}">
                <a16:creationId xmlns:a16="http://schemas.microsoft.com/office/drawing/2014/main" id="{5AC9AA76-695F-8965-D444-3D20342F4A58}"/>
              </a:ext>
              <a:ext uri="{C183D7F6-B498-43B3-948B-1728B52AA6E4}">
                <adec:decorative xmlns:adec="http://schemas.microsoft.com/office/drawing/2017/decorative" val="1"/>
              </a:ext>
            </a:extLst>
          </p:cNvPr>
          <p:cNvSpPr/>
          <p:nvPr/>
        </p:nvSpPr>
        <p:spPr>
          <a:xfrm>
            <a:off x="2852804" y="3954718"/>
            <a:ext cx="1045851" cy="1746134"/>
          </a:xfrm>
          <a:custGeom>
            <a:avLst/>
            <a:gdLst>
              <a:gd name="connsiteX0" fmla="*/ 1045841 w 1045851"/>
              <a:gd name="connsiteY0" fmla="*/ 450389 h 1746134"/>
              <a:gd name="connsiteX1" fmla="*/ 974295 w 1045851"/>
              <a:gd name="connsiteY1" fmla="*/ 49812 h 1746134"/>
              <a:gd name="connsiteX2" fmla="*/ 875777 w 1045851"/>
              <a:gd name="connsiteY2" fmla="*/ 4857 h 1746134"/>
              <a:gd name="connsiteX3" fmla="*/ 830822 w 1045851"/>
              <a:gd name="connsiteY3" fmla="*/ 103375 h 1746134"/>
              <a:gd name="connsiteX4" fmla="*/ 245397 w 1045851"/>
              <a:gd name="connsiteY4" fmla="*/ 1382564 h 1746134"/>
              <a:gd name="connsiteX5" fmla="*/ 234356 w 1045851"/>
              <a:gd name="connsiteY5" fmla="*/ 1386601 h 1746134"/>
              <a:gd name="connsiteX6" fmla="*/ 234356 w 1045851"/>
              <a:gd name="connsiteY6" fmla="*/ 1386601 h 1746134"/>
              <a:gd name="connsiteX7" fmla="*/ 303988 w 1045851"/>
              <a:gd name="connsiteY7" fmla="*/ 1264935 h 1746134"/>
              <a:gd name="connsiteX8" fmla="*/ 275676 w 1045851"/>
              <a:gd name="connsiteY8" fmla="*/ 1160104 h 1746134"/>
              <a:gd name="connsiteX9" fmla="*/ 170845 w 1045851"/>
              <a:gd name="connsiteY9" fmla="*/ 1188416 h 1746134"/>
              <a:gd name="connsiteX10" fmla="*/ 10155 w 1045851"/>
              <a:gd name="connsiteY10" fmla="*/ 1470389 h 1746134"/>
              <a:gd name="connsiteX11" fmla="*/ 38463 w 1045851"/>
              <a:gd name="connsiteY11" fmla="*/ 1574834 h 1746134"/>
              <a:gd name="connsiteX12" fmla="*/ 38467 w 1045851"/>
              <a:gd name="connsiteY12" fmla="*/ 1574837 h 1746134"/>
              <a:gd name="connsiteX13" fmla="*/ 320440 w 1045851"/>
              <a:gd name="connsiteY13" fmla="*/ 1735910 h 1746134"/>
              <a:gd name="connsiteX14" fmla="*/ 425271 w 1045851"/>
              <a:gd name="connsiteY14" fmla="*/ 1707598 h 1746134"/>
              <a:gd name="connsiteX15" fmla="*/ 396959 w 1045851"/>
              <a:gd name="connsiteY15" fmla="*/ 1602767 h 1746134"/>
              <a:gd name="connsiteX16" fmla="*/ 277589 w 1045851"/>
              <a:gd name="connsiteY16" fmla="*/ 1535048 h 1746134"/>
              <a:gd name="connsiteX17" fmla="*/ 1045841 w 1045851"/>
              <a:gd name="connsiteY17" fmla="*/ 450389 h 1746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45851" h="1746134">
                <a:moveTo>
                  <a:pt x="1045841" y="450389"/>
                </a:moveTo>
                <a:cubicBezTo>
                  <a:pt x="1045998" y="313673"/>
                  <a:pt x="1021772" y="178023"/>
                  <a:pt x="974295" y="49812"/>
                </a:cubicBezTo>
                <a:cubicBezTo>
                  <a:pt x="959504" y="10194"/>
                  <a:pt x="915395" y="-9934"/>
                  <a:pt x="875777" y="4857"/>
                </a:cubicBezTo>
                <a:cubicBezTo>
                  <a:pt x="836159" y="19648"/>
                  <a:pt x="816031" y="63757"/>
                  <a:pt x="830822" y="103375"/>
                </a:cubicBezTo>
                <a:cubicBezTo>
                  <a:pt x="1022399" y="618272"/>
                  <a:pt x="760298" y="1190987"/>
                  <a:pt x="245397" y="1382564"/>
                </a:cubicBezTo>
                <a:cubicBezTo>
                  <a:pt x="241724" y="1383934"/>
                  <a:pt x="238044" y="1385277"/>
                  <a:pt x="234356" y="1386601"/>
                </a:cubicBezTo>
                <a:lnTo>
                  <a:pt x="234356" y="1386601"/>
                </a:lnTo>
                <a:lnTo>
                  <a:pt x="303988" y="1264935"/>
                </a:lnTo>
                <a:cubicBezTo>
                  <a:pt x="325119" y="1228168"/>
                  <a:pt x="312443" y="1181235"/>
                  <a:pt x="275676" y="1160104"/>
                </a:cubicBezTo>
                <a:cubicBezTo>
                  <a:pt x="238908" y="1138973"/>
                  <a:pt x="191975" y="1151649"/>
                  <a:pt x="170845" y="1188416"/>
                </a:cubicBezTo>
                <a:lnTo>
                  <a:pt x="10155" y="1470389"/>
                </a:lnTo>
                <a:cubicBezTo>
                  <a:pt x="-10869" y="1507049"/>
                  <a:pt x="1803" y="1553810"/>
                  <a:pt x="38463" y="1574834"/>
                </a:cubicBezTo>
                <a:cubicBezTo>
                  <a:pt x="38463" y="1574837"/>
                  <a:pt x="38467" y="1574837"/>
                  <a:pt x="38467" y="1574837"/>
                </a:cubicBezTo>
                <a:lnTo>
                  <a:pt x="320440" y="1735910"/>
                </a:lnTo>
                <a:cubicBezTo>
                  <a:pt x="357207" y="1757041"/>
                  <a:pt x="404140" y="1744366"/>
                  <a:pt x="425271" y="1707598"/>
                </a:cubicBezTo>
                <a:cubicBezTo>
                  <a:pt x="446401" y="1670831"/>
                  <a:pt x="433726" y="1623898"/>
                  <a:pt x="396959" y="1602767"/>
                </a:cubicBezTo>
                <a:lnTo>
                  <a:pt x="277589" y="1535048"/>
                </a:lnTo>
                <a:cubicBezTo>
                  <a:pt x="739217" y="1374908"/>
                  <a:pt x="1047964" y="938998"/>
                  <a:pt x="1045841" y="450389"/>
                </a:cubicBezTo>
                <a:close/>
              </a:path>
            </a:pathLst>
          </a:custGeom>
          <a:solidFill>
            <a:srgbClr val="1D63ED"/>
          </a:solidFill>
          <a:ln w="72259" cap="flat">
            <a:solidFill>
              <a:srgbClr val="00084D"/>
            </a:solidFill>
            <a:prstDash val="solid"/>
            <a:miter/>
          </a:ln>
        </p:spPr>
        <p:txBody>
          <a:bodyPr rtlCol="0" anchor="ctr"/>
          <a:lstStyle/>
          <a:p>
            <a:endParaRPr lang="en-GB"/>
          </a:p>
        </p:txBody>
      </p:sp>
      <p:sp>
        <p:nvSpPr>
          <p:cNvPr id="60" name="Forma libre: forma 59">
            <a:extLst>
              <a:ext uri="{FF2B5EF4-FFF2-40B4-BE49-F238E27FC236}">
                <a16:creationId xmlns:a16="http://schemas.microsoft.com/office/drawing/2014/main" id="{0068E2D0-B1DF-1060-BC12-5E03B42D1E25}"/>
              </a:ext>
              <a:ext uri="{C183D7F6-B498-43B3-948B-1728B52AA6E4}">
                <adec:decorative xmlns:adec="http://schemas.microsoft.com/office/drawing/2017/decorative" val="1"/>
              </a:ext>
            </a:extLst>
          </p:cNvPr>
          <p:cNvSpPr/>
          <p:nvPr/>
        </p:nvSpPr>
        <p:spPr>
          <a:xfrm>
            <a:off x="1854771" y="3256314"/>
            <a:ext cx="1794421" cy="535633"/>
          </a:xfrm>
          <a:custGeom>
            <a:avLst/>
            <a:gdLst>
              <a:gd name="connsiteX0" fmla="*/ 1393462 w 1794421"/>
              <a:gd name="connsiteY0" fmla="*/ 382455 h 535633"/>
              <a:gd name="connsiteX1" fmla="*/ 1316943 w 1794421"/>
              <a:gd name="connsiteY1" fmla="*/ 458974 h 535633"/>
              <a:gd name="connsiteX2" fmla="*/ 1393462 w 1794421"/>
              <a:gd name="connsiteY2" fmla="*/ 535493 h 535633"/>
              <a:gd name="connsiteX3" fmla="*/ 1707955 w 1794421"/>
              <a:gd name="connsiteY3" fmla="*/ 535493 h 535633"/>
              <a:gd name="connsiteX4" fmla="*/ 1716755 w 1794421"/>
              <a:gd name="connsiteY4" fmla="*/ 535493 h 535633"/>
              <a:gd name="connsiteX5" fmla="*/ 1758075 w 1794421"/>
              <a:gd name="connsiteY5" fmla="*/ 522867 h 535633"/>
              <a:gd name="connsiteX6" fmla="*/ 1763432 w 1794421"/>
              <a:gd name="connsiteY6" fmla="*/ 519424 h 535633"/>
              <a:gd name="connsiteX7" fmla="*/ 1765727 w 1794421"/>
              <a:gd name="connsiteY7" fmla="*/ 517511 h 535633"/>
              <a:gd name="connsiteX8" fmla="*/ 1765727 w 1794421"/>
              <a:gd name="connsiteY8" fmla="*/ 517511 h 535633"/>
              <a:gd name="connsiteX9" fmla="*/ 1770701 w 1794421"/>
              <a:gd name="connsiteY9" fmla="*/ 513685 h 535633"/>
              <a:gd name="connsiteX10" fmla="*/ 1794422 w 1794421"/>
              <a:gd name="connsiteY10" fmla="*/ 458974 h 535633"/>
              <a:gd name="connsiteX11" fmla="*/ 1794422 w 1794421"/>
              <a:gd name="connsiteY11" fmla="*/ 134533 h 535633"/>
              <a:gd name="connsiteX12" fmla="*/ 1717903 w 1794421"/>
              <a:gd name="connsiteY12" fmla="*/ 58014 h 535633"/>
              <a:gd name="connsiteX13" fmla="*/ 1641384 w 1794421"/>
              <a:gd name="connsiteY13" fmla="*/ 134533 h 535633"/>
              <a:gd name="connsiteX14" fmla="*/ 1641384 w 1794421"/>
              <a:gd name="connsiteY14" fmla="*/ 274180 h 535633"/>
              <a:gd name="connsiteX15" fmla="*/ 1641384 w 1794421"/>
              <a:gd name="connsiteY15" fmla="*/ 274180 h 535633"/>
              <a:gd name="connsiteX16" fmla="*/ 23318 w 1794421"/>
              <a:gd name="connsiteY16" fmla="*/ 403371 h 535633"/>
              <a:gd name="connsiteX17" fmla="*/ 18031 w 1794421"/>
              <a:gd name="connsiteY17" fmla="*/ 409619 h 535633"/>
              <a:gd name="connsiteX18" fmla="*/ 27213 w 1794421"/>
              <a:gd name="connsiteY18" fmla="*/ 517511 h 535633"/>
              <a:gd name="connsiteX19" fmla="*/ 135105 w 1794421"/>
              <a:gd name="connsiteY19" fmla="*/ 508329 h 535633"/>
              <a:gd name="connsiteX20" fmla="*/ 1530814 w 1794421"/>
              <a:gd name="connsiteY20" fmla="*/ 381307 h 535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4421" h="535633">
                <a:moveTo>
                  <a:pt x="1393462" y="382455"/>
                </a:moveTo>
                <a:cubicBezTo>
                  <a:pt x="1351200" y="382455"/>
                  <a:pt x="1316943" y="416712"/>
                  <a:pt x="1316943" y="458974"/>
                </a:cubicBezTo>
                <a:cubicBezTo>
                  <a:pt x="1316943" y="501235"/>
                  <a:pt x="1351200" y="535493"/>
                  <a:pt x="1393462" y="535493"/>
                </a:cubicBezTo>
                <a:lnTo>
                  <a:pt x="1707955" y="535493"/>
                </a:lnTo>
                <a:cubicBezTo>
                  <a:pt x="1710886" y="535680"/>
                  <a:pt x="1713824" y="535680"/>
                  <a:pt x="1716755" y="535493"/>
                </a:cubicBezTo>
                <a:cubicBezTo>
                  <a:pt x="1731481" y="535497"/>
                  <a:pt x="1745871" y="531101"/>
                  <a:pt x="1758075" y="522867"/>
                </a:cubicBezTo>
                <a:lnTo>
                  <a:pt x="1763432" y="519424"/>
                </a:lnTo>
                <a:lnTo>
                  <a:pt x="1765727" y="517511"/>
                </a:lnTo>
                <a:lnTo>
                  <a:pt x="1765727" y="517511"/>
                </a:lnTo>
                <a:lnTo>
                  <a:pt x="1770701" y="513685"/>
                </a:lnTo>
                <a:cubicBezTo>
                  <a:pt x="1785680" y="499406"/>
                  <a:pt x="1794238" y="479668"/>
                  <a:pt x="1794422" y="458974"/>
                </a:cubicBezTo>
                <a:lnTo>
                  <a:pt x="1794422" y="134533"/>
                </a:lnTo>
                <a:cubicBezTo>
                  <a:pt x="1794422" y="92271"/>
                  <a:pt x="1760164" y="58014"/>
                  <a:pt x="1717903" y="58014"/>
                </a:cubicBezTo>
                <a:cubicBezTo>
                  <a:pt x="1675641" y="58014"/>
                  <a:pt x="1641384" y="92271"/>
                  <a:pt x="1641384" y="134533"/>
                </a:cubicBezTo>
                <a:lnTo>
                  <a:pt x="1641384" y="274180"/>
                </a:lnTo>
                <a:lnTo>
                  <a:pt x="1641384" y="274180"/>
                </a:lnTo>
                <a:cubicBezTo>
                  <a:pt x="1158892" y="-136961"/>
                  <a:pt x="434459" y="-79120"/>
                  <a:pt x="23318" y="403371"/>
                </a:cubicBezTo>
                <a:cubicBezTo>
                  <a:pt x="21547" y="405445"/>
                  <a:pt x="19787" y="407530"/>
                  <a:pt x="18031" y="409619"/>
                </a:cubicBezTo>
                <a:cubicBezTo>
                  <a:pt x="-9225" y="441948"/>
                  <a:pt x="-5116" y="490255"/>
                  <a:pt x="27213" y="517511"/>
                </a:cubicBezTo>
                <a:cubicBezTo>
                  <a:pt x="59542" y="544767"/>
                  <a:pt x="107849" y="540658"/>
                  <a:pt x="135105" y="508329"/>
                </a:cubicBezTo>
                <a:cubicBezTo>
                  <a:pt x="486477" y="89811"/>
                  <a:pt x="1109664" y="33099"/>
                  <a:pt x="1530814" y="381307"/>
                </a:cubicBezTo>
                <a:close/>
              </a:path>
            </a:pathLst>
          </a:custGeom>
          <a:solidFill>
            <a:srgbClr val="1D63ED"/>
          </a:solidFill>
          <a:ln w="72259" cap="flat">
            <a:solidFill>
              <a:srgbClr val="00084D"/>
            </a:solidFill>
            <a:prstDash val="solid"/>
            <a:miter/>
          </a:ln>
        </p:spPr>
        <p:txBody>
          <a:bodyPr rtlCol="0" anchor="ctr"/>
          <a:lstStyle/>
          <a:p>
            <a:endParaRPr lang="en-GB"/>
          </a:p>
        </p:txBody>
      </p:sp>
      <p:grpSp>
        <p:nvGrpSpPr>
          <p:cNvPr id="2056" name="Grupo 2055" descr="Logo de Hardware">
            <a:extLst>
              <a:ext uri="{FF2B5EF4-FFF2-40B4-BE49-F238E27FC236}">
                <a16:creationId xmlns:a16="http://schemas.microsoft.com/office/drawing/2014/main" id="{DDEFA984-592C-F7AE-4807-DAB07EDE3144}"/>
              </a:ext>
            </a:extLst>
          </p:cNvPr>
          <p:cNvGrpSpPr/>
          <p:nvPr/>
        </p:nvGrpSpPr>
        <p:grpSpPr>
          <a:xfrm>
            <a:off x="5168124" y="2135684"/>
            <a:ext cx="4086245" cy="1165500"/>
            <a:chOff x="5168124" y="2135684"/>
            <a:chExt cx="4086245" cy="1165500"/>
          </a:xfrm>
        </p:grpSpPr>
        <p:pic>
          <p:nvPicPr>
            <p:cNvPr id="44" name="Gráfico 43" descr="Ordenador con relleno sólido">
              <a:extLst>
                <a:ext uri="{FF2B5EF4-FFF2-40B4-BE49-F238E27FC236}">
                  <a16:creationId xmlns:a16="http://schemas.microsoft.com/office/drawing/2014/main" id="{91B8768B-85DC-3521-9868-1CF8663EF28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68124" y="2135684"/>
              <a:ext cx="1165500" cy="1165500"/>
            </a:xfrm>
            <a:prstGeom prst="rect">
              <a:avLst/>
            </a:prstGeom>
          </p:spPr>
        </p:pic>
        <p:sp>
          <p:nvSpPr>
            <p:cNvPr id="2052" name="CuadroTexto 2051">
              <a:extLst>
                <a:ext uri="{FF2B5EF4-FFF2-40B4-BE49-F238E27FC236}">
                  <a16:creationId xmlns:a16="http://schemas.microsoft.com/office/drawing/2014/main" id="{D4D54357-1CAB-8734-6A42-00E47FCFACA5}"/>
                </a:ext>
              </a:extLst>
            </p:cNvPr>
            <p:cNvSpPr txBox="1"/>
            <p:nvPr/>
          </p:nvSpPr>
          <p:spPr>
            <a:xfrm>
              <a:off x="6488591" y="2396025"/>
              <a:ext cx="2765778"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Hardware</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7" name="Grupo 2056" descr="Sistema Operativo">
            <a:extLst>
              <a:ext uri="{FF2B5EF4-FFF2-40B4-BE49-F238E27FC236}">
                <a16:creationId xmlns:a16="http://schemas.microsoft.com/office/drawing/2014/main" id="{0C19D9EB-0E4B-F967-A658-948600041289}"/>
              </a:ext>
            </a:extLst>
          </p:cNvPr>
          <p:cNvGrpSpPr/>
          <p:nvPr/>
        </p:nvGrpSpPr>
        <p:grpSpPr>
          <a:xfrm>
            <a:off x="5293674" y="3301184"/>
            <a:ext cx="5970115" cy="914400"/>
            <a:chOff x="5293674" y="3301184"/>
            <a:chExt cx="5970115" cy="914400"/>
          </a:xfrm>
        </p:grpSpPr>
        <p:pic>
          <p:nvPicPr>
            <p:cNvPr id="62" name="Gráfico 61" descr="Logo de Terminal">
              <a:extLst>
                <a:ext uri="{FF2B5EF4-FFF2-40B4-BE49-F238E27FC236}">
                  <a16:creationId xmlns:a16="http://schemas.microsoft.com/office/drawing/2014/main" id="{D74E14C6-2F29-C195-3FC8-15DD75F98A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93674" y="3301184"/>
              <a:ext cx="914400" cy="914400"/>
            </a:xfrm>
            <a:prstGeom prst="rect">
              <a:avLst/>
            </a:prstGeom>
          </p:spPr>
        </p:pic>
        <p:sp>
          <p:nvSpPr>
            <p:cNvPr id="2053" name="CuadroTexto 2052">
              <a:extLst>
                <a:ext uri="{FF2B5EF4-FFF2-40B4-BE49-F238E27FC236}">
                  <a16:creationId xmlns:a16="http://schemas.microsoft.com/office/drawing/2014/main" id="{BE36C966-DA3E-36E1-45E7-870606127EBC}"/>
                </a:ext>
              </a:extLst>
            </p:cNvPr>
            <p:cNvSpPr txBox="1"/>
            <p:nvPr/>
          </p:nvSpPr>
          <p:spPr>
            <a:xfrm>
              <a:off x="6488590" y="3429000"/>
              <a:ext cx="4775199"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Sistema Operativo</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8" name="Grupo 2057" descr="Librerías y servicios">
            <a:extLst>
              <a:ext uri="{FF2B5EF4-FFF2-40B4-BE49-F238E27FC236}">
                <a16:creationId xmlns:a16="http://schemas.microsoft.com/office/drawing/2014/main" id="{85E997A8-70E0-0F79-8992-AFD293E14014}"/>
              </a:ext>
            </a:extLst>
          </p:cNvPr>
          <p:cNvGrpSpPr/>
          <p:nvPr/>
        </p:nvGrpSpPr>
        <p:grpSpPr>
          <a:xfrm>
            <a:off x="5419019" y="4306224"/>
            <a:ext cx="6036682" cy="875647"/>
            <a:chOff x="5419019" y="4306224"/>
            <a:chExt cx="6036682" cy="875647"/>
          </a:xfrm>
        </p:grpSpPr>
        <p:sp>
          <p:nvSpPr>
            <p:cNvPr id="10" name="Diagrama de flujo: disco magnético 9" descr="Logo de Base de Datos">
              <a:extLst>
                <a:ext uri="{FF2B5EF4-FFF2-40B4-BE49-F238E27FC236}">
                  <a16:creationId xmlns:a16="http://schemas.microsoft.com/office/drawing/2014/main" id="{B8836522-FEB5-A3E4-DBC3-6C73C1551DD3}"/>
                </a:ext>
              </a:extLst>
            </p:cNvPr>
            <p:cNvSpPr/>
            <p:nvPr/>
          </p:nvSpPr>
          <p:spPr>
            <a:xfrm>
              <a:off x="5419019" y="4306224"/>
              <a:ext cx="690251" cy="875647"/>
            </a:xfrm>
            <a:prstGeom prst="flowChartMagneticDisk">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4" name="CuadroTexto 2053">
              <a:extLst>
                <a:ext uri="{FF2B5EF4-FFF2-40B4-BE49-F238E27FC236}">
                  <a16:creationId xmlns:a16="http://schemas.microsoft.com/office/drawing/2014/main" id="{E5E73A5E-0E75-53B6-2C14-F2CCDBC1E228}"/>
                </a:ext>
              </a:extLst>
            </p:cNvPr>
            <p:cNvSpPr txBox="1"/>
            <p:nvPr/>
          </p:nvSpPr>
          <p:spPr>
            <a:xfrm>
              <a:off x="6488590" y="4421638"/>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Librerías y servicios</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grpSp>
        <p:nvGrpSpPr>
          <p:cNvPr id="2059" name="Grupo 2058" descr="Aplicación">
            <a:extLst>
              <a:ext uri="{FF2B5EF4-FFF2-40B4-BE49-F238E27FC236}">
                <a16:creationId xmlns:a16="http://schemas.microsoft.com/office/drawing/2014/main" id="{5865F6FC-E1B5-0ADE-EF6A-D8089CDB4164}"/>
              </a:ext>
            </a:extLst>
          </p:cNvPr>
          <p:cNvGrpSpPr/>
          <p:nvPr/>
        </p:nvGrpSpPr>
        <p:grpSpPr>
          <a:xfrm>
            <a:off x="5392273" y="5537073"/>
            <a:ext cx="6063428" cy="875647"/>
            <a:chOff x="5392273" y="5537073"/>
            <a:chExt cx="6063428" cy="875647"/>
          </a:xfrm>
        </p:grpSpPr>
        <p:sp>
          <p:nvSpPr>
            <p:cNvPr id="63" name="Rectángulo: esquina doblada 62" descr="Logo de fichero">
              <a:extLst>
                <a:ext uri="{FF2B5EF4-FFF2-40B4-BE49-F238E27FC236}">
                  <a16:creationId xmlns:a16="http://schemas.microsoft.com/office/drawing/2014/main" id="{4667FC86-CB4C-0D7F-9FD0-F79BAA0E190A}"/>
                </a:ext>
              </a:extLst>
            </p:cNvPr>
            <p:cNvSpPr/>
            <p:nvPr/>
          </p:nvSpPr>
          <p:spPr>
            <a:xfrm>
              <a:off x="5392273" y="5537073"/>
              <a:ext cx="690252" cy="875647"/>
            </a:xfrm>
            <a:prstGeom prst="foldedCorner">
              <a:avLst>
                <a:gd name="adj" fmla="val 26116"/>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5" name="CuadroTexto 2054">
              <a:extLst>
                <a:ext uri="{FF2B5EF4-FFF2-40B4-BE49-F238E27FC236}">
                  <a16:creationId xmlns:a16="http://schemas.microsoft.com/office/drawing/2014/main" id="{7F3053F0-EF85-39FE-5759-7885FFEB5D37}"/>
                </a:ext>
              </a:extLst>
            </p:cNvPr>
            <p:cNvSpPr txBox="1"/>
            <p:nvPr/>
          </p:nvSpPr>
          <p:spPr>
            <a:xfrm>
              <a:off x="6488590" y="5537073"/>
              <a:ext cx="4967111" cy="646331"/>
            </a:xfrm>
            <a:prstGeom prst="rect">
              <a:avLst/>
            </a:prstGeom>
            <a:noFill/>
          </p:spPr>
          <p:txBody>
            <a:bodyPr wrap="square" rtlCol="0">
              <a:spAutoFit/>
            </a:bodyPr>
            <a:lstStyle/>
            <a:p>
              <a:r>
                <a:rPr lang="es-ES" sz="3600" dirty="0">
                  <a:solidFill>
                    <a:srgbClr val="1D63ED"/>
                  </a:solidFill>
                  <a:latin typeface="Open Sans ExtraBold" pitchFamily="2" charset="0"/>
                  <a:ea typeface="Open Sans ExtraBold" pitchFamily="2" charset="0"/>
                  <a:cs typeface="Open Sans ExtraBold" pitchFamily="2" charset="0"/>
                </a:rPr>
                <a:t>Aplicación</a:t>
              </a:r>
              <a:endParaRPr lang="en-GB" sz="3600" dirty="0">
                <a:solidFill>
                  <a:srgbClr val="1D63ED"/>
                </a:solidFill>
                <a:latin typeface="Open Sans ExtraBold" pitchFamily="2" charset="0"/>
                <a:ea typeface="Open Sans ExtraBold" pitchFamily="2" charset="0"/>
                <a:cs typeface="Open Sans ExtraBold" pitchFamily="2" charset="0"/>
              </a:endParaRPr>
            </a:p>
          </p:txBody>
        </p:sp>
      </p:grpSp>
    </p:spTree>
    <p:extLst>
      <p:ext uri="{BB962C8B-B14F-4D97-AF65-F5344CB8AC3E}">
        <p14:creationId xmlns:p14="http://schemas.microsoft.com/office/powerpoint/2010/main" val="37261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Docker </a:t>
            </a:r>
            <a:r>
              <a:rPr lang="es-ES" sz="10000" cap="small" dirty="0" err="1">
                <a:solidFill>
                  <a:srgbClr val="1D63ED"/>
                </a:solidFill>
                <a:latin typeface="Open Sans ExtraBold" pitchFamily="2" charset="0"/>
                <a:ea typeface="Open Sans ExtraBold" pitchFamily="2" charset="0"/>
                <a:cs typeface="Open Sans ExtraBold" pitchFamily="2" charset="0"/>
              </a:rPr>
              <a:t>Compose</a:t>
            </a:r>
            <a:endParaRPr lang="en-GB" sz="10000" dirty="0">
              <a:solidFill>
                <a:srgbClr val="1D63ED"/>
              </a:solidFill>
            </a:endParaRPr>
          </a:p>
        </p:txBody>
      </p:sp>
    </p:spTree>
    <p:extLst>
      <p:ext uri="{BB962C8B-B14F-4D97-AF65-F5344CB8AC3E}">
        <p14:creationId xmlns:p14="http://schemas.microsoft.com/office/powerpoint/2010/main" val="2882554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a:t>
            </a:r>
            <a:br>
              <a:rPr lang="es-ES" dirty="0">
                <a:solidFill>
                  <a:schemeClr val="bg1"/>
                </a:solidFill>
                <a:latin typeface="Consolas" panose="020B0609020204030204" pitchFamily="49" charset="0"/>
              </a:rPr>
            </a:br>
            <a:r>
              <a:rPr lang="es-ES" dirty="0">
                <a:solidFill>
                  <a:schemeClr val="bg1"/>
                </a:solidFill>
                <a:latin typeface="Consolas" panose="020B0609020204030204" pitchFamily="49" charset="0"/>
              </a:rPr>
              <a:t>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La estructura</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769CA247-3820-4F26-BC34-32D8B07E258C}"/>
              </a:ext>
            </a:extLst>
          </p:cNvPr>
          <p:cNvSpPr txBox="1">
            <a:spLocks/>
          </p:cNvSpPr>
          <p:nvPr/>
        </p:nvSpPr>
        <p:spPr>
          <a:xfrm>
            <a:off x="5159456" y="602334"/>
            <a:ext cx="5021162" cy="5234022"/>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00B2F3"/>
                </a:solidFill>
                <a:latin typeface="Open Sans ExtraBold" pitchFamily="2" charset="0"/>
                <a:ea typeface="Open Sans ExtraBold" pitchFamily="2" charset="0"/>
                <a:cs typeface="Open Sans ExtraBold" pitchFamily="2" charset="0"/>
              </a:rPr>
              <a:t>version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3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services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nombre_de_servicio</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networks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nombre_de_red</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volumes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nombre_de_volumen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y más . . .</a:t>
            </a:r>
            <a:endParaRPr lang="es-ES" dirty="0">
              <a:solidFill>
                <a:schemeClr val="bg1">
                  <a:lumMod val="85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035278" y="770889"/>
            <a:ext cx="5021162" cy="4910667"/>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Configuración en</a:t>
            </a:r>
            <a:r>
              <a:rPr lang="es-ES" sz="4000" i="1" dirty="0">
                <a:solidFill>
                  <a:srgbClr val="1D63ED"/>
                </a:solidFill>
                <a:latin typeface="Open Sans ExtraBold" pitchFamily="2" charset="0"/>
                <a:ea typeface="Open Sans ExtraBold" pitchFamily="2" charset="0"/>
                <a:cs typeface="Open Sans ExtraBold" pitchFamily="2" charset="0"/>
              </a:rPr>
              <a:t> </a:t>
            </a:r>
            <a:r>
              <a:rPr lang="es-ES" sz="2800" i="1" dirty="0" err="1">
                <a:solidFill>
                  <a:srgbClr val="1D63ED"/>
                </a:solidFill>
                <a:latin typeface="Open Sans ExtraBold" pitchFamily="2" charset="0"/>
                <a:ea typeface="Open Sans ExtraBold" pitchFamily="2" charset="0"/>
                <a:cs typeface="Open Sans ExtraBold" pitchFamily="2" charset="0"/>
              </a:rPr>
              <a:t>docker-compose.yml</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84006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925962"/>
            <a:ext cx="5021162" cy="347242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rgbClr val="00B2F3"/>
                </a:solidFill>
                <a:latin typeface="Open Sans ExtraBold" pitchFamily="2" charset="0"/>
                <a:ea typeface="Open Sans ExtraBold" pitchFamily="2" charset="0"/>
                <a:cs typeface="Open Sans ExtraBold" pitchFamily="2" charset="0"/>
              </a:rPr>
              <a:t>nombre_servicio_2</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restart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env_file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depends_on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expose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Más atributos. . .</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IV</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1D63ED"/>
                </a:solidFill>
                <a:latin typeface="Open Sans ExtraBold" pitchFamily="2" charset="0"/>
                <a:ea typeface="Open Sans ExtraBold" pitchFamily="2" charset="0"/>
                <a:cs typeface="Open Sans ExtraBold" pitchFamily="2" charset="0"/>
              </a:rPr>
              <a:t>Configurando las conexiones</a:t>
            </a:r>
            <a:endParaRPr lang="en-GB" sz="40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 -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Comprobando los errores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146009"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depends_on</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un </a:t>
            </a:r>
            <a:r>
              <a:rPr lang="en-US" sz="6000" dirty="0" err="1">
                <a:solidFill>
                  <a:srgbClr val="00224B"/>
                </a:solidFill>
                <a:latin typeface="Open Sans ExtraBold" pitchFamily="2" charset="0"/>
                <a:ea typeface="Open Sans ExtraBold" pitchFamily="2" charset="0"/>
                <a:cs typeface="Open Sans ExtraBold" pitchFamily="2" charset="0"/>
              </a:rPr>
              <a:t>contenedor</a:t>
            </a:r>
            <a:r>
              <a:rPr lang="en-US" sz="6000" dirty="0">
                <a:solidFill>
                  <a:srgbClr val="00224B"/>
                </a:solidFill>
                <a:latin typeface="Open Sans ExtraBold" pitchFamily="2" charset="0"/>
                <a:ea typeface="Open Sans ExtraBold" pitchFamily="2" charset="0"/>
                <a:cs typeface="Open Sans ExtraBold" pitchFamily="2" charset="0"/>
              </a:rPr>
              <a:t>?</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y los contenedores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1063304" y="2704114"/>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6797331" y="2836840"/>
            <a:ext cx="3992699"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43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412227"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Healthcheck</a:t>
            </a:r>
            <a:r>
              <a:rPr lang="es-ES" sz="3600" i="1" dirty="0">
                <a:solidFill>
                  <a:srgbClr val="1D63ED"/>
                </a:solidFill>
                <a:latin typeface="Open Sans ExtraBold" pitchFamily="2" charset="0"/>
                <a:ea typeface="Open Sans ExtraBold" pitchFamily="2" charset="0"/>
                <a:cs typeface="Open Sans ExtraBold" pitchFamily="2" charset="0"/>
              </a:rPr>
              <a:t> y </a:t>
            </a:r>
            <a:r>
              <a:rPr lang="es-ES" sz="3600" i="1" dirty="0" err="1">
                <a:solidFill>
                  <a:srgbClr val="1D63ED"/>
                </a:solidFill>
                <a:latin typeface="Open Sans ExtraBold" pitchFamily="2" charset="0"/>
                <a:ea typeface="Open Sans ExtraBold" pitchFamily="2" charset="0"/>
                <a:cs typeface="Open Sans ExtraBold" pitchFamily="2" charset="0"/>
              </a:rPr>
              <a:t>service_healthy</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a:solidFill>
              <a:srgbClr val="2496E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Guardando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400" i="1" dirty="0">
                <a:solidFill>
                  <a:srgbClr val="1D63ED"/>
                </a:solidFill>
                <a:latin typeface="Open Sans ExtraBold" pitchFamily="2" charset="0"/>
                <a:ea typeface="Open Sans ExtraBold" pitchFamily="2" charset="0"/>
                <a:cs typeface="Open Sans ExtraBold" pitchFamily="2" charset="0"/>
              </a:rPr>
              <a:t>Usando variables de entorno</a:t>
            </a:r>
            <a:endParaRPr lang="en-GB" sz="4400"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latin typeface="Open Sans ExtraBold" pitchFamily="2" charset="0"/>
                <a:ea typeface="Open Sans ExtraBold" pitchFamily="2" charset="0"/>
                <a:cs typeface="Open Sans ExtraBold" pitchFamily="2" charset="0"/>
              </a:rPr>
              <a:t>Wordpress</a:t>
            </a:r>
            <a:r>
              <a:rPr lang="es-ES" sz="3600" i="1" dirty="0">
                <a:latin typeface="Open Sans ExtraBold" pitchFamily="2" charset="0"/>
                <a:ea typeface="Open Sans ExtraBold" pitchFamily="2" charset="0"/>
                <a:cs typeface="Open Sans ExtraBold" pitchFamily="2" charset="0"/>
              </a:rPr>
              <a:t> + MySQL</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err="1">
                <a:solidFill>
                  <a:srgbClr val="00B2F3"/>
                </a:solidFill>
                <a:latin typeface="Open Sans ExtraBold" pitchFamily="2" charset="0"/>
                <a:ea typeface="Open Sans ExtraBold" pitchFamily="2" charset="0"/>
                <a:cs typeface="Open Sans ExtraBold" pitchFamily="2" charset="0"/>
              </a:rPr>
              <a:t>wordpress</a:t>
            </a:r>
            <a:r>
              <a:rPr lang="es-ES" sz="4000" i="1" dirty="0">
                <a:solidFill>
                  <a:srgbClr val="00B2F3"/>
                </a:solidFill>
                <a:latin typeface="Open Sans ExtraBold" pitchFamily="2" charset="0"/>
                <a:ea typeface="Open Sans ExtraBold" pitchFamily="2" charset="0"/>
                <a:cs typeface="Open Sans ExtraBold" pitchFamily="2" charset="0"/>
              </a:rPr>
              <a:t> </a:t>
            </a:r>
            <a:r>
              <a:rPr lang="es-ES" sz="4000" i="1" dirty="0">
                <a:latin typeface="Open Sans ExtraBold" pitchFamily="2" charset="0"/>
                <a:ea typeface="Open Sans ExtraBold" pitchFamily="2" charset="0"/>
                <a:cs typeface="Open Sans ExtraBold" pitchFamily="2" charset="0"/>
              </a:rPr>
              <a:t>y </a:t>
            </a:r>
            <a:r>
              <a:rPr lang="es-ES" sz="4000" i="1" dirty="0" err="1">
                <a:solidFill>
                  <a:srgbClr val="00B2F3"/>
                </a:solidFill>
                <a:latin typeface="Open Sans ExtraBold" pitchFamily="2" charset="0"/>
                <a:ea typeface="Open Sans ExtraBold" pitchFamily="2" charset="0"/>
                <a:cs typeface="Open Sans ExtraBold" pitchFamily="2" charset="0"/>
              </a:rPr>
              <a:t>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latin typeface="Open Sans ExtraBold" pitchFamily="2" charset="0"/>
                <a:ea typeface="Open Sans ExtraBold" pitchFamily="2" charset="0"/>
                <a:cs typeface="Open Sans ExtraBold" pitchFamily="2" charset="0"/>
              </a:rPr>
              <a:t>¿Dónde guardo mis datos?</a:t>
            </a:r>
            <a:endParaRPr lang="en-GB" i="1" dirty="0">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Curiosidades</a:t>
            </a:r>
            <a:endParaRPr lang="en-GB" sz="10000" dirty="0">
              <a:solidFill>
                <a:srgbClr val="1D63ED"/>
              </a:solidFill>
            </a:endParaRPr>
          </a:p>
        </p:txBody>
      </p:sp>
    </p:spTree>
    <p:extLst>
      <p:ext uri="{BB962C8B-B14F-4D97-AF65-F5344CB8AC3E}">
        <p14:creationId xmlns:p14="http://schemas.microsoft.com/office/powerpoint/2010/main" val="3380909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49" y="2366023"/>
            <a:ext cx="7335835" cy="593674"/>
          </a:xfrm>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142319" cy="1817299"/>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6924" y="4818126"/>
            <a:ext cx="7454332" cy="1063244"/>
          </a:xfrm>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36205" y="1029039"/>
            <a:ext cx="3496208" cy="3496208"/>
          </a:xfrm>
          <a:prstGeom prst="rect">
            <a:avLst/>
          </a:prstGeom>
          <a:noFill/>
          <a:extLst>
            <a:ext uri="{909E8E84-426E-40DD-AFC4-6F175D3DCCD1}">
              <a14:hiddenFill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72" name="Oval 7177">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45743" y="1008350"/>
            <a:ext cx="4199647" cy="3496208"/>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7183">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80">
                                          <p:stCondLst>
                                            <p:cond delay="0"/>
                                          </p:stCondLst>
                                        </p:cTn>
                                        <p:tgtEl>
                                          <p:spTgt spid="7170"/>
                                        </p:tgtEl>
                                      </p:cBhvr>
                                    </p:animEffect>
                                    <p:anim calcmode="lin" valueType="num">
                                      <p:cBhvr>
                                        <p:cTn id="16"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1" dur="26">
                                          <p:stCondLst>
                                            <p:cond delay="650"/>
                                          </p:stCondLst>
                                        </p:cTn>
                                        <p:tgtEl>
                                          <p:spTgt spid="7170"/>
                                        </p:tgtEl>
                                      </p:cBhvr>
                                      <p:to x="100000" y="60000"/>
                                    </p:animScale>
                                    <p:animScale>
                                      <p:cBhvr>
                                        <p:cTn id="22" dur="166" decel="50000">
                                          <p:stCondLst>
                                            <p:cond delay="676"/>
                                          </p:stCondLst>
                                        </p:cTn>
                                        <p:tgtEl>
                                          <p:spTgt spid="7170"/>
                                        </p:tgtEl>
                                      </p:cBhvr>
                                      <p:to x="100000" y="100000"/>
                                    </p:animScale>
                                    <p:animScale>
                                      <p:cBhvr>
                                        <p:cTn id="23" dur="26">
                                          <p:stCondLst>
                                            <p:cond delay="1312"/>
                                          </p:stCondLst>
                                        </p:cTn>
                                        <p:tgtEl>
                                          <p:spTgt spid="7170"/>
                                        </p:tgtEl>
                                      </p:cBhvr>
                                      <p:to x="100000" y="80000"/>
                                    </p:animScale>
                                    <p:animScale>
                                      <p:cBhvr>
                                        <p:cTn id="24" dur="166" decel="50000">
                                          <p:stCondLst>
                                            <p:cond delay="1338"/>
                                          </p:stCondLst>
                                        </p:cTn>
                                        <p:tgtEl>
                                          <p:spTgt spid="7170"/>
                                        </p:tgtEl>
                                      </p:cBhvr>
                                      <p:to x="100000" y="100000"/>
                                    </p:animScale>
                                    <p:animScale>
                                      <p:cBhvr>
                                        <p:cTn id="25" dur="26">
                                          <p:stCondLst>
                                            <p:cond delay="1642"/>
                                          </p:stCondLst>
                                        </p:cTn>
                                        <p:tgtEl>
                                          <p:spTgt spid="7170"/>
                                        </p:tgtEl>
                                      </p:cBhvr>
                                      <p:to x="100000" y="90000"/>
                                    </p:animScale>
                                    <p:animScale>
                                      <p:cBhvr>
                                        <p:cTn id="26" dur="166" decel="50000">
                                          <p:stCondLst>
                                            <p:cond delay="1668"/>
                                          </p:stCondLst>
                                        </p:cTn>
                                        <p:tgtEl>
                                          <p:spTgt spid="7170"/>
                                        </p:tgtEl>
                                      </p:cBhvr>
                                      <p:to x="100000" y="100000"/>
                                    </p:animScale>
                                    <p:animScale>
                                      <p:cBhvr>
                                        <p:cTn id="27" dur="26">
                                          <p:stCondLst>
                                            <p:cond delay="1808"/>
                                          </p:stCondLst>
                                        </p:cTn>
                                        <p:tgtEl>
                                          <p:spTgt spid="7170"/>
                                        </p:tgtEl>
                                      </p:cBhvr>
                                      <p:to x="100000" y="95000"/>
                                    </p:animScale>
                                    <p:animScale>
                                      <p:cBhvr>
                                        <p:cTn id="28"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xfrm>
            <a:off x="565149" y="770890"/>
            <a:ext cx="9301339" cy="7734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Desarrollando en contenedores</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Devcontainers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Haciendo limpieza, </a:t>
            </a:r>
            <a:r>
              <a:rPr lang="es-ES" sz="3600" i="1" dirty="0" err="1">
                <a:solidFill>
                  <a:srgbClr val="1D63ED"/>
                </a:solidFill>
                <a:latin typeface="Open Sans ExtraBold" pitchFamily="2" charset="0"/>
                <a:ea typeface="Open Sans ExtraBold" pitchFamily="2" charset="0"/>
                <a:cs typeface="Open Sans ExtraBold" pitchFamily="2" charset="0"/>
              </a:rPr>
              <a:t>prune</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404 – </a:t>
            </a:r>
            <a:r>
              <a:rPr lang="es-ES" sz="3600" i="1" dirty="0" err="1">
                <a:solidFill>
                  <a:srgbClr val="1D63ED"/>
                </a:solidFill>
                <a:latin typeface="Open Sans ExtraBold" pitchFamily="2" charset="0"/>
                <a:ea typeface="Open Sans ExtraBold" pitchFamily="2" charset="0"/>
                <a:cs typeface="Open Sans ExtraBold" pitchFamily="2" charset="0"/>
              </a:rPr>
              <a:t>Not</a:t>
            </a:r>
            <a:r>
              <a:rPr lang="es-ES" sz="3600" i="1" dirty="0">
                <a:solidFill>
                  <a:srgbClr val="1D63ED"/>
                </a:solidFill>
                <a:latin typeface="Open Sans ExtraBold" pitchFamily="2" charset="0"/>
                <a:ea typeface="Open Sans ExtraBold" pitchFamily="2" charset="0"/>
                <a:cs typeface="Open Sans ExtraBold" pitchFamily="2" charset="0"/>
              </a:rPr>
              <a:t> </a:t>
            </a:r>
            <a:r>
              <a:rPr lang="es-ES" sz="3600" i="1" dirty="0" err="1">
                <a:solidFill>
                  <a:srgbClr val="1D63ED"/>
                </a:solidFill>
                <a:latin typeface="Open Sans ExtraBold" pitchFamily="2" charset="0"/>
                <a:ea typeface="Open Sans ExtraBold" pitchFamily="2" charset="0"/>
                <a:cs typeface="Open Sans ExtraBold" pitchFamily="2" charset="0"/>
              </a:rPr>
              <a:t>found</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707740" cy="745196"/>
          </a:xfrm>
        </p:spPr>
        <p:txBody>
          <a:bodyPr vert="horz" lIns="91440" tIns="45720" rIns="91440" bIns="45720" rtlCol="0" anchor="t">
            <a:noAutofit/>
          </a:bodyPr>
          <a:lstStyle/>
          <a:p>
            <a:r>
              <a:rPr lang="en-US" sz="4100" dirty="0">
                <a:solidFill>
                  <a:srgbClr val="00224B"/>
                </a:solidFill>
                <a:latin typeface="Open Sans ExtraBold" pitchFamily="2" charset="0"/>
                <a:ea typeface="Open Sans ExtraBold" pitchFamily="2" charset="0"/>
                <a:cs typeface="Open Sans ExtraBold" pitchFamily="2" charset="0"/>
              </a:rPr>
              <a:t>Docker </a:t>
            </a:r>
            <a:r>
              <a:rPr lang="en-US" sz="4100" dirty="0" err="1">
                <a:solidFill>
                  <a:srgbClr val="00224B"/>
                </a:solidFill>
                <a:latin typeface="Open Sans ExtraBold" pitchFamily="2" charset="0"/>
                <a:ea typeface="Open Sans ExtraBold" pitchFamily="2" charset="0"/>
                <a:cs typeface="Open Sans ExtraBold" pitchFamily="2" charset="0"/>
              </a:rPr>
              <a:t>como</a:t>
            </a:r>
            <a:r>
              <a:rPr lang="en-US" sz="4100" dirty="0">
                <a:solidFill>
                  <a:srgbClr val="00224B"/>
                </a:solidFill>
                <a:latin typeface="Open Sans ExtraBold" pitchFamily="2" charset="0"/>
                <a:ea typeface="Open Sans ExtraBold" pitchFamily="2" charset="0"/>
                <a:cs typeface="Open Sans ExtraBold" pitchFamily="2" charset="0"/>
              </a:rPr>
              <a:t> </a:t>
            </a:r>
            <a:r>
              <a:rPr lang="en-US" sz="4100" dirty="0" err="1">
                <a:solidFill>
                  <a:srgbClr val="00224B"/>
                </a:solidFill>
                <a:latin typeface="Open Sans ExtraBold" pitchFamily="2" charset="0"/>
                <a:ea typeface="Open Sans ExtraBold" pitchFamily="2" charset="0"/>
                <a:cs typeface="Open Sans ExtraBold" pitchFamily="2" charset="0"/>
              </a:rPr>
              <a:t>plataforma</a:t>
            </a:r>
            <a:endParaRPr lang="en-US" sz="4100" dirty="0">
              <a:solidFill>
                <a:srgbClr val="00224B"/>
              </a:solidFill>
              <a:latin typeface="Open Sans ExtraBold" pitchFamily="2" charset="0"/>
              <a:ea typeface="Open Sans ExtraBold" pitchFamily="2" charset="0"/>
              <a:cs typeface="Open Sans ExtraBold" pitchFamily="2" charset="0"/>
            </a:endParaRPr>
          </a:p>
        </p:txBody>
      </p:sp>
      <p:sp>
        <p:nvSpPr>
          <p:cNvPr id="50" name="Subtítulo 4">
            <a:extLst>
              <a:ext uri="{FF2B5EF4-FFF2-40B4-BE49-F238E27FC236}">
                <a16:creationId xmlns:a16="http://schemas.microsoft.com/office/drawing/2014/main" id="{0FCAD43D-D5AD-28FF-56E5-CEC665CD96F4}"/>
              </a:ext>
            </a:extLst>
          </p:cNvPr>
          <p:cNvSpPr>
            <a:spLocks noGrp="1"/>
          </p:cNvSpPr>
          <p:nvPr>
            <p:ph type="subTitle" idx="13"/>
          </p:nvPr>
        </p:nvSpPr>
        <p:spPr>
          <a:xfrm>
            <a:off x="565150" y="1586879"/>
            <a:ext cx="7335835" cy="593674"/>
          </a:xfrm>
        </p:spPr>
        <p:txBody>
          <a:bodyPr/>
          <a:lstStyle/>
          <a:p>
            <a:r>
              <a:rPr lang="es-ES" dirty="0">
                <a:solidFill>
                  <a:srgbClr val="1D63ED"/>
                </a:solidFill>
              </a:rPr>
              <a:t>Docker Desktop y </a:t>
            </a:r>
            <a:r>
              <a:rPr lang="es-ES" dirty="0" err="1">
                <a:solidFill>
                  <a:srgbClr val="1D63ED"/>
                </a:solidFill>
              </a:rPr>
              <a:t>plugins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12" name="CuadroTexto 11">
            <a:extLst>
              <a:ext uri="{FF2B5EF4-FFF2-40B4-BE49-F238E27FC236}">
                <a16:creationId xmlns:a16="http://schemas.microsoft.com/office/drawing/2014/main" id="{6F7074FD-B8B1-C372-3287-6A1DB944B92F}"/>
              </a:ext>
            </a:extLst>
          </p:cNvPr>
          <p:cNvSpPr txBox="1"/>
          <p:nvPr/>
        </p:nvSpPr>
        <p:spPr>
          <a:xfrm>
            <a:off x="565149" y="2438879"/>
            <a:ext cx="4368095" cy="3539430"/>
          </a:xfrm>
          <a:prstGeom prst="rect">
            <a:avLst/>
          </a:prstGeom>
          <a:noFill/>
        </p:spPr>
        <p:txBody>
          <a:bodyPr wrap="square">
            <a:spAutoFit/>
          </a:bodyPr>
          <a:lstStyle/>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Engine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CLI client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Scout</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a:t>
            </a:r>
            <a:r>
              <a:rPr lang="en-GB" sz="3200" b="1" i="0" dirty="0" err="1">
                <a:solidFill>
                  <a:srgbClr val="2496ED"/>
                </a:solidFill>
                <a:effectLst/>
                <a:latin typeface="Open Sans" pitchFamily="2" charset="0"/>
                <a:ea typeface="Open Sans" pitchFamily="2" charset="0"/>
                <a:cs typeface="Open Sans" pitchFamily="2" charset="0"/>
              </a:rPr>
              <a:t>Buildx</a:t>
            </a:r>
            <a:endParaRPr lang="en-GB" sz="3200" b="1" i="0" dirty="0">
              <a:solidFill>
                <a:srgbClr val="2496ED"/>
              </a:solidFill>
              <a:effectLst/>
              <a:latin typeface="Open Sans" pitchFamily="2" charset="0"/>
              <a:ea typeface="Open Sans" pitchFamily="2" charset="0"/>
              <a:cs typeface="Open Sans" pitchFamily="2" charset="0"/>
            </a:endParaRP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Extensions</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Docker Compose</a:t>
            </a:r>
          </a:p>
          <a:p>
            <a:pPr marL="285750" indent="-285750" algn="l">
              <a:buFont typeface="Arial" panose="020B0604020202020204" pitchFamily="34" charset="0"/>
              <a:buChar char="•"/>
            </a:pPr>
            <a:r>
              <a:rPr lang="en-GB" sz="3200" b="1" i="0" dirty="0">
                <a:solidFill>
                  <a:srgbClr val="2496ED"/>
                </a:solidFill>
                <a:effectLst/>
                <a:latin typeface="Open Sans" pitchFamily="2" charset="0"/>
                <a:ea typeface="Open Sans" pitchFamily="2" charset="0"/>
                <a:cs typeface="Open Sans" pitchFamily="2" charset="0"/>
              </a:rPr>
              <a:t>Kubernetes</a:t>
            </a:r>
          </a:p>
        </p:txBody>
      </p:sp>
      <p:pic>
        <p:nvPicPr>
          <p:cNvPr id="1034" name="Picture 10" descr="Logo de Docker Compose">
            <a:extLst>
              <a:ext uri="{FF2B5EF4-FFF2-40B4-BE49-F238E27FC236}">
                <a16:creationId xmlns:a16="http://schemas.microsoft.com/office/drawing/2014/main" id="{793D9DBD-6475-15CD-6F34-21F62BF43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9378" y="2180553"/>
            <a:ext cx="2938962" cy="289277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ogo de Docker Build">
            <a:extLst>
              <a:ext uri="{FF2B5EF4-FFF2-40B4-BE49-F238E27FC236}">
                <a16:creationId xmlns:a16="http://schemas.microsoft.com/office/drawing/2014/main" id="{68F0D435-D9DD-147D-5801-7C2FB8AC5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8128" y="3901938"/>
            <a:ext cx="238125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9457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FIN</a:t>
            </a:r>
            <a:endParaRPr lang="en-GB" sz="10000" dirty="0">
              <a:solidFill>
                <a:srgbClr val="1D63ED"/>
              </a:solidFill>
            </a:endParaRPr>
          </a:p>
        </p:txBody>
      </p:sp>
    </p:spTree>
    <p:extLst>
      <p:ext uri="{BB962C8B-B14F-4D97-AF65-F5344CB8AC3E}">
        <p14:creationId xmlns:p14="http://schemas.microsoft.com/office/powerpoint/2010/main" val="39850989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Expansión</a:t>
            </a:r>
            <a:endParaRPr lang="en-GB" sz="10000" dirty="0">
              <a:solidFill>
                <a:srgbClr val="1D63ED"/>
              </a:solidFill>
            </a:endParaRPr>
          </a:p>
        </p:txBody>
      </p:sp>
    </p:spTree>
    <p:extLst>
      <p:ext uri="{BB962C8B-B14F-4D97-AF65-F5344CB8AC3E}">
        <p14:creationId xmlns:p14="http://schemas.microsoft.com/office/powerpoint/2010/main" val="4038332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Procesos </a:t>
            </a:r>
            <a:r>
              <a:rPr lang="es-ES" sz="3600" dirty="0" err="1">
                <a:solidFill>
                  <a:srgbClr val="1D63ED"/>
                </a:solidFill>
                <a:latin typeface="Open Sans ExtraBold" pitchFamily="2" charset="0"/>
                <a:ea typeface="Open Sans ExtraBold" pitchFamily="2" charset="0"/>
                <a:cs typeface="Open Sans ExtraBold" pitchFamily="2" charset="0"/>
              </a:rPr>
              <a:t>Zombies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1D63ED"/>
                </a:solidFill>
                <a:latin typeface="Open Sans ExtraBold" pitchFamily="2" charset="0"/>
                <a:ea typeface="Open Sans ExtraBold" pitchFamily="2" charset="0"/>
                <a:cs typeface="Open Sans ExtraBold" pitchFamily="2" charset="0"/>
              </a:rPr>
              <a:t>Soluciones (</a:t>
            </a:r>
            <a:r>
              <a:rPr lang="es-ES" sz="3600" dirty="0" err="1">
                <a:solidFill>
                  <a:srgbClr val="1D63ED"/>
                </a:solidFill>
                <a:latin typeface="Open Sans ExtraBold" pitchFamily="2" charset="0"/>
                <a:ea typeface="Open Sans ExtraBold" pitchFamily="2" charset="0"/>
                <a:cs typeface="Open Sans ExtraBold" pitchFamily="2" charset="0"/>
              </a:rPr>
              <a:t>Reap</a:t>
            </a:r>
            <a:r>
              <a:rPr lang="es-ES" sz="3600" dirty="0">
                <a:solidFill>
                  <a:srgbClr val="1D63ED"/>
                </a:solidFill>
                <a:latin typeface="Open Sans ExtraBold" pitchFamily="2" charset="0"/>
                <a:ea typeface="Open Sans ExtraBold" pitchFamily="2" charset="0"/>
                <a:cs typeface="Open Sans ExtraBold" pitchFamily="2" charset="0"/>
              </a:rPr>
              <a:t> </a:t>
            </a:r>
            <a:r>
              <a:rPr lang="es-ES" sz="3600" dirty="0" err="1">
                <a:solidFill>
                  <a:srgbClr val="1D63ED"/>
                </a:solidFill>
                <a:latin typeface="Open Sans ExtraBold" pitchFamily="2" charset="0"/>
                <a:ea typeface="Open Sans ExtraBold" pitchFamily="2" charset="0"/>
                <a:cs typeface="Open Sans ExtraBold" pitchFamily="2" charset="0"/>
              </a:rPr>
              <a:t>problem</a:t>
            </a:r>
            <a:r>
              <a:rPr lang="es-ES" sz="3600" dirty="0">
                <a:solidFill>
                  <a:srgbClr val="1D63ED"/>
                </a:solidFill>
                <a:latin typeface="Open Sans ExtraBold" pitchFamily="2" charset="0"/>
                <a:ea typeface="Open Sans ExtraBold" pitchFamily="2" charset="0"/>
                <a:cs typeface="Open Sans ExtraBold" pitchFamily="2" charset="0"/>
              </a:rPr>
              <a:t>)</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Cachéame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Multistage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pipefail</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scripts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Anti </a:t>
            </a:r>
            <a:r>
              <a:rPr lang="es-ES" sz="3600" i="1" dirty="0" err="1">
                <a:solidFill>
                  <a:srgbClr val="1D63ED"/>
                </a:solidFill>
                <a:latin typeface="Open Sans ExtraBold" pitchFamily="2" charset="0"/>
                <a:ea typeface="Open Sans ExtraBold" pitchFamily="2" charset="0"/>
                <a:cs typeface="Open Sans ExtraBold" pitchFamily="2" charset="0"/>
              </a:rPr>
              <a:t>root</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578036" y="2426488"/>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17014" y="2856745"/>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secrets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drivers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059977880"/>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Configurando volúmenes</a:t>
            </a:r>
            <a:endParaRPr lang="en-GB" i="1" dirty="0">
              <a:solidFill>
                <a:srgbClr val="1D63ED"/>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077256863"/>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1D63ED"/>
                </a:solidFill>
                <a:latin typeface="Open Sans ExtraBold" pitchFamily="2" charset="0"/>
                <a:ea typeface="Open Sans ExtraBold" pitchFamily="2" charset="0"/>
                <a:cs typeface="Open Sans ExtraBold" pitchFamily="2" charset="0"/>
              </a:rPr>
              <a:t>3</a:t>
            </a:r>
            <a:endParaRPr lang="en-GB" sz="5400" i="1" dirty="0">
              <a:solidFill>
                <a:srgbClr val="1D63ED"/>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Up</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Cosas que pasan (a veces)</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fontScale="8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Con argumento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3">
                    <a:lumMod val="75000"/>
                  </a:schemeClr>
                </a:solidFill>
                <a:latin typeface="Open Sans ExtraBold" pitchFamily="2" charset="0"/>
                <a:ea typeface="Open Sans ExtraBold" pitchFamily="2" charset="0"/>
                <a:cs typeface="Open Sans ExtraBold" pitchFamily="2" charset="0"/>
              </a:rPr>
              <a:t># Se creó la imagen y no se actualiza</a:t>
            </a: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crea la imagen y reinicia el contenedor</a:t>
            </a:r>
          </a:p>
        </p:txBody>
      </p:sp>
    </p:spTree>
    <p:extLst>
      <p:ext uri="{BB962C8B-B14F-4D97-AF65-F5344CB8AC3E}">
        <p14:creationId xmlns:p14="http://schemas.microsoft.com/office/powerpoint/2010/main" val="15758120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 Machine</a:t>
            </a:r>
            <a:endParaRPr lang="en-GB" sz="10000" dirty="0">
              <a:solidFill>
                <a:srgbClr val="1D63ED"/>
              </a:solidFill>
            </a:endParaRPr>
          </a:p>
        </p:txBody>
      </p:sp>
    </p:spTree>
    <p:extLst>
      <p:ext uri="{BB962C8B-B14F-4D97-AF65-F5344CB8AC3E}">
        <p14:creationId xmlns:p14="http://schemas.microsoft.com/office/powerpoint/2010/main" val="33471517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rPr>
              <a:t>Docker</a:t>
            </a:r>
            <a:br>
              <a:rPr lang="es-ES" sz="10000" cap="small" dirty="0">
                <a:solidFill>
                  <a:srgbClr val="1D63ED"/>
                </a:solidFill>
              </a:rPr>
            </a:br>
            <a:r>
              <a:rPr lang="es-ES" sz="10000" cap="small" dirty="0">
                <a:solidFill>
                  <a:srgbClr val="1D63ED"/>
                </a:solidFill>
              </a:rPr>
              <a:t>Swarm</a:t>
            </a:r>
            <a:endParaRPr lang="en-GB" sz="10000" dirty="0">
              <a:solidFill>
                <a:srgbClr val="1D63ED"/>
              </a:solidFill>
            </a:endParaRPr>
          </a:p>
        </p:txBody>
      </p:sp>
    </p:spTree>
    <p:extLst>
      <p:ext uri="{BB962C8B-B14F-4D97-AF65-F5344CB8AC3E}">
        <p14:creationId xmlns:p14="http://schemas.microsoft.com/office/powerpoint/2010/main" val="2994126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1D63ED"/>
                </a:solidFill>
              </a:rPr>
              <a:t>Enjambres</a:t>
            </a:r>
            <a:endParaRPr lang="en-GB" dirty="0">
              <a:solidFill>
                <a:srgbClr val="1D63ED"/>
              </a:solidFill>
            </a:endParaRPr>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9"/>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Bizantinos</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Consenso</a:t>
            </a:r>
            <a:endParaRPr lang="en-GB" i="1" dirty="0">
              <a:solidFill>
                <a:srgbClr val="1D63ED"/>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9"/>
          <a:stretch/>
        </p:blipFill>
        <p:spPr bwMode="auto">
          <a:xfrm>
            <a:off x="2570204" y="2420480"/>
            <a:ext cx="6991485"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áfico 12" descr="Volumen contorno">
            <a:extLst>
              <a:ext uri="{FF2B5EF4-FFF2-40B4-BE49-F238E27FC236}">
                <a16:creationId xmlns:a16="http://schemas.microsoft.com/office/drawing/2014/main" id="{F954FB47-18E3-2ED5-38B6-F6CF80D99FE0}"/>
              </a:ext>
            </a:extLst>
          </p:cNvPr>
          <p:cNvGrpSpPr/>
          <p:nvPr/>
        </p:nvGrpSpPr>
        <p:grpSpPr>
          <a:xfrm>
            <a:off x="3893214" y="3126282"/>
            <a:ext cx="1678896" cy="2575055"/>
            <a:chOff x="6139702" y="2777276"/>
            <a:chExt cx="263873" cy="481031"/>
          </a:xfrm>
          <a:gradFill flip="none" rotWithShape="1">
            <a:gsLst>
              <a:gs pos="0">
                <a:schemeClr val="accent5"/>
              </a:gs>
              <a:gs pos="100000">
                <a:srgbClr val="C00000"/>
              </a:gs>
            </a:gsLst>
            <a:lin ang="10800000" scaled="0"/>
            <a:tileRect/>
          </a:gradFill>
        </p:grpSpPr>
        <p:sp>
          <p:nvSpPr>
            <p:cNvPr id="16" name="Forma libre: forma 15">
              <a:extLst>
                <a:ext uri="{FF2B5EF4-FFF2-40B4-BE49-F238E27FC236}">
                  <a16:creationId xmlns:a16="http://schemas.microsoft.com/office/drawing/2014/main" id="{1696DF1F-9440-6156-DF75-5D2499A822F4}"/>
                </a:ext>
              </a:extLst>
            </p:cNvPr>
            <p:cNvSpPr/>
            <p:nvPr/>
          </p:nvSpPr>
          <p:spPr>
            <a:xfrm>
              <a:off x="6287721" y="2777276"/>
              <a:ext cx="115854" cy="481031"/>
            </a:xfrm>
            <a:custGeom>
              <a:avLst/>
              <a:gdLst>
                <a:gd name="connsiteX0" fmla="*/ 115853 w 115854"/>
                <a:gd name="connsiteY0" fmla="*/ 240516 h 481031"/>
                <a:gd name="connsiteX1" fmla="*/ 13192 w 115854"/>
                <a:gd name="connsiteY1" fmla="*/ 0 h 481031"/>
                <a:gd name="connsiteX2" fmla="*/ 0 w 115854"/>
                <a:gd name="connsiteY2" fmla="*/ 13745 h 481031"/>
                <a:gd name="connsiteX3" fmla="*/ 9554 w 115854"/>
                <a:gd name="connsiteY3" fmla="*/ 457733 h 481031"/>
                <a:gd name="connsiteX4" fmla="*/ 0 w 115854"/>
                <a:gd name="connsiteY4" fmla="*/ 467287 h 481031"/>
                <a:gd name="connsiteX5" fmla="*/ 13192 w 115854"/>
                <a:gd name="connsiteY5" fmla="*/ 481032 h 481031"/>
                <a:gd name="connsiteX6" fmla="*/ 115853 w 115854"/>
                <a:gd name="connsiteY6" fmla="*/ 240516 h 48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854" h="481031">
                  <a:moveTo>
                    <a:pt x="115853" y="240516"/>
                  </a:moveTo>
                  <a:cubicBezTo>
                    <a:pt x="116153" y="149640"/>
                    <a:pt x="79022" y="62650"/>
                    <a:pt x="13192" y="0"/>
                  </a:cubicBezTo>
                  <a:lnTo>
                    <a:pt x="0" y="13745"/>
                  </a:lnTo>
                  <a:cubicBezTo>
                    <a:pt x="125242" y="133711"/>
                    <a:pt x="129520" y="332491"/>
                    <a:pt x="9554" y="457733"/>
                  </a:cubicBezTo>
                  <a:cubicBezTo>
                    <a:pt x="6438" y="460986"/>
                    <a:pt x="3253" y="464171"/>
                    <a:pt x="0" y="467287"/>
                  </a:cubicBezTo>
                  <a:lnTo>
                    <a:pt x="13192" y="481032"/>
                  </a:lnTo>
                  <a:cubicBezTo>
                    <a:pt x="79022" y="418382"/>
                    <a:pt x="116153" y="331392"/>
                    <a:pt x="115853" y="2405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7" name="Forma libre: forma 16">
              <a:extLst>
                <a:ext uri="{FF2B5EF4-FFF2-40B4-BE49-F238E27FC236}">
                  <a16:creationId xmlns:a16="http://schemas.microsoft.com/office/drawing/2014/main" id="{9D4CACDF-51D6-8A87-D0AB-9AD0A6C7EB11}"/>
                </a:ext>
              </a:extLst>
            </p:cNvPr>
            <p:cNvSpPr/>
            <p:nvPr/>
          </p:nvSpPr>
          <p:spPr>
            <a:xfrm>
              <a:off x="6213702" y="2851295"/>
              <a:ext cx="85096" cy="332994"/>
            </a:xfrm>
            <a:custGeom>
              <a:avLst/>
              <a:gdLst>
                <a:gd name="connsiteX0" fmla="*/ 0 w 85096"/>
                <a:gd name="connsiteY0" fmla="*/ 319116 h 332994"/>
                <a:gd name="connsiteX1" fmla="*/ 13059 w 85096"/>
                <a:gd name="connsiteY1" fmla="*/ 332994 h 332994"/>
                <a:gd name="connsiteX2" fmla="*/ 23164 w 85096"/>
                <a:gd name="connsiteY2" fmla="*/ 10105 h 332994"/>
                <a:gd name="connsiteX3" fmla="*/ 13059 w 85096"/>
                <a:gd name="connsiteY3" fmla="*/ 0 h 332994"/>
                <a:gd name="connsiteX4" fmla="*/ 0 w 85096"/>
                <a:gd name="connsiteY4" fmla="*/ 13878 h 332994"/>
                <a:gd name="connsiteX5" fmla="*/ 9305 w 85096"/>
                <a:gd name="connsiteY5" fmla="*/ 309811 h 332994"/>
                <a:gd name="connsiteX6" fmla="*/ 0 w 85096"/>
                <a:gd name="connsiteY6" fmla="*/ 319116 h 33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096" h="332994">
                  <a:moveTo>
                    <a:pt x="0" y="319116"/>
                  </a:moveTo>
                  <a:lnTo>
                    <a:pt x="13059" y="332994"/>
                  </a:lnTo>
                  <a:cubicBezTo>
                    <a:pt x="105012" y="246621"/>
                    <a:pt x="109537" y="102059"/>
                    <a:pt x="23164" y="10105"/>
                  </a:cubicBezTo>
                  <a:cubicBezTo>
                    <a:pt x="19902" y="6632"/>
                    <a:pt x="16532" y="3262"/>
                    <a:pt x="13059" y="0"/>
                  </a:cubicBezTo>
                  <a:lnTo>
                    <a:pt x="0" y="13878"/>
                  </a:lnTo>
                  <a:cubicBezTo>
                    <a:pt x="84290" y="93028"/>
                    <a:pt x="88456" y="225522"/>
                    <a:pt x="9305" y="309811"/>
                  </a:cubicBezTo>
                  <a:cubicBezTo>
                    <a:pt x="6302" y="313010"/>
                    <a:pt x="3198" y="316113"/>
                    <a:pt x="0" y="319116"/>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sp>
          <p:nvSpPr>
            <p:cNvPr id="18" name="Forma libre: forma 17">
              <a:extLst>
                <a:ext uri="{FF2B5EF4-FFF2-40B4-BE49-F238E27FC236}">
                  <a16:creationId xmlns:a16="http://schemas.microsoft.com/office/drawing/2014/main" id="{167270A4-25F3-A4AE-734B-4C613911E456}"/>
                </a:ext>
              </a:extLst>
            </p:cNvPr>
            <p:cNvSpPr/>
            <p:nvPr/>
          </p:nvSpPr>
          <p:spPr>
            <a:xfrm>
              <a:off x="6139702" y="2925313"/>
              <a:ext cx="54321" cy="185051"/>
            </a:xfrm>
            <a:custGeom>
              <a:avLst/>
              <a:gdLst>
                <a:gd name="connsiteX0" fmla="*/ 54321 w 54321"/>
                <a:gd name="connsiteY0" fmla="*/ 92478 h 185051"/>
                <a:gd name="connsiteX1" fmla="*/ 12649 w 54321"/>
                <a:gd name="connsiteY1" fmla="*/ 0 h 185051"/>
                <a:gd name="connsiteX2" fmla="*/ 0 w 54321"/>
                <a:gd name="connsiteY2" fmla="*/ 14288 h 185051"/>
                <a:gd name="connsiteX3" fmla="*/ 9094 w 54321"/>
                <a:gd name="connsiteY3" fmla="*/ 161670 h 185051"/>
                <a:gd name="connsiteX4" fmla="*/ 0 w 54321"/>
                <a:gd name="connsiteY4" fmla="*/ 170764 h 185051"/>
                <a:gd name="connsiteX5" fmla="*/ 12649 w 54321"/>
                <a:gd name="connsiteY5" fmla="*/ 185052 h 185051"/>
                <a:gd name="connsiteX6" fmla="*/ 54321 w 54321"/>
                <a:gd name="connsiteY6" fmla="*/ 92478 h 185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321" h="185051">
                  <a:moveTo>
                    <a:pt x="54321" y="92478"/>
                  </a:moveTo>
                  <a:cubicBezTo>
                    <a:pt x="54263" y="57118"/>
                    <a:pt x="39099" y="23468"/>
                    <a:pt x="12649" y="0"/>
                  </a:cubicBezTo>
                  <a:lnTo>
                    <a:pt x="0" y="14288"/>
                  </a:lnTo>
                  <a:cubicBezTo>
                    <a:pt x="43210" y="52474"/>
                    <a:pt x="47282" y="118460"/>
                    <a:pt x="9094" y="161670"/>
                  </a:cubicBezTo>
                  <a:cubicBezTo>
                    <a:pt x="6253" y="164885"/>
                    <a:pt x="3216" y="167922"/>
                    <a:pt x="0" y="170764"/>
                  </a:cubicBezTo>
                  <a:lnTo>
                    <a:pt x="12649" y="185052"/>
                  </a:lnTo>
                  <a:cubicBezTo>
                    <a:pt x="39120" y="161559"/>
                    <a:pt x="54286" y="127870"/>
                    <a:pt x="54321" y="92478"/>
                  </a:cubicBezTo>
                  <a:close/>
                </a:path>
              </a:pathLst>
            </a:custGeom>
            <a:grpFill/>
            <a:ln w="2669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GB"/>
            </a:p>
          </p:txBody>
        </p:sp>
      </p:gr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1D63ED"/>
                </a:solidFill>
                <a:latin typeface="Open Sans ExtraBold" pitchFamily="2" charset="0"/>
                <a:ea typeface="Open Sans ExtraBold" pitchFamily="2" charset="0"/>
                <a:cs typeface="Open Sans ExtraBold" pitchFamily="2" charset="0"/>
              </a:rPr>
              <a:t>Heartbeat</a:t>
            </a:r>
            <a:endParaRPr lang="en-GB" i="1" dirty="0">
              <a:solidFill>
                <a:srgbClr val="1D63ED"/>
              </a:solidFill>
              <a:latin typeface="Open Sans ExtraBold" pitchFamily="2" charset="0"/>
              <a:ea typeface="Open Sans ExtraBold" pitchFamily="2" charset="0"/>
              <a:cs typeface="Open Sans ExtraBold" pitchFamily="2" charset="0"/>
            </a:endParaRPr>
          </a:p>
        </p:txBody>
      </p:sp>
      <p:grpSp>
        <p:nvGrpSpPr>
          <p:cNvPr id="10" name="Grupo 9" descr="Corazón latiendo">
            <a:extLst>
              <a:ext uri="{FF2B5EF4-FFF2-40B4-BE49-F238E27FC236}">
                <a16:creationId xmlns:a16="http://schemas.microsoft.com/office/drawing/2014/main" id="{10D925A2-2FAC-4232-ADD7-9A9DB4605581}"/>
              </a:ext>
              <a:ext uri="{C183D7F6-B498-43B3-948B-1728B52AA6E4}">
                <adec:decorative xmlns:adec="http://schemas.microsoft.com/office/drawing/2017/decorative" val="0"/>
              </a:ext>
            </a:extLst>
          </p:cNvPr>
          <p:cNvGrpSpPr/>
          <p:nvPr/>
        </p:nvGrpSpPr>
        <p:grpSpPr>
          <a:xfrm>
            <a:off x="1938964" y="3096921"/>
            <a:ext cx="1568070" cy="2139598"/>
            <a:chOff x="3282342" y="3193196"/>
            <a:chExt cx="1568070" cy="2139598"/>
          </a:xfrm>
          <a:solidFill>
            <a:srgbClr val="C81A02"/>
          </a:solidFill>
        </p:grpSpPr>
        <p:sp>
          <p:nvSpPr>
            <p:cNvPr id="8" name="Forma libre: forma 7">
              <a:extLst>
                <a:ext uri="{FF2B5EF4-FFF2-40B4-BE49-F238E27FC236}">
                  <a16:creationId xmlns:a16="http://schemas.microsoft.com/office/drawing/2014/main" id="{6111B3B9-0DD3-294E-2BF4-B2B4B87D40D1}"/>
                </a:ext>
              </a:extLst>
            </p:cNvPr>
            <p:cNvSpPr/>
            <p:nvPr/>
          </p:nvSpPr>
          <p:spPr>
            <a:xfrm>
              <a:off x="3282342" y="3474992"/>
              <a:ext cx="428833" cy="509250"/>
            </a:xfrm>
            <a:custGeom>
              <a:avLst/>
              <a:gdLst>
                <a:gd name="connsiteX0" fmla="*/ 52776 w 428833"/>
                <a:gd name="connsiteY0" fmla="*/ 286233 h 509250"/>
                <a:gd name="connsiteX1" fmla="*/ 107529 w 428833"/>
                <a:gd name="connsiteY1" fmla="*/ 434199 h 509250"/>
                <a:gd name="connsiteX2" fmla="*/ 107529 w 428833"/>
                <a:gd name="connsiteY2" fmla="*/ 434199 h 509250"/>
                <a:gd name="connsiteX3" fmla="*/ 121417 w 428833"/>
                <a:gd name="connsiteY3" fmla="*/ 509250 h 509250"/>
                <a:gd name="connsiteX4" fmla="*/ 327341 w 428833"/>
                <a:gd name="connsiteY4" fmla="*/ 426988 h 509250"/>
                <a:gd name="connsiteX5" fmla="*/ 354049 w 428833"/>
                <a:gd name="connsiteY5" fmla="*/ 423516 h 509250"/>
                <a:gd name="connsiteX6" fmla="*/ 381292 w 428833"/>
                <a:gd name="connsiteY6" fmla="*/ 200499 h 509250"/>
                <a:gd name="connsiteX7" fmla="*/ 428833 w 428833"/>
                <a:gd name="connsiteY7" fmla="*/ 76838 h 509250"/>
                <a:gd name="connsiteX8" fmla="*/ 320682 w 428833"/>
                <a:gd name="connsiteY8" fmla="*/ 1469 h 509250"/>
                <a:gd name="connsiteX9" fmla="*/ 264575 w 428833"/>
                <a:gd name="connsiteY9" fmla="*/ 34638 h 509250"/>
                <a:gd name="connsiteX10" fmla="*/ 220773 w 428833"/>
                <a:gd name="connsiteY10" fmla="*/ 161771 h 509250"/>
                <a:gd name="connsiteX11" fmla="*/ 214363 w 428833"/>
                <a:gd name="connsiteY11" fmla="*/ 190616 h 509250"/>
                <a:gd name="connsiteX12" fmla="*/ 152132 w 428833"/>
                <a:gd name="connsiteY12" fmla="*/ 89658 h 509250"/>
                <a:gd name="connsiteX13" fmla="*/ 20688 w 428833"/>
                <a:gd name="connsiteY13" fmla="*/ 103797 h 509250"/>
                <a:gd name="connsiteX14" fmla="*/ 18589 w 428833"/>
                <a:gd name="connsiteY14" fmla="*/ 218393 h 509250"/>
                <a:gd name="connsiteX15" fmla="*/ 52776 w 428833"/>
                <a:gd name="connsiteY15" fmla="*/ 286233 h 509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8833" h="509250">
                  <a:moveTo>
                    <a:pt x="52776" y="286233"/>
                  </a:moveTo>
                  <a:cubicBezTo>
                    <a:pt x="74941" y="334018"/>
                    <a:pt x="93250" y="383498"/>
                    <a:pt x="107529" y="434199"/>
                  </a:cubicBezTo>
                  <a:cubicBezTo>
                    <a:pt x="107529" y="434199"/>
                    <a:pt x="107529" y="434199"/>
                    <a:pt x="107529" y="434199"/>
                  </a:cubicBezTo>
                  <a:cubicBezTo>
                    <a:pt x="109131" y="444348"/>
                    <a:pt x="113405" y="471858"/>
                    <a:pt x="121417" y="509250"/>
                  </a:cubicBezTo>
                  <a:cubicBezTo>
                    <a:pt x="180582" y="462358"/>
                    <a:pt x="252153" y="433766"/>
                    <a:pt x="327341" y="426988"/>
                  </a:cubicBezTo>
                  <a:lnTo>
                    <a:pt x="354049" y="423516"/>
                  </a:lnTo>
                  <a:cubicBezTo>
                    <a:pt x="353579" y="348317"/>
                    <a:pt x="362735" y="273370"/>
                    <a:pt x="381292" y="200499"/>
                  </a:cubicBezTo>
                  <a:cubicBezTo>
                    <a:pt x="393001" y="157805"/>
                    <a:pt x="408925" y="116380"/>
                    <a:pt x="428833" y="76838"/>
                  </a:cubicBezTo>
                  <a:cubicBezTo>
                    <a:pt x="419782" y="26161"/>
                    <a:pt x="371359" y="-7585"/>
                    <a:pt x="320682" y="1469"/>
                  </a:cubicBezTo>
                  <a:cubicBezTo>
                    <a:pt x="298597" y="5414"/>
                    <a:pt x="278677" y="17189"/>
                    <a:pt x="264575" y="34638"/>
                  </a:cubicBezTo>
                  <a:cubicBezTo>
                    <a:pt x="252289" y="49595"/>
                    <a:pt x="245078" y="61347"/>
                    <a:pt x="220773" y="161771"/>
                  </a:cubicBezTo>
                  <a:cubicBezTo>
                    <a:pt x="218281" y="171386"/>
                    <a:pt x="216145" y="181001"/>
                    <a:pt x="214363" y="190616"/>
                  </a:cubicBezTo>
                  <a:cubicBezTo>
                    <a:pt x="175368" y="110491"/>
                    <a:pt x="166288" y="101410"/>
                    <a:pt x="152132" y="89658"/>
                  </a:cubicBezTo>
                  <a:cubicBezTo>
                    <a:pt x="111930" y="57266"/>
                    <a:pt x="53080" y="63596"/>
                    <a:pt x="20688" y="103797"/>
                  </a:cubicBezTo>
                  <a:cubicBezTo>
                    <a:pt x="-6093" y="137036"/>
                    <a:pt x="-6958" y="184196"/>
                    <a:pt x="18589" y="218393"/>
                  </a:cubicBezTo>
                  <a:cubicBezTo>
                    <a:pt x="21260" y="223201"/>
                    <a:pt x="30875" y="240294"/>
                    <a:pt x="52776" y="286233"/>
                  </a:cubicBezTo>
                  <a:close/>
                </a:path>
              </a:pathLst>
            </a:custGeom>
            <a:grpFill/>
            <a:ln w="26690" cap="flat">
              <a:noFill/>
              <a:prstDash val="solid"/>
              <a:miter/>
            </a:ln>
          </p:spPr>
          <p:txBody>
            <a:bodyPr rtlCol="0" anchor="ctr"/>
            <a:lstStyle/>
            <a:p>
              <a:endParaRPr lang="en-GB"/>
            </a:p>
          </p:txBody>
        </p:sp>
        <p:sp>
          <p:nvSpPr>
            <p:cNvPr id="9" name="Forma libre: forma 8">
              <a:extLst>
                <a:ext uri="{FF2B5EF4-FFF2-40B4-BE49-F238E27FC236}">
                  <a16:creationId xmlns:a16="http://schemas.microsoft.com/office/drawing/2014/main" id="{EB9AF99C-D0A0-5FA4-65C5-80322C42A3E3}"/>
                </a:ext>
              </a:extLst>
            </p:cNvPr>
            <p:cNvSpPr/>
            <p:nvPr/>
          </p:nvSpPr>
          <p:spPr>
            <a:xfrm>
              <a:off x="3298318" y="3193196"/>
              <a:ext cx="1552094" cy="2139598"/>
            </a:xfrm>
            <a:custGeom>
              <a:avLst/>
              <a:gdLst>
                <a:gd name="connsiteX0" fmla="*/ 1496426 w 1552094"/>
                <a:gd name="connsiteY0" fmla="*/ 1174315 h 2139598"/>
                <a:gd name="connsiteX1" fmla="*/ 1269402 w 1552094"/>
                <a:gd name="connsiteY1" fmla="*/ 753654 h 2139598"/>
                <a:gd name="connsiteX2" fmla="*/ 1183401 w 1552094"/>
                <a:gd name="connsiteY2" fmla="*/ 691423 h 2139598"/>
                <a:gd name="connsiteX3" fmla="*/ 1156692 w 1552094"/>
                <a:gd name="connsiteY3" fmla="*/ 714392 h 2139598"/>
                <a:gd name="connsiteX4" fmla="*/ 1081374 w 1552094"/>
                <a:gd name="connsiteY4" fmla="*/ 889334 h 2139598"/>
                <a:gd name="connsiteX5" fmla="*/ 1029559 w 1552094"/>
                <a:gd name="connsiteY5" fmla="*/ 930732 h 2139598"/>
                <a:gd name="connsiteX6" fmla="*/ 1017273 w 1552094"/>
                <a:gd name="connsiteY6" fmla="*/ 930732 h 2139598"/>
                <a:gd name="connsiteX7" fmla="*/ 977435 w 1552094"/>
                <a:gd name="connsiteY7" fmla="*/ 866549 h 2139598"/>
                <a:gd name="connsiteX8" fmla="*/ 977477 w 1552094"/>
                <a:gd name="connsiteY8" fmla="*/ 866364 h 2139598"/>
                <a:gd name="connsiteX9" fmla="*/ 1084312 w 1552094"/>
                <a:gd name="connsiteY9" fmla="*/ 635869 h 2139598"/>
                <a:gd name="connsiteX10" fmla="*/ 1317478 w 1552094"/>
                <a:gd name="connsiteY10" fmla="*/ 496984 h 2139598"/>
                <a:gd name="connsiteX11" fmla="*/ 1378908 w 1552094"/>
                <a:gd name="connsiteY11" fmla="*/ 443567 h 2139598"/>
                <a:gd name="connsiteX12" fmla="*/ 1333364 w 1552094"/>
                <a:gd name="connsiteY12" fmla="*/ 299509 h 2139598"/>
                <a:gd name="connsiteX13" fmla="*/ 1248837 w 1552094"/>
                <a:gd name="connsiteY13" fmla="*/ 293464 h 2139598"/>
                <a:gd name="connsiteX14" fmla="*/ 942489 w 1552094"/>
                <a:gd name="connsiteY14" fmla="*/ 475083 h 2139598"/>
                <a:gd name="connsiteX15" fmla="*/ 762740 w 1552094"/>
                <a:gd name="connsiteY15" fmla="*/ 841792 h 2139598"/>
                <a:gd name="connsiteX16" fmla="*/ 699574 w 1552094"/>
                <a:gd name="connsiteY16" fmla="*/ 883324 h 2139598"/>
                <a:gd name="connsiteX17" fmla="*/ 658042 w 1552094"/>
                <a:gd name="connsiteY17" fmla="*/ 820158 h 2139598"/>
                <a:gd name="connsiteX18" fmla="*/ 871711 w 1552094"/>
                <a:gd name="connsiteY18" fmla="*/ 395224 h 2139598"/>
                <a:gd name="connsiteX19" fmla="*/ 1043181 w 1552094"/>
                <a:gd name="connsiteY19" fmla="*/ 270228 h 2139598"/>
                <a:gd name="connsiteX20" fmla="*/ 986024 w 1552094"/>
                <a:gd name="connsiteY20" fmla="*/ 216811 h 2139598"/>
                <a:gd name="connsiteX21" fmla="*/ 996708 w 1552094"/>
                <a:gd name="connsiteY21" fmla="*/ 177816 h 2139598"/>
                <a:gd name="connsiteX22" fmla="*/ 1021547 w 1552094"/>
                <a:gd name="connsiteY22" fmla="*/ 101697 h 2139598"/>
                <a:gd name="connsiteX23" fmla="*/ 995669 w 1552094"/>
                <a:gd name="connsiteY23" fmla="*/ 10882 h 2139598"/>
                <a:gd name="connsiteX24" fmla="*/ 913377 w 1552094"/>
                <a:gd name="connsiteY24" fmla="*/ 24776 h 2139598"/>
                <a:gd name="connsiteX25" fmla="*/ 868773 w 1552094"/>
                <a:gd name="connsiteY25" fmla="*/ 139356 h 2139598"/>
                <a:gd name="connsiteX26" fmla="*/ 859959 w 1552094"/>
                <a:gd name="connsiteY26" fmla="*/ 171406 h 2139598"/>
                <a:gd name="connsiteX27" fmla="*/ 854084 w 1552094"/>
                <a:gd name="connsiteY27" fmla="*/ 171406 h 2139598"/>
                <a:gd name="connsiteX28" fmla="*/ 854084 w 1552094"/>
                <a:gd name="connsiteY28" fmla="*/ 161791 h 2139598"/>
                <a:gd name="connsiteX29" fmla="*/ 856487 w 1552094"/>
                <a:gd name="connsiteY29" fmla="*/ 81665 h 2139598"/>
                <a:gd name="connsiteX30" fmla="*/ 806283 w 1552094"/>
                <a:gd name="connsiteY30" fmla="*/ 1688 h 2139598"/>
                <a:gd name="connsiteX31" fmla="*/ 730957 w 1552094"/>
                <a:gd name="connsiteY31" fmla="*/ 38397 h 2139598"/>
                <a:gd name="connsiteX32" fmla="*/ 720541 w 1552094"/>
                <a:gd name="connsiteY32" fmla="*/ 160723 h 2139598"/>
                <a:gd name="connsiteX33" fmla="*/ 720541 w 1552094"/>
                <a:gd name="connsiteY33" fmla="*/ 196245 h 2139598"/>
                <a:gd name="connsiteX34" fmla="*/ 709323 w 1552094"/>
                <a:gd name="connsiteY34" fmla="*/ 201053 h 2139598"/>
                <a:gd name="connsiteX35" fmla="*/ 694900 w 1552094"/>
                <a:gd name="connsiteY35" fmla="*/ 124933 h 2139598"/>
                <a:gd name="connsiteX36" fmla="*/ 626980 w 1552094"/>
                <a:gd name="connsiteY36" fmla="*/ 59331 h 2139598"/>
                <a:gd name="connsiteX37" fmla="*/ 563761 w 1552094"/>
                <a:gd name="connsiteY37" fmla="*/ 108374 h 2139598"/>
                <a:gd name="connsiteX38" fmla="*/ 579786 w 1552094"/>
                <a:gd name="connsiteY38" fmla="*/ 230165 h 2139598"/>
                <a:gd name="connsiteX39" fmla="*/ 593407 w 1552094"/>
                <a:gd name="connsiteY39" fmla="*/ 283582 h 2139598"/>
                <a:gd name="connsiteX40" fmla="*/ 468411 w 1552094"/>
                <a:gd name="connsiteY40" fmla="*/ 508202 h 2139598"/>
                <a:gd name="connsiteX41" fmla="*/ 441703 w 1552094"/>
                <a:gd name="connsiteY41" fmla="*/ 801997 h 2139598"/>
                <a:gd name="connsiteX42" fmla="*/ 432889 w 1552094"/>
                <a:gd name="connsiteY42" fmla="*/ 804400 h 2139598"/>
                <a:gd name="connsiteX43" fmla="*/ 326054 w 1552094"/>
                <a:gd name="connsiteY43" fmla="*/ 813748 h 2139598"/>
                <a:gd name="connsiteX44" fmla="*/ 129746 w 1552094"/>
                <a:gd name="connsiteY44" fmla="*/ 918179 h 2139598"/>
                <a:gd name="connsiteX45" fmla="*/ 743 w 1552094"/>
                <a:gd name="connsiteY45" fmla="*/ 1269932 h 2139598"/>
                <a:gd name="connsiteX46" fmla="*/ 100366 w 1552094"/>
                <a:gd name="connsiteY46" fmla="*/ 1613671 h 2139598"/>
                <a:gd name="connsiteX47" fmla="*/ 255009 w 1552094"/>
                <a:gd name="connsiteY47" fmla="*/ 1804104 h 2139598"/>
                <a:gd name="connsiteX48" fmla="*/ 255009 w 1552094"/>
                <a:gd name="connsiteY48" fmla="*/ 1804104 h 2139598"/>
                <a:gd name="connsiteX49" fmla="*/ 373863 w 1552094"/>
                <a:gd name="connsiteY49" fmla="*/ 1902124 h 2139598"/>
                <a:gd name="connsiteX50" fmla="*/ 865301 w 1552094"/>
                <a:gd name="connsiteY50" fmla="*/ 2124340 h 2139598"/>
                <a:gd name="connsiteX51" fmla="*/ 1366889 w 1552094"/>
                <a:gd name="connsiteY51" fmla="*/ 2075730 h 2139598"/>
                <a:gd name="connsiteX52" fmla="*/ 1540495 w 1552094"/>
                <a:gd name="connsiteY52" fmla="*/ 1723978 h 2139598"/>
                <a:gd name="connsiteX53" fmla="*/ 1496426 w 1552094"/>
                <a:gd name="connsiteY53" fmla="*/ 1174315 h 2139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552094" h="2139598">
                  <a:moveTo>
                    <a:pt x="1496426" y="1174315"/>
                  </a:moveTo>
                  <a:cubicBezTo>
                    <a:pt x="1429387" y="957441"/>
                    <a:pt x="1314006" y="797990"/>
                    <a:pt x="1269402" y="753654"/>
                  </a:cubicBezTo>
                  <a:cubicBezTo>
                    <a:pt x="1243169" y="729739"/>
                    <a:pt x="1214319" y="708864"/>
                    <a:pt x="1183401" y="691423"/>
                  </a:cubicBezTo>
                  <a:cubicBezTo>
                    <a:pt x="1174320" y="698634"/>
                    <a:pt x="1165239" y="706380"/>
                    <a:pt x="1156692" y="714392"/>
                  </a:cubicBezTo>
                  <a:cubicBezTo>
                    <a:pt x="1129984" y="738430"/>
                    <a:pt x="1100871" y="805469"/>
                    <a:pt x="1081374" y="889334"/>
                  </a:cubicBezTo>
                  <a:cubicBezTo>
                    <a:pt x="1075797" y="913484"/>
                    <a:pt x="1054342" y="930625"/>
                    <a:pt x="1029559" y="930732"/>
                  </a:cubicBezTo>
                  <a:cubicBezTo>
                    <a:pt x="1025473" y="931125"/>
                    <a:pt x="1021360" y="931125"/>
                    <a:pt x="1017273" y="930732"/>
                  </a:cubicBezTo>
                  <a:cubicBezTo>
                    <a:pt x="988548" y="924009"/>
                    <a:pt x="970712" y="895274"/>
                    <a:pt x="977435" y="866549"/>
                  </a:cubicBezTo>
                  <a:cubicBezTo>
                    <a:pt x="977448" y="866487"/>
                    <a:pt x="977464" y="866426"/>
                    <a:pt x="977477" y="866364"/>
                  </a:cubicBezTo>
                  <a:cubicBezTo>
                    <a:pt x="995105" y="789443"/>
                    <a:pt x="1028491" y="686882"/>
                    <a:pt x="1084312" y="635869"/>
                  </a:cubicBezTo>
                  <a:cubicBezTo>
                    <a:pt x="1151554" y="573897"/>
                    <a:pt x="1230961" y="526599"/>
                    <a:pt x="1317478" y="496984"/>
                  </a:cubicBezTo>
                  <a:cubicBezTo>
                    <a:pt x="1344203" y="487983"/>
                    <a:pt x="1366283" y="468782"/>
                    <a:pt x="1378908" y="443567"/>
                  </a:cubicBezTo>
                  <a:cubicBezTo>
                    <a:pt x="1406113" y="391210"/>
                    <a:pt x="1385721" y="326711"/>
                    <a:pt x="1333364" y="299509"/>
                  </a:cubicBezTo>
                  <a:cubicBezTo>
                    <a:pt x="1307227" y="285927"/>
                    <a:pt x="1276641" y="283740"/>
                    <a:pt x="1248837" y="293464"/>
                  </a:cubicBezTo>
                  <a:cubicBezTo>
                    <a:pt x="1135309" y="332272"/>
                    <a:pt x="1031015" y="394103"/>
                    <a:pt x="942489" y="475083"/>
                  </a:cubicBezTo>
                  <a:cubicBezTo>
                    <a:pt x="831915" y="573638"/>
                    <a:pt x="782237" y="747244"/>
                    <a:pt x="762740" y="841792"/>
                  </a:cubicBezTo>
                  <a:cubicBezTo>
                    <a:pt x="756765" y="870704"/>
                    <a:pt x="728486" y="889299"/>
                    <a:pt x="699574" y="883324"/>
                  </a:cubicBezTo>
                  <a:cubicBezTo>
                    <a:pt x="670662" y="877350"/>
                    <a:pt x="652068" y="849070"/>
                    <a:pt x="658042" y="820158"/>
                  </a:cubicBezTo>
                  <a:cubicBezTo>
                    <a:pt x="684751" y="688752"/>
                    <a:pt x="744578" y="508202"/>
                    <a:pt x="871711" y="395224"/>
                  </a:cubicBezTo>
                  <a:cubicBezTo>
                    <a:pt x="924423" y="347782"/>
                    <a:pt x="981884" y="305895"/>
                    <a:pt x="1043181" y="270228"/>
                  </a:cubicBezTo>
                  <a:cubicBezTo>
                    <a:pt x="1026595" y="249953"/>
                    <a:pt x="1007372" y="231989"/>
                    <a:pt x="986024" y="216811"/>
                  </a:cubicBezTo>
                  <a:cubicBezTo>
                    <a:pt x="989229" y="203991"/>
                    <a:pt x="992701" y="190102"/>
                    <a:pt x="996708" y="177816"/>
                  </a:cubicBezTo>
                  <a:cubicBezTo>
                    <a:pt x="1012733" y="124399"/>
                    <a:pt x="1019677" y="106237"/>
                    <a:pt x="1021547" y="101697"/>
                  </a:cubicBezTo>
                  <a:cubicBezTo>
                    <a:pt x="1039479" y="69473"/>
                    <a:pt x="1027893" y="28814"/>
                    <a:pt x="995669" y="10882"/>
                  </a:cubicBezTo>
                  <a:cubicBezTo>
                    <a:pt x="968367" y="-4311"/>
                    <a:pt x="934177" y="1460"/>
                    <a:pt x="913377" y="24776"/>
                  </a:cubicBezTo>
                  <a:cubicBezTo>
                    <a:pt x="904563" y="34658"/>
                    <a:pt x="898153" y="41869"/>
                    <a:pt x="868773" y="139356"/>
                  </a:cubicBezTo>
                  <a:cubicBezTo>
                    <a:pt x="865568" y="150039"/>
                    <a:pt x="862630" y="160723"/>
                    <a:pt x="859959" y="171406"/>
                  </a:cubicBezTo>
                  <a:lnTo>
                    <a:pt x="854084" y="171406"/>
                  </a:lnTo>
                  <a:lnTo>
                    <a:pt x="854084" y="161791"/>
                  </a:lnTo>
                  <a:cubicBezTo>
                    <a:pt x="854084" y="105703"/>
                    <a:pt x="855953" y="86473"/>
                    <a:pt x="856487" y="81665"/>
                  </a:cubicBezTo>
                  <a:cubicBezTo>
                    <a:pt x="864708" y="45716"/>
                    <a:pt x="842233" y="9909"/>
                    <a:pt x="806283" y="1688"/>
                  </a:cubicBezTo>
                  <a:cubicBezTo>
                    <a:pt x="775667" y="-5315"/>
                    <a:pt x="744306" y="9967"/>
                    <a:pt x="730957" y="38397"/>
                  </a:cubicBezTo>
                  <a:cubicBezTo>
                    <a:pt x="725348" y="50416"/>
                    <a:pt x="721075" y="58963"/>
                    <a:pt x="720541" y="160723"/>
                  </a:cubicBezTo>
                  <a:cubicBezTo>
                    <a:pt x="720541" y="172742"/>
                    <a:pt x="720541" y="184760"/>
                    <a:pt x="720541" y="196245"/>
                  </a:cubicBezTo>
                  <a:lnTo>
                    <a:pt x="709323" y="201053"/>
                  </a:lnTo>
                  <a:cubicBezTo>
                    <a:pt x="698105" y="147635"/>
                    <a:pt x="695434" y="129741"/>
                    <a:pt x="694900" y="124933"/>
                  </a:cubicBezTo>
                  <a:cubicBezTo>
                    <a:pt x="694259" y="88062"/>
                    <a:pt x="663851" y="58690"/>
                    <a:pt x="626980" y="59331"/>
                  </a:cubicBezTo>
                  <a:cubicBezTo>
                    <a:pt x="597360" y="59844"/>
                    <a:pt x="571621" y="79812"/>
                    <a:pt x="563761" y="108374"/>
                  </a:cubicBezTo>
                  <a:cubicBezTo>
                    <a:pt x="560823" y="121461"/>
                    <a:pt x="558686" y="130542"/>
                    <a:pt x="579786" y="230165"/>
                  </a:cubicBezTo>
                  <a:cubicBezTo>
                    <a:pt x="583704" y="247972"/>
                    <a:pt x="588245" y="265776"/>
                    <a:pt x="593407" y="283582"/>
                  </a:cubicBezTo>
                  <a:cubicBezTo>
                    <a:pt x="533684" y="346876"/>
                    <a:pt x="490718" y="424086"/>
                    <a:pt x="468411" y="508202"/>
                  </a:cubicBezTo>
                  <a:cubicBezTo>
                    <a:pt x="439833" y="612899"/>
                    <a:pt x="444641" y="700771"/>
                    <a:pt x="441703" y="801997"/>
                  </a:cubicBezTo>
                  <a:cubicBezTo>
                    <a:pt x="441703" y="807071"/>
                    <a:pt x="432889" y="804400"/>
                    <a:pt x="432889" y="804400"/>
                  </a:cubicBezTo>
                  <a:cubicBezTo>
                    <a:pt x="397102" y="805004"/>
                    <a:pt x="361403" y="808129"/>
                    <a:pt x="326054" y="813748"/>
                  </a:cubicBezTo>
                  <a:cubicBezTo>
                    <a:pt x="230972" y="829506"/>
                    <a:pt x="183163" y="856215"/>
                    <a:pt x="129746" y="918179"/>
                  </a:cubicBezTo>
                  <a:cubicBezTo>
                    <a:pt x="76329" y="980143"/>
                    <a:pt x="8489" y="1082971"/>
                    <a:pt x="743" y="1269932"/>
                  </a:cubicBezTo>
                  <a:cubicBezTo>
                    <a:pt x="-5659" y="1392455"/>
                    <a:pt x="29439" y="1513559"/>
                    <a:pt x="100366" y="1613671"/>
                  </a:cubicBezTo>
                  <a:cubicBezTo>
                    <a:pt x="147483" y="1680622"/>
                    <a:pt x="199154" y="1744250"/>
                    <a:pt x="255009" y="1804104"/>
                  </a:cubicBezTo>
                  <a:lnTo>
                    <a:pt x="255009" y="1804104"/>
                  </a:lnTo>
                  <a:cubicBezTo>
                    <a:pt x="292879" y="1838841"/>
                    <a:pt x="332552" y="1871559"/>
                    <a:pt x="373863" y="1902124"/>
                  </a:cubicBezTo>
                  <a:cubicBezTo>
                    <a:pt x="521179" y="2008294"/>
                    <a:pt x="688284" y="2083853"/>
                    <a:pt x="865301" y="2124340"/>
                  </a:cubicBezTo>
                  <a:cubicBezTo>
                    <a:pt x="1038106" y="2157993"/>
                    <a:pt x="1282223" y="2133421"/>
                    <a:pt x="1366889" y="2075730"/>
                  </a:cubicBezTo>
                  <a:cubicBezTo>
                    <a:pt x="1451555" y="2018040"/>
                    <a:pt x="1525004" y="1843098"/>
                    <a:pt x="1540495" y="1723978"/>
                  </a:cubicBezTo>
                  <a:cubicBezTo>
                    <a:pt x="1565275" y="1539712"/>
                    <a:pt x="1550246" y="1352277"/>
                    <a:pt x="1496426" y="1174315"/>
                  </a:cubicBezTo>
                  <a:close/>
                </a:path>
              </a:pathLst>
            </a:custGeom>
            <a:grpFill/>
            <a:ln w="26690" cap="flat">
              <a:noFill/>
              <a:prstDash val="solid"/>
              <a:miter/>
            </a:ln>
          </p:spPr>
          <p:txBody>
            <a:bodyPr rtlCol="0" anchor="ctr"/>
            <a:lstStyle/>
            <a:p>
              <a:endParaRPr lang="en-GB"/>
            </a:p>
          </p:txBody>
        </p:sp>
      </p:grpSp>
      <p:sp>
        <p:nvSpPr>
          <p:cNvPr id="11" name="Gráfico 6" descr="Corazón con pulso con relleno sólido">
            <a:extLst>
              <a:ext uri="{FF2B5EF4-FFF2-40B4-BE49-F238E27FC236}">
                <a16:creationId xmlns:a16="http://schemas.microsoft.com/office/drawing/2014/main" id="{9552BBD7-0218-8BED-AEA3-1E1A56396F46}"/>
              </a:ext>
            </a:extLst>
          </p:cNvPr>
          <p:cNvSpPr/>
          <p:nvPr/>
        </p:nvSpPr>
        <p:spPr>
          <a:xfrm>
            <a:off x="7289987" y="3617565"/>
            <a:ext cx="1678896" cy="1592491"/>
          </a:xfrm>
          <a:custGeom>
            <a:avLst/>
            <a:gdLst>
              <a:gd name="connsiteX0" fmla="*/ 845622 w 1678896"/>
              <a:gd name="connsiteY0" fmla="*/ 1587054 h 1592491"/>
              <a:gd name="connsiteX1" fmla="*/ 1155282 w 1678896"/>
              <a:gd name="connsiteY1" fmla="*/ 1312487 h 1592491"/>
              <a:gd name="connsiteX2" fmla="*/ 1529197 w 1678896"/>
              <a:gd name="connsiteY2" fmla="*/ 861218 h 1592491"/>
              <a:gd name="connsiteX3" fmla="*/ 1657460 w 1678896"/>
              <a:gd name="connsiteY3" fmla="*/ 306647 h 1592491"/>
              <a:gd name="connsiteX4" fmla="*/ 1290959 w 1678896"/>
              <a:gd name="connsiteY4" fmla="*/ 1682 h 1592491"/>
              <a:gd name="connsiteX5" fmla="*/ 838702 w 1678896"/>
              <a:gd name="connsiteY5" fmla="*/ 331855 h 1592491"/>
              <a:gd name="connsiteX6" fmla="*/ 438590 w 1678896"/>
              <a:gd name="connsiteY6" fmla="*/ 694 h 1592491"/>
              <a:gd name="connsiteX7" fmla="*/ 41197 w 1678896"/>
              <a:gd name="connsiteY7" fmla="*/ 255737 h 1592491"/>
              <a:gd name="connsiteX8" fmla="*/ 119786 w 1678896"/>
              <a:gd name="connsiteY8" fmla="*/ 813768 h 1592491"/>
              <a:gd name="connsiteX9" fmla="*/ 489006 w 1678896"/>
              <a:gd name="connsiteY9" fmla="*/ 1279371 h 1592491"/>
              <a:gd name="connsiteX10" fmla="*/ 838702 w 1678896"/>
              <a:gd name="connsiteY10" fmla="*/ 1592491 h 1592491"/>
              <a:gd name="connsiteX11" fmla="*/ 443286 w 1678896"/>
              <a:gd name="connsiteY11" fmla="*/ 746795 h 1592491"/>
              <a:gd name="connsiteX12" fmla="*/ 517426 w 1678896"/>
              <a:gd name="connsiteY12" fmla="*/ 524373 h 1592491"/>
              <a:gd name="connsiteX13" fmla="*/ 561416 w 1678896"/>
              <a:gd name="connsiteY13" fmla="*/ 392156 h 1592491"/>
              <a:gd name="connsiteX14" fmla="*/ 637781 w 1678896"/>
              <a:gd name="connsiteY14" fmla="*/ 331608 h 1592491"/>
              <a:gd name="connsiteX15" fmla="*/ 673121 w 1678896"/>
              <a:gd name="connsiteY15" fmla="*/ 399323 h 1592491"/>
              <a:gd name="connsiteX16" fmla="*/ 693634 w 1678896"/>
              <a:gd name="connsiteY16" fmla="*/ 508804 h 1592491"/>
              <a:gd name="connsiteX17" fmla="*/ 752946 w 1678896"/>
              <a:gd name="connsiteY17" fmla="*/ 825137 h 1592491"/>
              <a:gd name="connsiteX18" fmla="*/ 792240 w 1678896"/>
              <a:gd name="connsiteY18" fmla="*/ 1035201 h 1592491"/>
              <a:gd name="connsiteX19" fmla="*/ 935579 w 1678896"/>
              <a:gd name="connsiteY19" fmla="*/ 656096 h 1592491"/>
              <a:gd name="connsiteX20" fmla="*/ 967212 w 1678896"/>
              <a:gd name="connsiteY20" fmla="*/ 572565 h 1592491"/>
              <a:gd name="connsiteX21" fmla="*/ 1016639 w 1678896"/>
              <a:gd name="connsiteY21" fmla="*/ 520419 h 1592491"/>
              <a:gd name="connsiteX22" fmla="*/ 1076199 w 1678896"/>
              <a:gd name="connsiteY22" fmla="*/ 579732 h 1592491"/>
              <a:gd name="connsiteX23" fmla="*/ 1106596 w 1678896"/>
              <a:gd name="connsiteY23" fmla="*/ 684023 h 1592491"/>
              <a:gd name="connsiteX24" fmla="*/ 1166897 w 1678896"/>
              <a:gd name="connsiteY24" fmla="*/ 891369 h 1592491"/>
              <a:gd name="connsiteX25" fmla="*/ 1226457 w 1678896"/>
              <a:gd name="connsiteY25" fmla="*/ 825878 h 1592491"/>
              <a:gd name="connsiteX26" fmla="*/ 1290465 w 1678896"/>
              <a:gd name="connsiteY26" fmla="*/ 757174 h 1592491"/>
              <a:gd name="connsiteX27" fmla="*/ 1389319 w 1678896"/>
              <a:gd name="connsiteY27" fmla="*/ 747783 h 1592491"/>
              <a:gd name="connsiteX28" fmla="*/ 1481253 w 1678896"/>
              <a:gd name="connsiteY28" fmla="*/ 747783 h 1592491"/>
              <a:gd name="connsiteX29" fmla="*/ 1420705 w 1678896"/>
              <a:gd name="connsiteY29" fmla="*/ 846637 h 1592491"/>
              <a:gd name="connsiteX30" fmla="*/ 1340386 w 1678896"/>
              <a:gd name="connsiteY30" fmla="*/ 846637 h 1592491"/>
              <a:gd name="connsiteX31" fmla="*/ 1181478 w 1678896"/>
              <a:gd name="connsiteY31" fmla="*/ 1021609 h 1592491"/>
              <a:gd name="connsiteX32" fmla="*/ 1111853 w 1678896"/>
              <a:gd name="connsiteY32" fmla="*/ 1027795 h 1592491"/>
              <a:gd name="connsiteX33" fmla="*/ 1101406 w 1678896"/>
              <a:gd name="connsiteY33" fmla="*/ 1015678 h 1592491"/>
              <a:gd name="connsiteX34" fmla="*/ 1089791 w 1678896"/>
              <a:gd name="connsiteY34" fmla="*/ 982067 h 1592491"/>
              <a:gd name="connsiteX35" fmla="*/ 1048520 w 1678896"/>
              <a:gd name="connsiteY35" fmla="*/ 840953 h 1592491"/>
              <a:gd name="connsiteX36" fmla="*/ 1014909 w 1678896"/>
              <a:gd name="connsiteY36" fmla="*/ 725294 h 1592491"/>
              <a:gd name="connsiteX37" fmla="*/ 826345 w 1678896"/>
              <a:gd name="connsiteY37" fmla="*/ 1223766 h 1592491"/>
              <a:gd name="connsiteX38" fmla="*/ 803856 w 1678896"/>
              <a:gd name="connsiteY38" fmla="*/ 1257870 h 1592491"/>
              <a:gd name="connsiteX39" fmla="*/ 735130 w 1678896"/>
              <a:gd name="connsiteY39" fmla="*/ 1245116 h 1592491"/>
              <a:gd name="connsiteX40" fmla="*/ 727244 w 1678896"/>
              <a:gd name="connsiteY40" fmla="*/ 1225990 h 1592491"/>
              <a:gd name="connsiteX41" fmla="*/ 714146 w 1678896"/>
              <a:gd name="connsiteY41" fmla="*/ 1156792 h 1592491"/>
              <a:gd name="connsiteX42" fmla="*/ 651621 w 1678896"/>
              <a:gd name="connsiteY42" fmla="*/ 823160 h 1592491"/>
              <a:gd name="connsiteX43" fmla="*/ 604912 w 1678896"/>
              <a:gd name="connsiteY43" fmla="*/ 573800 h 1592491"/>
              <a:gd name="connsiteX44" fmla="*/ 535220 w 1678896"/>
              <a:gd name="connsiteY44" fmla="*/ 783124 h 1592491"/>
              <a:gd name="connsiteX45" fmla="*/ 476155 w 1678896"/>
              <a:gd name="connsiteY45" fmla="*/ 846637 h 1592491"/>
              <a:gd name="connsiteX46" fmla="*/ 367168 w 1678896"/>
              <a:gd name="connsiteY46" fmla="*/ 846637 h 1592491"/>
              <a:gd name="connsiteX47" fmla="*/ 255957 w 1678896"/>
              <a:gd name="connsiteY47" fmla="*/ 846637 h 1592491"/>
              <a:gd name="connsiteX48" fmla="*/ 195409 w 1678896"/>
              <a:gd name="connsiteY48" fmla="*/ 747783 h 1592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678896" h="1592491">
                <a:moveTo>
                  <a:pt x="845622" y="1587054"/>
                </a:moveTo>
                <a:cubicBezTo>
                  <a:pt x="953985" y="1501503"/>
                  <a:pt x="1057374" y="1409831"/>
                  <a:pt x="1155282" y="1312487"/>
                </a:cubicBezTo>
                <a:cubicBezTo>
                  <a:pt x="1297209" y="1177270"/>
                  <a:pt x="1422712" y="1025803"/>
                  <a:pt x="1529197" y="861218"/>
                </a:cubicBezTo>
                <a:cubicBezTo>
                  <a:pt x="1628051" y="702063"/>
                  <a:pt x="1722457" y="495458"/>
                  <a:pt x="1657460" y="306647"/>
                </a:cubicBezTo>
                <a:cubicBezTo>
                  <a:pt x="1604821" y="150458"/>
                  <a:pt x="1458764" y="17746"/>
                  <a:pt x="1290959" y="1682"/>
                </a:cubicBezTo>
                <a:cubicBezTo>
                  <a:pt x="1078917" y="-19324"/>
                  <a:pt x="925446" y="160096"/>
                  <a:pt x="838702" y="331855"/>
                </a:cubicBezTo>
                <a:cubicBezTo>
                  <a:pt x="759371" y="174677"/>
                  <a:pt x="628143" y="12556"/>
                  <a:pt x="438590" y="694"/>
                </a:cubicBezTo>
                <a:cubicBezTo>
                  <a:pt x="270291" y="-9686"/>
                  <a:pt x="113607" y="108692"/>
                  <a:pt x="41197" y="255737"/>
                </a:cubicBezTo>
                <a:cubicBezTo>
                  <a:pt x="-49502" y="440347"/>
                  <a:pt x="24392" y="647941"/>
                  <a:pt x="119786" y="813768"/>
                </a:cubicBezTo>
                <a:cubicBezTo>
                  <a:pt x="218640" y="986763"/>
                  <a:pt x="350116" y="1138751"/>
                  <a:pt x="489006" y="1279371"/>
                </a:cubicBezTo>
                <a:cubicBezTo>
                  <a:pt x="598494" y="1391388"/>
                  <a:pt x="715317" y="1495992"/>
                  <a:pt x="838702" y="1592491"/>
                </a:cubicBezTo>
                <a:close/>
                <a:moveTo>
                  <a:pt x="443286" y="746795"/>
                </a:moveTo>
                <a:lnTo>
                  <a:pt x="517426" y="524373"/>
                </a:lnTo>
                <a:lnTo>
                  <a:pt x="561416" y="392156"/>
                </a:lnTo>
                <a:cubicBezTo>
                  <a:pt x="572784" y="357804"/>
                  <a:pt x="590331" y="311837"/>
                  <a:pt x="637781" y="331608"/>
                </a:cubicBezTo>
                <a:cubicBezTo>
                  <a:pt x="666449" y="343717"/>
                  <a:pt x="668179" y="373374"/>
                  <a:pt x="673121" y="399323"/>
                </a:cubicBezTo>
                <a:lnTo>
                  <a:pt x="693634" y="508804"/>
                </a:lnTo>
                <a:lnTo>
                  <a:pt x="752946" y="825137"/>
                </a:lnTo>
                <a:lnTo>
                  <a:pt x="792240" y="1035201"/>
                </a:lnTo>
                <a:lnTo>
                  <a:pt x="935579" y="656096"/>
                </a:lnTo>
                <a:lnTo>
                  <a:pt x="967212" y="572565"/>
                </a:lnTo>
                <a:cubicBezTo>
                  <a:pt x="976356" y="547851"/>
                  <a:pt x="985747" y="523138"/>
                  <a:pt x="1016639" y="520419"/>
                </a:cubicBezTo>
                <a:cubicBezTo>
                  <a:pt x="1055934" y="516465"/>
                  <a:pt x="1067549" y="550075"/>
                  <a:pt x="1076199" y="579732"/>
                </a:cubicBezTo>
                <a:lnTo>
                  <a:pt x="1106596" y="684023"/>
                </a:lnTo>
                <a:lnTo>
                  <a:pt x="1166897" y="891369"/>
                </a:lnTo>
                <a:lnTo>
                  <a:pt x="1226457" y="825878"/>
                </a:lnTo>
                <a:cubicBezTo>
                  <a:pt x="1245508" y="800950"/>
                  <a:pt x="1266945" y="777939"/>
                  <a:pt x="1290465" y="757174"/>
                </a:cubicBezTo>
                <a:cubicBezTo>
                  <a:pt x="1315178" y="739875"/>
                  <a:pt x="1360898" y="747783"/>
                  <a:pt x="1389319" y="747783"/>
                </a:cubicBezTo>
                <a:lnTo>
                  <a:pt x="1481253" y="747783"/>
                </a:lnTo>
                <a:cubicBezTo>
                  <a:pt x="1462965" y="780652"/>
                  <a:pt x="1442700" y="813768"/>
                  <a:pt x="1420705" y="846637"/>
                </a:cubicBezTo>
                <a:lnTo>
                  <a:pt x="1340386" y="846637"/>
                </a:lnTo>
                <a:cubicBezTo>
                  <a:pt x="1287746" y="904714"/>
                  <a:pt x="1237331" y="966498"/>
                  <a:pt x="1181478" y="1021609"/>
                </a:cubicBezTo>
                <a:cubicBezTo>
                  <a:pt x="1163959" y="1042544"/>
                  <a:pt x="1132788" y="1045314"/>
                  <a:pt x="1111853" y="1027795"/>
                </a:cubicBezTo>
                <a:cubicBezTo>
                  <a:pt x="1107736" y="1024350"/>
                  <a:pt x="1104207" y="1020257"/>
                  <a:pt x="1101406" y="1015678"/>
                </a:cubicBezTo>
                <a:cubicBezTo>
                  <a:pt x="1096036" y="1005049"/>
                  <a:pt x="1092129" y="993745"/>
                  <a:pt x="1089791" y="982067"/>
                </a:cubicBezTo>
                <a:lnTo>
                  <a:pt x="1048520" y="840953"/>
                </a:lnTo>
                <a:lnTo>
                  <a:pt x="1014909" y="725294"/>
                </a:lnTo>
                <a:cubicBezTo>
                  <a:pt x="951890" y="891616"/>
                  <a:pt x="891342" y="1058185"/>
                  <a:pt x="826345" y="1223766"/>
                </a:cubicBezTo>
                <a:cubicBezTo>
                  <a:pt x="822710" y="1237254"/>
                  <a:pt x="814824" y="1249216"/>
                  <a:pt x="803856" y="1257870"/>
                </a:cubicBezTo>
                <a:cubicBezTo>
                  <a:pt x="781354" y="1273326"/>
                  <a:pt x="750586" y="1267615"/>
                  <a:pt x="735130" y="1245116"/>
                </a:cubicBezTo>
                <a:cubicBezTo>
                  <a:pt x="731181" y="1239367"/>
                  <a:pt x="728494" y="1232850"/>
                  <a:pt x="727244" y="1225990"/>
                </a:cubicBezTo>
                <a:cubicBezTo>
                  <a:pt x="721560" y="1203253"/>
                  <a:pt x="718594" y="1179528"/>
                  <a:pt x="714146" y="1156792"/>
                </a:cubicBezTo>
                <a:lnTo>
                  <a:pt x="651621" y="823160"/>
                </a:lnTo>
                <a:lnTo>
                  <a:pt x="604912" y="573800"/>
                </a:lnTo>
                <a:lnTo>
                  <a:pt x="535220" y="783124"/>
                </a:lnTo>
                <a:cubicBezTo>
                  <a:pt x="524593" y="814263"/>
                  <a:pt x="516191" y="844660"/>
                  <a:pt x="476155" y="846637"/>
                </a:cubicBezTo>
                <a:cubicBezTo>
                  <a:pt x="439826" y="848367"/>
                  <a:pt x="403250" y="846637"/>
                  <a:pt x="367168" y="846637"/>
                </a:cubicBezTo>
                <a:lnTo>
                  <a:pt x="255957" y="846637"/>
                </a:lnTo>
                <a:cubicBezTo>
                  <a:pt x="234209" y="813768"/>
                  <a:pt x="213697" y="780652"/>
                  <a:pt x="195409" y="747783"/>
                </a:cubicBezTo>
                <a:close/>
              </a:path>
            </a:pathLst>
          </a:custGeom>
          <a:gradFill>
            <a:gsLst>
              <a:gs pos="52000">
                <a:srgbClr val="DE6508"/>
              </a:gs>
              <a:gs pos="0">
                <a:schemeClr val="accent5"/>
              </a:gs>
              <a:gs pos="100000">
                <a:srgbClr val="C00000"/>
              </a:gs>
            </a:gsLst>
            <a:path path="rect">
              <a:fillToRect l="100000" t="100000"/>
            </a:path>
          </a:gradFill>
          <a:ln w="24705" cap="flat">
            <a:noFill/>
            <a:prstDash val="solid"/>
            <a:miter/>
          </a:ln>
        </p:spPr>
        <p:txBody>
          <a:bodyPr rtlCol="0" anchor="ctr"/>
          <a:lstStyle/>
          <a:p>
            <a:endParaRPr lang="en-GB"/>
          </a:p>
        </p:txBody>
      </p:sp>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childTnLst>
                          </p:cTn>
                        </p:par>
                        <p:par>
                          <p:cTn id="8" fill="hold">
                            <p:stCondLst>
                              <p:cond delay="500"/>
                            </p:stCondLst>
                            <p:childTnLst>
                              <p:par>
                                <p:cTn id="9" presetID="26" presetClass="emph" presetSubtype="0" fill="hold" nodeType="afterEffect">
                                  <p:stCondLst>
                                    <p:cond delay="1000"/>
                                  </p:stCondLst>
                                  <p:childTnLst>
                                    <p:animEffect transition="out" filter="fade">
                                      <p:cBhvr>
                                        <p:cTn id="10" dur="500" tmFilter="0, 0; .2, .5; .8, .5; 1, 0"/>
                                        <p:tgtEl>
                                          <p:spTgt spid="14"/>
                                        </p:tgtEl>
                                      </p:cBhvr>
                                    </p:animEffect>
                                    <p:animScale>
                                      <p:cBhvr>
                                        <p:cTn id="11" dur="250" autoRev="1" fill="hold"/>
                                        <p:tgtEl>
                                          <p:spTgt spid="14"/>
                                        </p:tgtEl>
                                      </p:cBhvr>
                                      <p:by x="105000" y="105000"/>
                                    </p:animScale>
                                  </p:childTnLst>
                                </p:cTn>
                              </p:par>
                            </p:childTnLst>
                          </p:cTn>
                        </p:par>
                        <p:par>
                          <p:cTn id="12" fill="hold">
                            <p:stCondLst>
                              <p:cond delay="2000"/>
                            </p:stCondLst>
                            <p:childTnLst>
                              <p:par>
                                <p:cTn id="13" presetID="26" presetClass="emph" presetSubtype="0" fill="hold" nodeType="afterEffect">
                                  <p:stCondLst>
                                    <p:cond delay="1000"/>
                                  </p:stCondLst>
                                  <p:childTnLst>
                                    <p:animEffect transition="out" filter="fade">
                                      <p:cBhvr>
                                        <p:cTn id="14" dur="500" tmFilter="0, 0; .2, .5; .8, .5; 1, 0"/>
                                        <p:tgtEl>
                                          <p:spTgt spid="14"/>
                                        </p:tgtEl>
                                      </p:cBhvr>
                                    </p:animEffect>
                                    <p:animScale>
                                      <p:cBhvr>
                                        <p:cTn id="15" dur="250" autoRev="1" fill="hold"/>
                                        <p:tgtEl>
                                          <p:spTgt spid="14"/>
                                        </p:tgtEl>
                                      </p:cBhvr>
                                      <p:by x="105000" y="105000"/>
                                    </p:animScale>
                                  </p:childTnLst>
                                  <p:subTnLst>
                                    <p:set>
                                      <p:cBhvr override="childStyle">
                                        <p:cTn dur="1" fill="hold" display="0" masterRel="sameClick" afterEffect="1">
                                          <p:stCondLst>
                                            <p:cond evt="end" delay="0">
                                              <p:tn val="13"/>
                                            </p:cond>
                                          </p:stCondLst>
                                        </p:cTn>
                                        <p:tgtEl>
                                          <p:spTgt spid="14"/>
                                        </p:tgtEl>
                                        <p:attrNameLst>
                                          <p:attrName>style.visibility</p:attrName>
                                        </p:attrNameLst>
                                      </p:cBhvr>
                                      <p:to>
                                        <p:strVal val="hidden"/>
                                      </p:to>
                                    </p:set>
                                  </p:subTnLst>
                                </p:cTn>
                              </p:par>
                            </p:childTnLst>
                          </p:cTn>
                        </p:par>
                        <p:par>
                          <p:cTn id="16" fill="hold">
                            <p:stCondLst>
                              <p:cond delay="3500"/>
                            </p:stCondLst>
                            <p:childTnLst>
                              <p:par>
                                <p:cTn id="17" presetID="9" presetClass="emph" presetSubtype="0" nodeType="afterEffect">
                                  <p:stCondLst>
                                    <p:cond delay="0"/>
                                  </p:stCondLst>
                                  <p:childTnLst>
                                    <p:set>
                                      <p:cBhvr>
                                        <p:cTn id="18" dur="indefinite"/>
                                        <p:tgtEl>
                                          <p:spTgt spid="10"/>
                                        </p:tgtEl>
                                        <p:attrNameLst>
                                          <p:attrName>style.opacity</p:attrName>
                                        </p:attrNameLst>
                                      </p:cBhvr>
                                      <p:to>
                                        <p:strVal val="0.5"/>
                                      </p:to>
                                    </p:set>
                                    <p:animEffect filter="image" prLst="opacity: 0.5">
                                      <p:cBhvr rctx="IE">
                                        <p:cTn id="19" dur="indefinite"/>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04FEB549-A145-8FD0-571F-BBD655E2F777}"/>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“El tamaño importa”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6" name="Elipse 5">
            <a:extLst>
              <a:ext uri="{FF2B5EF4-FFF2-40B4-BE49-F238E27FC236}">
                <a16:creationId xmlns:a16="http://schemas.microsoft.com/office/drawing/2014/main" id="{FF480F80-F2CA-781E-6CAE-AEE4BC4B4944}"/>
              </a:ext>
              <a:ext uri="{C183D7F6-B498-43B3-948B-1728B52AA6E4}">
                <adec:decorative xmlns:adec="http://schemas.microsoft.com/office/drawing/2017/decorative" val="1"/>
              </a:ext>
            </a:extLst>
          </p:cNvPr>
          <p:cNvSpPr/>
          <p:nvPr/>
        </p:nvSpPr>
        <p:spPr>
          <a:xfrm>
            <a:off x="5292058" y="2763648"/>
            <a:ext cx="2430464" cy="23871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196" name="Picture 4" descr="Logo de Ubuntu">
            <a:extLst>
              <a:ext uri="{FF2B5EF4-FFF2-40B4-BE49-F238E27FC236}">
                <a16:creationId xmlns:a16="http://schemas.microsoft.com/office/drawing/2014/main" id="{F91EAF5E-5CC0-7D9D-6F9D-8A93E51C1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1346" y="3437407"/>
            <a:ext cx="1948261" cy="1098901"/>
          </a:xfrm>
          <a:prstGeom prst="rect">
            <a:avLst/>
          </a:prstGeom>
          <a:noFill/>
          <a:extLst>
            <a:ext uri="{909E8E84-426E-40DD-AFC4-6F175D3DCCD1}">
              <a14:hiddenFill xmlns:a14="http://schemas.microsoft.com/office/drawing/2010/main">
                <a:solidFill>
                  <a:srgbClr val="FFFFFF"/>
                </a:solidFill>
              </a14:hiddenFill>
            </a:ext>
          </a:extLst>
        </p:spPr>
      </p:pic>
      <p:sp>
        <p:nvSpPr>
          <p:cNvPr id="7" name="Elipse 6">
            <a:extLst>
              <a:ext uri="{FF2B5EF4-FFF2-40B4-BE49-F238E27FC236}">
                <a16:creationId xmlns:a16="http://schemas.microsoft.com/office/drawing/2014/main" id="{AAA65990-9BD1-2E83-B528-123591628A6F}"/>
              </a:ext>
              <a:ext uri="{C183D7F6-B498-43B3-948B-1728B52AA6E4}">
                <adec:decorative xmlns:adec="http://schemas.microsoft.com/office/drawing/2017/decorative" val="1"/>
              </a:ext>
            </a:extLst>
          </p:cNvPr>
          <p:cNvSpPr/>
          <p:nvPr/>
        </p:nvSpPr>
        <p:spPr>
          <a:xfrm>
            <a:off x="565150" y="3260987"/>
            <a:ext cx="1656000" cy="1656000"/>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5084" y="3957212"/>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 name="Elipse 7">
            <a:extLst>
              <a:ext uri="{FF2B5EF4-FFF2-40B4-BE49-F238E27FC236}">
                <a16:creationId xmlns:a16="http://schemas.microsoft.com/office/drawing/2014/main" id="{C7BCCD32-8B32-015F-015E-C7D2D5F6CB27}"/>
              </a:ext>
              <a:ext uri="{C183D7F6-B498-43B3-948B-1728B52AA6E4}">
                <adec:decorative xmlns:adec="http://schemas.microsoft.com/office/drawing/2017/decorative" val="1"/>
              </a:ext>
            </a:extLst>
          </p:cNvPr>
          <p:cNvSpPr/>
          <p:nvPr/>
        </p:nvSpPr>
        <p:spPr>
          <a:xfrm>
            <a:off x="2717274" y="2996554"/>
            <a:ext cx="2256461" cy="2216228"/>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194" name="Picture 2" descr="Logo de Debian">
            <a:extLst>
              <a:ext uri="{FF2B5EF4-FFF2-40B4-BE49-F238E27FC236}">
                <a16:creationId xmlns:a16="http://schemas.microsoft.com/office/drawing/2014/main" id="{95B21820-6F7B-8B12-7BB9-B00BB0CABD70}"/>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140057" y="3650071"/>
            <a:ext cx="1533745" cy="862732"/>
          </a:xfrm>
          <a:prstGeom prst="rect">
            <a:avLst/>
          </a:prstGeom>
          <a:noFill/>
          <a:extLst>
            <a:ext uri="{909E8E84-426E-40DD-AFC4-6F175D3DCCD1}">
              <a14:hiddenFill xmlns:a14="http://schemas.microsoft.com/office/drawing/2010/main">
                <a:solidFill>
                  <a:srgbClr val="FFFFFF"/>
                </a:solidFill>
              </a14:hiddenFill>
            </a:ext>
          </a:extLst>
        </p:spPr>
      </p:pic>
      <p:sp>
        <p:nvSpPr>
          <p:cNvPr id="10" name="Elipse 9">
            <a:extLst>
              <a:ext uri="{FF2B5EF4-FFF2-40B4-BE49-F238E27FC236}">
                <a16:creationId xmlns:a16="http://schemas.microsoft.com/office/drawing/2014/main" id="{F1A5A31C-A7F0-AC35-9A57-2F16373BD2AC}"/>
              </a:ext>
              <a:ext uri="{C183D7F6-B498-43B3-948B-1728B52AA6E4}">
                <adec:decorative xmlns:adec="http://schemas.microsoft.com/office/drawing/2017/decorative" val="1"/>
              </a:ext>
            </a:extLst>
          </p:cNvPr>
          <p:cNvSpPr/>
          <p:nvPr/>
        </p:nvSpPr>
        <p:spPr>
          <a:xfrm>
            <a:off x="8142444" y="2457046"/>
            <a:ext cx="3031613" cy="3000332"/>
          </a:xfrm>
          <a:prstGeom prst="ellipse">
            <a:avLst/>
          </a:prstGeom>
          <a:solidFill>
            <a:schemeClr val="bg1"/>
          </a:solidFill>
          <a:ln w="57150">
            <a:solidFill>
              <a:srgbClr val="F8F9F8"/>
            </a:solidFill>
          </a:ln>
          <a:effectLst>
            <a:outerShdw dist="190500" dir="18900000" algn="bl" rotWithShape="0">
              <a:srgbClr val="1D63ED"/>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5" name="Grupo 14" descr="Logo de Windows Nano Server">
            <a:extLst>
              <a:ext uri="{FF2B5EF4-FFF2-40B4-BE49-F238E27FC236}">
                <a16:creationId xmlns:a16="http://schemas.microsoft.com/office/drawing/2014/main" id="{8B29FE6E-97F3-06CA-5A5D-32DDF9A77779}"/>
              </a:ext>
            </a:extLst>
          </p:cNvPr>
          <p:cNvGrpSpPr/>
          <p:nvPr/>
        </p:nvGrpSpPr>
        <p:grpSpPr>
          <a:xfrm>
            <a:off x="8752170" y="3080402"/>
            <a:ext cx="1806223" cy="1832511"/>
            <a:chOff x="2037223" y="4134201"/>
            <a:chExt cx="1806223" cy="1832511"/>
          </a:xfrm>
        </p:grpSpPr>
        <p:pic>
          <p:nvPicPr>
            <p:cNvPr id="13" name="Gráfico 12">
              <a:extLst>
                <a:ext uri="{FF2B5EF4-FFF2-40B4-BE49-F238E27FC236}">
                  <a16:creationId xmlns:a16="http://schemas.microsoft.com/office/drawing/2014/main" id="{3C63AB56-AB9F-1BF1-AF13-D79739CF4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96312" y="4134201"/>
              <a:ext cx="1288046" cy="1288046"/>
            </a:xfrm>
            <a:prstGeom prst="rect">
              <a:avLst/>
            </a:prstGeom>
          </p:spPr>
        </p:pic>
        <p:sp>
          <p:nvSpPr>
            <p:cNvPr id="14" name="CuadroTexto 13">
              <a:extLst>
                <a:ext uri="{FF2B5EF4-FFF2-40B4-BE49-F238E27FC236}">
                  <a16:creationId xmlns:a16="http://schemas.microsoft.com/office/drawing/2014/main" id="{26E32A9F-3EFC-F085-8393-63CC3985C1EE}"/>
                </a:ext>
              </a:extLst>
            </p:cNvPr>
            <p:cNvSpPr txBox="1"/>
            <p:nvPr/>
          </p:nvSpPr>
          <p:spPr>
            <a:xfrm>
              <a:off x="2037223" y="5566602"/>
              <a:ext cx="1806223" cy="400110"/>
            </a:xfrm>
            <a:prstGeom prst="rect">
              <a:avLst/>
            </a:prstGeom>
            <a:noFill/>
          </p:spPr>
          <p:txBody>
            <a:bodyPr wrap="square" rtlCol="0">
              <a:spAutoFit/>
            </a:bodyPr>
            <a:lstStyle/>
            <a:p>
              <a:r>
                <a:rPr lang="es-ES"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rPr>
                <a:t>Nano Server</a:t>
              </a:r>
              <a:endParaRPr lang="en-GB" sz="2000" b="1" dirty="0">
                <a:solidFill>
                  <a:srgbClr val="00ADEF"/>
                </a:solidFill>
                <a:latin typeface="Segoe UI" panose="020B0502040204020203" pitchFamily="34" charset="0"/>
                <a:ea typeface="Segoe UI Black" panose="020B0A02040204020203" pitchFamily="34" charset="0"/>
                <a:cs typeface="Segoe UI" panose="020B0502040204020203" pitchFamily="34" charset="0"/>
              </a:endParaRPr>
            </a:p>
          </p:txBody>
        </p:sp>
      </p:gr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700" fill="hold"/>
                                        <p:tgtEl>
                                          <p:spTgt spid="4104"/>
                                        </p:tgtEl>
                                        <p:attrNameLst>
                                          <p:attrName>ppt_w</p:attrName>
                                        </p:attrNameLst>
                                      </p:cBhvr>
                                      <p:tavLst>
                                        <p:tav tm="0">
                                          <p:val>
                                            <p:fltVal val="0"/>
                                          </p:val>
                                        </p:tav>
                                        <p:tav tm="100000">
                                          <p:val>
                                            <p:strVal val="#ppt_w"/>
                                          </p:val>
                                        </p:tav>
                                      </p:tavLst>
                                    </p:anim>
                                    <p:anim calcmode="lin" valueType="num">
                                      <p:cBhvr>
                                        <p:cTn id="8" dur="700" fill="hold"/>
                                        <p:tgtEl>
                                          <p:spTgt spid="4104"/>
                                        </p:tgtEl>
                                        <p:attrNameLst>
                                          <p:attrName>ppt_h</p:attrName>
                                        </p:attrNameLst>
                                      </p:cBhvr>
                                      <p:tavLst>
                                        <p:tav tm="0">
                                          <p:val>
                                            <p:fltVal val="0"/>
                                          </p:val>
                                        </p:tav>
                                        <p:tav tm="100000">
                                          <p:val>
                                            <p:strVal val="#ppt_h"/>
                                          </p:val>
                                        </p:tav>
                                      </p:tavLst>
                                    </p:anim>
                                    <p:animEffect transition="in" filter="fade">
                                      <p:cBhvr>
                                        <p:cTn id="9" dur="700"/>
                                        <p:tgtEl>
                                          <p:spTgt spid="4104"/>
                                        </p:tgtEl>
                                      </p:cBhvr>
                                    </p:animEffect>
                                  </p:childTnLst>
                                </p:cTn>
                              </p:par>
                              <p:par>
                                <p:cTn id="10" presetID="53" presetClass="entr" presetSubtype="16" fill="hold" nodeType="withEffect">
                                  <p:stCondLst>
                                    <p:cond delay="0"/>
                                  </p:stCondLst>
                                  <p:childTnLst>
                                    <p:set>
                                      <p:cBhvr>
                                        <p:cTn id="11" dur="1" fill="hold">
                                          <p:stCondLst>
                                            <p:cond delay="0"/>
                                          </p:stCondLst>
                                        </p:cTn>
                                        <p:tgtEl>
                                          <p:spTgt spid="8194"/>
                                        </p:tgtEl>
                                        <p:attrNameLst>
                                          <p:attrName>style.visibility</p:attrName>
                                        </p:attrNameLst>
                                      </p:cBhvr>
                                      <p:to>
                                        <p:strVal val="visible"/>
                                      </p:to>
                                    </p:set>
                                    <p:anim calcmode="lin" valueType="num">
                                      <p:cBhvr>
                                        <p:cTn id="12" dur="700" fill="hold"/>
                                        <p:tgtEl>
                                          <p:spTgt spid="8194"/>
                                        </p:tgtEl>
                                        <p:attrNameLst>
                                          <p:attrName>ppt_w</p:attrName>
                                        </p:attrNameLst>
                                      </p:cBhvr>
                                      <p:tavLst>
                                        <p:tav tm="0">
                                          <p:val>
                                            <p:fltVal val="0"/>
                                          </p:val>
                                        </p:tav>
                                        <p:tav tm="100000">
                                          <p:val>
                                            <p:strVal val="#ppt_w"/>
                                          </p:val>
                                        </p:tav>
                                      </p:tavLst>
                                    </p:anim>
                                    <p:anim calcmode="lin" valueType="num">
                                      <p:cBhvr>
                                        <p:cTn id="13" dur="700" fill="hold"/>
                                        <p:tgtEl>
                                          <p:spTgt spid="8194"/>
                                        </p:tgtEl>
                                        <p:attrNameLst>
                                          <p:attrName>ppt_h</p:attrName>
                                        </p:attrNameLst>
                                      </p:cBhvr>
                                      <p:tavLst>
                                        <p:tav tm="0">
                                          <p:val>
                                            <p:fltVal val="0"/>
                                          </p:val>
                                        </p:tav>
                                        <p:tav tm="100000">
                                          <p:val>
                                            <p:strVal val="#ppt_h"/>
                                          </p:val>
                                        </p:tav>
                                      </p:tavLst>
                                    </p:anim>
                                    <p:animEffect transition="in" filter="fade">
                                      <p:cBhvr>
                                        <p:cTn id="14" dur="700"/>
                                        <p:tgtEl>
                                          <p:spTgt spid="8194"/>
                                        </p:tgtEl>
                                      </p:cBhvr>
                                    </p:animEffect>
                                  </p:childTnLst>
                                </p:cTn>
                              </p:par>
                              <p:par>
                                <p:cTn id="15" presetID="53" presetClass="entr" presetSubtype="16" fill="hold" nodeType="withEffect">
                                  <p:stCondLst>
                                    <p:cond delay="0"/>
                                  </p:stCondLst>
                                  <p:childTnLst>
                                    <p:set>
                                      <p:cBhvr>
                                        <p:cTn id="16" dur="1" fill="hold">
                                          <p:stCondLst>
                                            <p:cond delay="0"/>
                                          </p:stCondLst>
                                        </p:cTn>
                                        <p:tgtEl>
                                          <p:spTgt spid="8196"/>
                                        </p:tgtEl>
                                        <p:attrNameLst>
                                          <p:attrName>style.visibility</p:attrName>
                                        </p:attrNameLst>
                                      </p:cBhvr>
                                      <p:to>
                                        <p:strVal val="visible"/>
                                      </p:to>
                                    </p:set>
                                    <p:anim calcmode="lin" valueType="num">
                                      <p:cBhvr>
                                        <p:cTn id="17" dur="800" fill="hold"/>
                                        <p:tgtEl>
                                          <p:spTgt spid="8196"/>
                                        </p:tgtEl>
                                        <p:attrNameLst>
                                          <p:attrName>ppt_w</p:attrName>
                                        </p:attrNameLst>
                                      </p:cBhvr>
                                      <p:tavLst>
                                        <p:tav tm="0">
                                          <p:val>
                                            <p:fltVal val="0"/>
                                          </p:val>
                                        </p:tav>
                                        <p:tav tm="100000">
                                          <p:val>
                                            <p:strVal val="#ppt_w"/>
                                          </p:val>
                                        </p:tav>
                                      </p:tavLst>
                                    </p:anim>
                                    <p:anim calcmode="lin" valueType="num">
                                      <p:cBhvr>
                                        <p:cTn id="18" dur="800" fill="hold"/>
                                        <p:tgtEl>
                                          <p:spTgt spid="8196"/>
                                        </p:tgtEl>
                                        <p:attrNameLst>
                                          <p:attrName>ppt_h</p:attrName>
                                        </p:attrNameLst>
                                      </p:cBhvr>
                                      <p:tavLst>
                                        <p:tav tm="0">
                                          <p:val>
                                            <p:fltVal val="0"/>
                                          </p:val>
                                        </p:tav>
                                        <p:tav tm="100000">
                                          <p:val>
                                            <p:strVal val="#ppt_h"/>
                                          </p:val>
                                        </p:tav>
                                      </p:tavLst>
                                    </p:anim>
                                    <p:animEffect transition="in" filter="fade">
                                      <p:cBhvr>
                                        <p:cTn id="19" dur="800"/>
                                        <p:tgtEl>
                                          <p:spTgt spid="8196"/>
                                        </p:tgtEl>
                                      </p:cBhvr>
                                    </p:animEffect>
                                  </p:childTnLst>
                                </p:cTn>
                              </p:par>
                              <p:par>
                                <p:cTn id="20" presetID="53" presetClass="entr" presetSubtype="16"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800" fill="hold"/>
                                        <p:tgtEl>
                                          <p:spTgt spid="15"/>
                                        </p:tgtEl>
                                        <p:attrNameLst>
                                          <p:attrName>ppt_w</p:attrName>
                                        </p:attrNameLst>
                                      </p:cBhvr>
                                      <p:tavLst>
                                        <p:tav tm="0">
                                          <p:val>
                                            <p:fltVal val="0"/>
                                          </p:val>
                                        </p:tav>
                                        <p:tav tm="100000">
                                          <p:val>
                                            <p:strVal val="#ppt_w"/>
                                          </p:val>
                                        </p:tav>
                                      </p:tavLst>
                                    </p:anim>
                                    <p:anim calcmode="lin" valueType="num">
                                      <p:cBhvr>
                                        <p:cTn id="23" dur="800" fill="hold"/>
                                        <p:tgtEl>
                                          <p:spTgt spid="15"/>
                                        </p:tgtEl>
                                        <p:attrNameLst>
                                          <p:attrName>ppt_h</p:attrName>
                                        </p:attrNameLst>
                                      </p:cBhvr>
                                      <p:tavLst>
                                        <p:tav tm="0">
                                          <p:val>
                                            <p:fltVal val="0"/>
                                          </p:val>
                                        </p:tav>
                                        <p:tav tm="100000">
                                          <p:val>
                                            <p:strVal val="#ppt_h"/>
                                          </p:val>
                                        </p:tav>
                                      </p:tavLst>
                                    </p:anim>
                                    <p:animEffect transition="in" filter="fade">
                                      <p:cBhvr>
                                        <p:cTn id="24" dur="8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Docker </a:t>
            </a:r>
            <a:r>
              <a:rPr lang="es-ES" sz="3600" i="1" dirty="0" err="1">
                <a:solidFill>
                  <a:srgbClr val="1D63ED"/>
                </a:solidFill>
                <a:latin typeface="Open Sans ExtraBold" pitchFamily="2" charset="0"/>
                <a:ea typeface="Open Sans ExtraBold" pitchFamily="2" charset="0"/>
                <a:cs typeface="Open Sans ExtraBold" pitchFamily="2" charset="0"/>
              </a:rPr>
              <a:t>Compose</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BB9E0F3-2A38-F621-A426-5663C6BA3CD4}"/>
              </a:ext>
            </a:extLst>
          </p:cNvPr>
          <p:cNvSpPr/>
          <p:nvPr/>
        </p:nvSpPr>
        <p:spPr>
          <a:xfrm>
            <a:off x="1318260" y="3604260"/>
            <a:ext cx="9585960" cy="1005840"/>
          </a:xfrm>
          <a:prstGeom prst="rect">
            <a:avLst/>
          </a:prstGeom>
          <a:solidFill>
            <a:srgbClr val="FFF4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Documentación (otra vez)</a:t>
            </a:r>
            <a:endParaRPr lang="en-GB" i="1" dirty="0">
              <a:solidFill>
                <a:srgbClr val="1D63ED"/>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9F71DAAD-5D83-FFB5-5A8D-3E889D8AAF70}"/>
              </a:ext>
            </a:extLst>
          </p:cNvPr>
          <p:cNvSpPr txBox="1"/>
          <p:nvPr/>
        </p:nvSpPr>
        <p:spPr>
          <a:xfrm>
            <a:off x="1668710" y="3839885"/>
            <a:ext cx="252000" cy="252000"/>
          </a:xfrm>
          <a:prstGeom prst="ellipse">
            <a:avLst/>
          </a:prstGeom>
          <a:solidFill>
            <a:srgbClr val="BE6602"/>
          </a:solidFill>
        </p:spPr>
        <p:txBody>
          <a:bodyPr wrap="square" rtlCol="0">
            <a:spAutoFit/>
          </a:bodyPr>
          <a:lstStyle/>
          <a:p>
            <a:pPr algn="ctr"/>
            <a:endParaRPr lang="en-GB" sz="900" dirty="0"/>
          </a:p>
        </p:txBody>
      </p:sp>
      <p:sp>
        <p:nvSpPr>
          <p:cNvPr id="6" name="CuadroTexto 5">
            <a:extLst>
              <a:ext uri="{FF2B5EF4-FFF2-40B4-BE49-F238E27FC236}">
                <a16:creationId xmlns:a16="http://schemas.microsoft.com/office/drawing/2014/main" id="{1D348A22-ACE4-26CC-8686-1835C6DB6494}"/>
              </a:ext>
            </a:extLst>
          </p:cNvPr>
          <p:cNvSpPr txBox="1"/>
          <p:nvPr/>
        </p:nvSpPr>
        <p:spPr>
          <a:xfrm>
            <a:off x="1708785" y="3811996"/>
            <a:ext cx="125730" cy="307777"/>
          </a:xfrm>
          <a:prstGeom prst="rect">
            <a:avLst/>
          </a:prstGeom>
          <a:noFill/>
        </p:spPr>
        <p:txBody>
          <a:bodyPr wrap="square" rtlCol="0">
            <a:spAutoFit/>
          </a:bodyPr>
          <a:lstStyle/>
          <a:p>
            <a:r>
              <a:rPr lang="es-ES" sz="1400" b="1" dirty="0">
                <a:solidFill>
                  <a:srgbClr val="FFF4DC"/>
                </a:solidFill>
                <a:latin typeface="+mj-lt"/>
                <a:ea typeface="Open Sans" pitchFamily="2" charset="0"/>
                <a:cs typeface="Open Sans" pitchFamily="2" charset="0"/>
              </a:rPr>
              <a:t>!</a:t>
            </a:r>
            <a:endParaRPr lang="en-GB" sz="1400" b="1" dirty="0">
              <a:solidFill>
                <a:srgbClr val="FFF4DC"/>
              </a:solidFill>
              <a:latin typeface="+mj-lt"/>
              <a:ea typeface="Open Sans" pitchFamily="2" charset="0"/>
              <a:cs typeface="Open Sans" pitchFamily="2" charset="0"/>
            </a:endParaRPr>
          </a:p>
        </p:txBody>
      </p:sp>
      <p:sp>
        <p:nvSpPr>
          <p:cNvPr id="8" name="CuadroTexto 7">
            <a:extLst>
              <a:ext uri="{FF2B5EF4-FFF2-40B4-BE49-F238E27FC236}">
                <a16:creationId xmlns:a16="http://schemas.microsoft.com/office/drawing/2014/main" id="{D6AF4BAC-E17A-CD15-CD10-7EF36D9E8841}"/>
              </a:ext>
            </a:extLst>
          </p:cNvPr>
          <p:cNvSpPr txBox="1"/>
          <p:nvPr/>
        </p:nvSpPr>
        <p:spPr>
          <a:xfrm>
            <a:off x="1934996" y="3796756"/>
            <a:ext cx="4854423" cy="355482"/>
          </a:xfrm>
          <a:prstGeom prst="rect">
            <a:avLst/>
          </a:prstGeom>
          <a:noFill/>
        </p:spPr>
        <p:txBody>
          <a:bodyPr wrap="square" rtlCol="0">
            <a:spAutoFit/>
          </a:bodyPr>
          <a:lstStyle/>
          <a:p>
            <a:r>
              <a:rPr lang="es-ES" sz="1710" b="1" dirty="0">
                <a:solidFill>
                  <a:srgbClr val="BE6602"/>
                </a:solidFill>
              </a:rPr>
              <a:t>Note </a:t>
            </a:r>
            <a:r>
              <a:rPr lang="es-ES" sz="1710" b="1" dirty="0" err="1">
                <a:solidFill>
                  <a:srgbClr val="BE6602"/>
                </a:solidFill>
              </a:rPr>
              <a:t>when</a:t>
            </a:r>
            <a:r>
              <a:rPr lang="es-ES" sz="1710" b="1" dirty="0">
                <a:solidFill>
                  <a:srgbClr val="BE6602"/>
                </a:solidFill>
              </a:rPr>
              <a:t> </a:t>
            </a:r>
            <a:r>
              <a:rPr lang="es-ES" sz="1710" b="1" dirty="0" err="1">
                <a:solidFill>
                  <a:srgbClr val="BE6602"/>
                </a:solidFill>
              </a:rPr>
              <a:t>using</a:t>
            </a:r>
            <a:r>
              <a:rPr lang="es-ES" sz="1710" b="1" dirty="0">
                <a:solidFill>
                  <a:srgbClr val="BE6602"/>
                </a:solidFill>
              </a:rPr>
              <a:t> </a:t>
            </a:r>
            <a:r>
              <a:rPr lang="es-ES" sz="1710" b="1" dirty="0" err="1">
                <a:solidFill>
                  <a:srgbClr val="BE6602"/>
                </a:solidFill>
              </a:rPr>
              <a:t>docker</a:t>
            </a:r>
            <a:r>
              <a:rPr lang="es-ES" sz="1710" b="1" dirty="0">
                <a:solidFill>
                  <a:srgbClr val="BE6602"/>
                </a:solidFill>
              </a:rPr>
              <a:t> stack </a:t>
            </a:r>
            <a:r>
              <a:rPr lang="es-ES" sz="1710" b="1" dirty="0" err="1">
                <a:solidFill>
                  <a:srgbClr val="BE6602"/>
                </a:solidFill>
              </a:rPr>
              <a:t>deploy</a:t>
            </a:r>
            <a:r>
              <a:rPr lang="es-ES" sz="1710" b="1" dirty="0">
                <a:solidFill>
                  <a:srgbClr val="BE6602"/>
                </a:solidFill>
              </a:rPr>
              <a:t> . . .</a:t>
            </a:r>
            <a:endParaRPr lang="en-GB" sz="1710" b="1" dirty="0">
              <a:solidFill>
                <a:srgbClr val="BE6602"/>
              </a:solidFill>
            </a:endParaRPr>
          </a:p>
        </p:txBody>
      </p:sp>
    </p:spTree>
    <p:extLst>
      <p:ext uri="{BB962C8B-B14F-4D97-AF65-F5344CB8AC3E}">
        <p14:creationId xmlns:p14="http://schemas.microsoft.com/office/powerpoint/2010/main" val="263148677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1D63ED"/>
                </a:solidFill>
                <a:latin typeface="Open Sans ExtraBold" pitchFamily="2" charset="0"/>
                <a:ea typeface="Open Sans ExtraBold" pitchFamily="2" charset="0"/>
                <a:cs typeface="Open Sans ExtraBold" pitchFamily="2" charset="0"/>
              </a:rPr>
              <a:t>Dándole a la colmena</a:t>
            </a:r>
            <a:endParaRPr lang="en-GB" sz="3600" i="1" dirty="0">
              <a:solidFill>
                <a:srgbClr val="1D63ED"/>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923330"/>
          </a:xfrm>
          <a:prstGeom prst="rect">
            <a:avLst/>
          </a:prstGeom>
          <a:noFill/>
        </p:spPr>
        <p:txBody>
          <a:bodyPr wrap="square" numCol="2" rtlCol="0">
            <a:spAutoFit/>
          </a:bodyPr>
          <a:lstStyle/>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dirty="0">
              <a:solidFill>
                <a:srgbClr val="00B2F3"/>
              </a:solidFill>
              <a:latin typeface="Open Sans ExtraBold" pitchFamily="2" charset="0"/>
              <a:ea typeface="Open Sans ExtraBold" pitchFamily="2" charset="0"/>
              <a:cs typeface="Open Sans ExtraBold" pitchFamily="2" charset="0"/>
            </a:endParaRPr>
          </a:p>
          <a:p>
            <a:pPr algn="ctr"/>
            <a:endParaRPr lang="en-GB" sz="1800" dirty="0">
              <a:solidFill>
                <a:srgbClr val="00B2F3"/>
              </a:solidFill>
              <a:latin typeface="Open Sans ExtraBold" pitchFamily="2" charset="0"/>
              <a:ea typeface="Open Sans ExtraBold" pitchFamily="2" charset="0"/>
              <a:cs typeface="Open Sans ExtraBold" pitchFamily="2" charset="0"/>
            </a:endParaRPr>
          </a:p>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node ls</a:t>
            </a:r>
          </a:p>
          <a:p>
            <a:pPr algn="ctr"/>
            <a:endParaRPr lang="en-GB" dirty="0"/>
          </a:p>
        </p:txBody>
      </p:sp>
    </p:spTree>
    <p:extLst>
      <p:ext uri="{BB962C8B-B14F-4D97-AF65-F5344CB8AC3E}">
        <p14:creationId xmlns:p14="http://schemas.microsoft.com/office/powerpoint/2010/main" val="18676759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8884556-FADD-7118-B994-61426189B46A}"/>
              </a:ext>
              <a:ext uri="{C183D7F6-B498-43B3-948B-1728B52AA6E4}">
                <adec:decorative xmlns:adec="http://schemas.microsoft.com/office/drawing/2017/decorative" val="1"/>
              </a:ext>
            </a:extLst>
          </p:cNvPr>
          <p:cNvSpPr/>
          <p:nvPr/>
        </p:nvSpPr>
        <p:spPr>
          <a:xfrm>
            <a:off x="653262" y="1818641"/>
            <a:ext cx="10320413" cy="3747654"/>
          </a:xfrm>
          <a:custGeom>
            <a:avLst/>
            <a:gdLst>
              <a:gd name="connsiteX0" fmla="*/ 0 w 10320413"/>
              <a:gd name="connsiteY0" fmla="*/ 0 h 3747654"/>
              <a:gd name="connsiteX1" fmla="*/ 779765 w 10320413"/>
              <a:gd name="connsiteY1" fmla="*/ 0 h 3747654"/>
              <a:gd name="connsiteX2" fmla="*/ 1456325 w 10320413"/>
              <a:gd name="connsiteY2" fmla="*/ 0 h 3747654"/>
              <a:gd name="connsiteX3" fmla="*/ 2132885 w 10320413"/>
              <a:gd name="connsiteY3" fmla="*/ 0 h 3747654"/>
              <a:gd name="connsiteX4" fmla="*/ 2396629 w 10320413"/>
              <a:gd name="connsiteY4" fmla="*/ 0 h 3747654"/>
              <a:gd name="connsiteX5" fmla="*/ 2866781 w 10320413"/>
              <a:gd name="connsiteY5" fmla="*/ 0 h 3747654"/>
              <a:gd name="connsiteX6" fmla="*/ 3543342 w 10320413"/>
              <a:gd name="connsiteY6" fmla="*/ 0 h 3747654"/>
              <a:gd name="connsiteX7" fmla="*/ 4323106 w 10320413"/>
              <a:gd name="connsiteY7" fmla="*/ 0 h 3747654"/>
              <a:gd name="connsiteX8" fmla="*/ 5102871 w 10320413"/>
              <a:gd name="connsiteY8" fmla="*/ 0 h 3747654"/>
              <a:gd name="connsiteX9" fmla="*/ 5469819 w 10320413"/>
              <a:gd name="connsiteY9" fmla="*/ 0 h 3747654"/>
              <a:gd name="connsiteX10" fmla="*/ 5733563 w 10320413"/>
              <a:gd name="connsiteY10" fmla="*/ 0 h 3747654"/>
              <a:gd name="connsiteX11" fmla="*/ 6100511 w 10320413"/>
              <a:gd name="connsiteY11" fmla="*/ 0 h 3747654"/>
              <a:gd name="connsiteX12" fmla="*/ 6673867 w 10320413"/>
              <a:gd name="connsiteY12" fmla="*/ 0 h 3747654"/>
              <a:gd name="connsiteX13" fmla="*/ 7247223 w 10320413"/>
              <a:gd name="connsiteY13" fmla="*/ 0 h 3747654"/>
              <a:gd name="connsiteX14" fmla="*/ 7510967 w 10320413"/>
              <a:gd name="connsiteY14" fmla="*/ 0 h 3747654"/>
              <a:gd name="connsiteX15" fmla="*/ 7981119 w 10320413"/>
              <a:gd name="connsiteY15" fmla="*/ 0 h 3747654"/>
              <a:gd name="connsiteX16" fmla="*/ 8760884 w 10320413"/>
              <a:gd name="connsiteY16" fmla="*/ 0 h 3747654"/>
              <a:gd name="connsiteX17" fmla="*/ 9231036 w 10320413"/>
              <a:gd name="connsiteY17" fmla="*/ 0 h 3747654"/>
              <a:gd name="connsiteX18" fmla="*/ 9597984 w 10320413"/>
              <a:gd name="connsiteY18" fmla="*/ 0 h 3747654"/>
              <a:gd name="connsiteX19" fmla="*/ 10320413 w 10320413"/>
              <a:gd name="connsiteY19" fmla="*/ 0 h 3747654"/>
              <a:gd name="connsiteX20" fmla="*/ 10320413 w 10320413"/>
              <a:gd name="connsiteY20" fmla="*/ 535379 h 3747654"/>
              <a:gd name="connsiteX21" fmla="*/ 10320413 w 10320413"/>
              <a:gd name="connsiteY21" fmla="*/ 1108235 h 3747654"/>
              <a:gd name="connsiteX22" fmla="*/ 10320413 w 10320413"/>
              <a:gd name="connsiteY22" fmla="*/ 1606137 h 3747654"/>
              <a:gd name="connsiteX23" fmla="*/ 10320413 w 10320413"/>
              <a:gd name="connsiteY23" fmla="*/ 2178993 h 3747654"/>
              <a:gd name="connsiteX24" fmla="*/ 10320413 w 10320413"/>
              <a:gd name="connsiteY24" fmla="*/ 2751849 h 3747654"/>
              <a:gd name="connsiteX25" fmla="*/ 10320413 w 10320413"/>
              <a:gd name="connsiteY25" fmla="*/ 3747654 h 3747654"/>
              <a:gd name="connsiteX26" fmla="*/ 9850261 w 10320413"/>
              <a:gd name="connsiteY26" fmla="*/ 3747654 h 3747654"/>
              <a:gd name="connsiteX27" fmla="*/ 9483313 w 10320413"/>
              <a:gd name="connsiteY27" fmla="*/ 3747654 h 3747654"/>
              <a:gd name="connsiteX28" fmla="*/ 8703548 w 10320413"/>
              <a:gd name="connsiteY28" fmla="*/ 3747654 h 3747654"/>
              <a:gd name="connsiteX29" fmla="*/ 8130192 w 10320413"/>
              <a:gd name="connsiteY29" fmla="*/ 3747654 h 3747654"/>
              <a:gd name="connsiteX30" fmla="*/ 7866448 w 10320413"/>
              <a:gd name="connsiteY30" fmla="*/ 3747654 h 3747654"/>
              <a:gd name="connsiteX31" fmla="*/ 7499500 w 10320413"/>
              <a:gd name="connsiteY31" fmla="*/ 3747654 h 3747654"/>
              <a:gd name="connsiteX32" fmla="*/ 6822940 w 10320413"/>
              <a:gd name="connsiteY32" fmla="*/ 3747654 h 3747654"/>
              <a:gd name="connsiteX33" fmla="*/ 6455992 w 10320413"/>
              <a:gd name="connsiteY33" fmla="*/ 3747654 h 3747654"/>
              <a:gd name="connsiteX34" fmla="*/ 5779431 w 10320413"/>
              <a:gd name="connsiteY34" fmla="*/ 3747654 h 3747654"/>
              <a:gd name="connsiteX35" fmla="*/ 5515687 w 10320413"/>
              <a:gd name="connsiteY35" fmla="*/ 3747654 h 3747654"/>
              <a:gd name="connsiteX36" fmla="*/ 4942331 w 10320413"/>
              <a:gd name="connsiteY36" fmla="*/ 3747654 h 3747654"/>
              <a:gd name="connsiteX37" fmla="*/ 4472179 w 10320413"/>
              <a:gd name="connsiteY37" fmla="*/ 3747654 h 3747654"/>
              <a:gd name="connsiteX38" fmla="*/ 3898823 w 10320413"/>
              <a:gd name="connsiteY38" fmla="*/ 3747654 h 3747654"/>
              <a:gd name="connsiteX39" fmla="*/ 3325466 w 10320413"/>
              <a:gd name="connsiteY39" fmla="*/ 3747654 h 3747654"/>
              <a:gd name="connsiteX40" fmla="*/ 2752110 w 10320413"/>
              <a:gd name="connsiteY40" fmla="*/ 3747654 h 3747654"/>
              <a:gd name="connsiteX41" fmla="*/ 2075550 w 10320413"/>
              <a:gd name="connsiteY41" fmla="*/ 3747654 h 3747654"/>
              <a:gd name="connsiteX42" fmla="*/ 1811806 w 10320413"/>
              <a:gd name="connsiteY42" fmla="*/ 3747654 h 3747654"/>
              <a:gd name="connsiteX43" fmla="*/ 1135245 w 10320413"/>
              <a:gd name="connsiteY43" fmla="*/ 3747654 h 3747654"/>
              <a:gd name="connsiteX44" fmla="*/ 0 w 10320413"/>
              <a:gd name="connsiteY44" fmla="*/ 3747654 h 3747654"/>
              <a:gd name="connsiteX45" fmla="*/ 0 w 10320413"/>
              <a:gd name="connsiteY45" fmla="*/ 3249751 h 3747654"/>
              <a:gd name="connsiteX46" fmla="*/ 0 w 10320413"/>
              <a:gd name="connsiteY46" fmla="*/ 2826802 h 3747654"/>
              <a:gd name="connsiteX47" fmla="*/ 0 w 10320413"/>
              <a:gd name="connsiteY47" fmla="*/ 2366376 h 3747654"/>
              <a:gd name="connsiteX48" fmla="*/ 0 w 10320413"/>
              <a:gd name="connsiteY48" fmla="*/ 1756044 h 3747654"/>
              <a:gd name="connsiteX49" fmla="*/ 0 w 10320413"/>
              <a:gd name="connsiteY49" fmla="*/ 1333094 h 3747654"/>
              <a:gd name="connsiteX50" fmla="*/ 0 w 10320413"/>
              <a:gd name="connsiteY50" fmla="*/ 872668 h 3747654"/>
              <a:gd name="connsiteX51" fmla="*/ 0 w 10320413"/>
              <a:gd name="connsiteY51" fmla="*/ 0 h 3747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0320413" h="3747654" fill="none" extrusionOk="0">
                <a:moveTo>
                  <a:pt x="0" y="0"/>
                </a:moveTo>
                <a:cubicBezTo>
                  <a:pt x="252383" y="-64890"/>
                  <a:pt x="456713" y="60070"/>
                  <a:pt x="779765" y="0"/>
                </a:cubicBezTo>
                <a:cubicBezTo>
                  <a:pt x="1102817" y="-60070"/>
                  <a:pt x="1225352" y="14010"/>
                  <a:pt x="1456325" y="0"/>
                </a:cubicBezTo>
                <a:cubicBezTo>
                  <a:pt x="1687298" y="-14010"/>
                  <a:pt x="1880369" y="4676"/>
                  <a:pt x="2132885" y="0"/>
                </a:cubicBezTo>
                <a:cubicBezTo>
                  <a:pt x="2385401" y="-4676"/>
                  <a:pt x="2325743" y="20201"/>
                  <a:pt x="2396629" y="0"/>
                </a:cubicBezTo>
                <a:cubicBezTo>
                  <a:pt x="2467515" y="-20201"/>
                  <a:pt x="2767291" y="54570"/>
                  <a:pt x="2866781" y="0"/>
                </a:cubicBezTo>
                <a:cubicBezTo>
                  <a:pt x="2966271" y="-54570"/>
                  <a:pt x="3229187" y="30308"/>
                  <a:pt x="3543342" y="0"/>
                </a:cubicBezTo>
                <a:cubicBezTo>
                  <a:pt x="3857497" y="-30308"/>
                  <a:pt x="4098916" y="39160"/>
                  <a:pt x="4323106" y="0"/>
                </a:cubicBezTo>
                <a:cubicBezTo>
                  <a:pt x="4547296" y="-39160"/>
                  <a:pt x="4822634" y="34934"/>
                  <a:pt x="5102871" y="0"/>
                </a:cubicBezTo>
                <a:cubicBezTo>
                  <a:pt x="5383108" y="-34934"/>
                  <a:pt x="5336078" y="29358"/>
                  <a:pt x="5469819" y="0"/>
                </a:cubicBezTo>
                <a:cubicBezTo>
                  <a:pt x="5603560" y="-29358"/>
                  <a:pt x="5645990" y="26288"/>
                  <a:pt x="5733563" y="0"/>
                </a:cubicBezTo>
                <a:cubicBezTo>
                  <a:pt x="5821136" y="-26288"/>
                  <a:pt x="5934927" y="33975"/>
                  <a:pt x="6100511" y="0"/>
                </a:cubicBezTo>
                <a:cubicBezTo>
                  <a:pt x="6266095" y="-33975"/>
                  <a:pt x="6388803" y="60481"/>
                  <a:pt x="6673867" y="0"/>
                </a:cubicBezTo>
                <a:cubicBezTo>
                  <a:pt x="6958931" y="-60481"/>
                  <a:pt x="7105904" y="44695"/>
                  <a:pt x="7247223" y="0"/>
                </a:cubicBezTo>
                <a:cubicBezTo>
                  <a:pt x="7388542" y="-44695"/>
                  <a:pt x="7406167" y="23074"/>
                  <a:pt x="7510967" y="0"/>
                </a:cubicBezTo>
                <a:cubicBezTo>
                  <a:pt x="7615767" y="-23074"/>
                  <a:pt x="7852033" y="11602"/>
                  <a:pt x="7981119" y="0"/>
                </a:cubicBezTo>
                <a:cubicBezTo>
                  <a:pt x="8110205" y="-11602"/>
                  <a:pt x="8551694" y="64464"/>
                  <a:pt x="8760884" y="0"/>
                </a:cubicBezTo>
                <a:cubicBezTo>
                  <a:pt x="8970074" y="-64464"/>
                  <a:pt x="9015260" y="44382"/>
                  <a:pt x="9231036" y="0"/>
                </a:cubicBezTo>
                <a:cubicBezTo>
                  <a:pt x="9446812" y="-44382"/>
                  <a:pt x="9487310" y="10935"/>
                  <a:pt x="9597984" y="0"/>
                </a:cubicBezTo>
                <a:cubicBezTo>
                  <a:pt x="9708658" y="-10935"/>
                  <a:pt x="10030601" y="53996"/>
                  <a:pt x="10320413" y="0"/>
                </a:cubicBezTo>
                <a:cubicBezTo>
                  <a:pt x="10378713" y="163972"/>
                  <a:pt x="10298401" y="348887"/>
                  <a:pt x="10320413" y="535379"/>
                </a:cubicBezTo>
                <a:cubicBezTo>
                  <a:pt x="10342425" y="721871"/>
                  <a:pt x="10290891" y="985278"/>
                  <a:pt x="10320413" y="1108235"/>
                </a:cubicBezTo>
                <a:cubicBezTo>
                  <a:pt x="10349935" y="1231192"/>
                  <a:pt x="10307867" y="1402156"/>
                  <a:pt x="10320413" y="1606137"/>
                </a:cubicBezTo>
                <a:cubicBezTo>
                  <a:pt x="10332959" y="1810118"/>
                  <a:pt x="10317810" y="2033624"/>
                  <a:pt x="10320413" y="2178993"/>
                </a:cubicBezTo>
                <a:cubicBezTo>
                  <a:pt x="10323016" y="2324362"/>
                  <a:pt x="10265564" y="2476183"/>
                  <a:pt x="10320413" y="2751849"/>
                </a:cubicBezTo>
                <a:cubicBezTo>
                  <a:pt x="10375262" y="3027515"/>
                  <a:pt x="10234893" y="3469361"/>
                  <a:pt x="10320413" y="3747654"/>
                </a:cubicBezTo>
                <a:cubicBezTo>
                  <a:pt x="10203097" y="3775475"/>
                  <a:pt x="10062327" y="3700305"/>
                  <a:pt x="9850261" y="3747654"/>
                </a:cubicBezTo>
                <a:cubicBezTo>
                  <a:pt x="9638195" y="3795003"/>
                  <a:pt x="9649241" y="3721054"/>
                  <a:pt x="9483313" y="3747654"/>
                </a:cubicBezTo>
                <a:cubicBezTo>
                  <a:pt x="9317385" y="3774254"/>
                  <a:pt x="8881369" y="3689950"/>
                  <a:pt x="8703548" y="3747654"/>
                </a:cubicBezTo>
                <a:cubicBezTo>
                  <a:pt x="8525727" y="3805358"/>
                  <a:pt x="8376021" y="3725056"/>
                  <a:pt x="8130192" y="3747654"/>
                </a:cubicBezTo>
                <a:cubicBezTo>
                  <a:pt x="7884363" y="3770252"/>
                  <a:pt x="7968842" y="3716100"/>
                  <a:pt x="7866448" y="3747654"/>
                </a:cubicBezTo>
                <a:cubicBezTo>
                  <a:pt x="7764054" y="3779208"/>
                  <a:pt x="7575587" y="3725978"/>
                  <a:pt x="7499500" y="3747654"/>
                </a:cubicBezTo>
                <a:cubicBezTo>
                  <a:pt x="7423413" y="3769330"/>
                  <a:pt x="7107075" y="3743474"/>
                  <a:pt x="6822940" y="3747654"/>
                </a:cubicBezTo>
                <a:cubicBezTo>
                  <a:pt x="6538805" y="3751834"/>
                  <a:pt x="6530216" y="3720544"/>
                  <a:pt x="6455992" y="3747654"/>
                </a:cubicBezTo>
                <a:cubicBezTo>
                  <a:pt x="6381768" y="3774764"/>
                  <a:pt x="5971917" y="3733416"/>
                  <a:pt x="5779431" y="3747654"/>
                </a:cubicBezTo>
                <a:cubicBezTo>
                  <a:pt x="5586945" y="3761892"/>
                  <a:pt x="5592346" y="3732321"/>
                  <a:pt x="5515687" y="3747654"/>
                </a:cubicBezTo>
                <a:cubicBezTo>
                  <a:pt x="5439028" y="3762987"/>
                  <a:pt x="5127576" y="3726755"/>
                  <a:pt x="4942331" y="3747654"/>
                </a:cubicBezTo>
                <a:cubicBezTo>
                  <a:pt x="4757086" y="3768553"/>
                  <a:pt x="4688573" y="3724047"/>
                  <a:pt x="4472179" y="3747654"/>
                </a:cubicBezTo>
                <a:cubicBezTo>
                  <a:pt x="4255785" y="3771261"/>
                  <a:pt x="4115416" y="3699853"/>
                  <a:pt x="3898823" y="3747654"/>
                </a:cubicBezTo>
                <a:cubicBezTo>
                  <a:pt x="3682230" y="3795455"/>
                  <a:pt x="3607181" y="3732360"/>
                  <a:pt x="3325466" y="3747654"/>
                </a:cubicBezTo>
                <a:cubicBezTo>
                  <a:pt x="3043751" y="3762948"/>
                  <a:pt x="2948119" y="3704670"/>
                  <a:pt x="2752110" y="3747654"/>
                </a:cubicBezTo>
                <a:cubicBezTo>
                  <a:pt x="2556101" y="3790638"/>
                  <a:pt x="2373597" y="3715377"/>
                  <a:pt x="2075550" y="3747654"/>
                </a:cubicBezTo>
                <a:cubicBezTo>
                  <a:pt x="1777503" y="3779931"/>
                  <a:pt x="1901107" y="3729356"/>
                  <a:pt x="1811806" y="3747654"/>
                </a:cubicBezTo>
                <a:cubicBezTo>
                  <a:pt x="1722505" y="3765952"/>
                  <a:pt x="1352836" y="3718180"/>
                  <a:pt x="1135245" y="3747654"/>
                </a:cubicBezTo>
                <a:cubicBezTo>
                  <a:pt x="917654" y="3777128"/>
                  <a:pt x="231986" y="3612642"/>
                  <a:pt x="0" y="3747654"/>
                </a:cubicBezTo>
                <a:cubicBezTo>
                  <a:pt x="-41475" y="3593508"/>
                  <a:pt x="44600" y="3444516"/>
                  <a:pt x="0" y="3249751"/>
                </a:cubicBezTo>
                <a:cubicBezTo>
                  <a:pt x="-44600" y="3054986"/>
                  <a:pt x="1540" y="2960995"/>
                  <a:pt x="0" y="2826802"/>
                </a:cubicBezTo>
                <a:cubicBezTo>
                  <a:pt x="-1540" y="2692609"/>
                  <a:pt x="40968" y="2458526"/>
                  <a:pt x="0" y="2366376"/>
                </a:cubicBezTo>
                <a:cubicBezTo>
                  <a:pt x="-40968" y="2274226"/>
                  <a:pt x="28906" y="1902652"/>
                  <a:pt x="0" y="1756044"/>
                </a:cubicBezTo>
                <a:cubicBezTo>
                  <a:pt x="-28906" y="1609436"/>
                  <a:pt x="10960" y="1486174"/>
                  <a:pt x="0" y="1333094"/>
                </a:cubicBezTo>
                <a:cubicBezTo>
                  <a:pt x="-10960" y="1180014"/>
                  <a:pt x="54270" y="1091167"/>
                  <a:pt x="0" y="872668"/>
                </a:cubicBezTo>
                <a:cubicBezTo>
                  <a:pt x="-54270" y="654169"/>
                  <a:pt x="85528" y="419720"/>
                  <a:pt x="0" y="0"/>
                </a:cubicBezTo>
                <a:close/>
              </a:path>
              <a:path w="10320413" h="3747654" stroke="0" extrusionOk="0">
                <a:moveTo>
                  <a:pt x="0" y="0"/>
                </a:moveTo>
                <a:cubicBezTo>
                  <a:pt x="254418" y="-72630"/>
                  <a:pt x="598052" y="7152"/>
                  <a:pt x="779765" y="0"/>
                </a:cubicBezTo>
                <a:cubicBezTo>
                  <a:pt x="961478" y="-7152"/>
                  <a:pt x="1086527" y="8584"/>
                  <a:pt x="1353121" y="0"/>
                </a:cubicBezTo>
                <a:cubicBezTo>
                  <a:pt x="1619715" y="-8584"/>
                  <a:pt x="1573998" y="29759"/>
                  <a:pt x="1720069" y="0"/>
                </a:cubicBezTo>
                <a:cubicBezTo>
                  <a:pt x="1866140" y="-29759"/>
                  <a:pt x="2030211" y="17075"/>
                  <a:pt x="2293425" y="0"/>
                </a:cubicBezTo>
                <a:cubicBezTo>
                  <a:pt x="2556639" y="-17075"/>
                  <a:pt x="2757323" y="69625"/>
                  <a:pt x="3073190" y="0"/>
                </a:cubicBezTo>
                <a:cubicBezTo>
                  <a:pt x="3389057" y="-69625"/>
                  <a:pt x="3352458" y="41609"/>
                  <a:pt x="3440138" y="0"/>
                </a:cubicBezTo>
                <a:cubicBezTo>
                  <a:pt x="3527818" y="-41609"/>
                  <a:pt x="3630356" y="22392"/>
                  <a:pt x="3703882" y="0"/>
                </a:cubicBezTo>
                <a:cubicBezTo>
                  <a:pt x="3777408" y="-22392"/>
                  <a:pt x="4041095" y="18896"/>
                  <a:pt x="4277238" y="0"/>
                </a:cubicBezTo>
                <a:cubicBezTo>
                  <a:pt x="4513381" y="-18896"/>
                  <a:pt x="4620416" y="41022"/>
                  <a:pt x="4850594" y="0"/>
                </a:cubicBezTo>
                <a:cubicBezTo>
                  <a:pt x="5080772" y="-41022"/>
                  <a:pt x="5269652" y="73246"/>
                  <a:pt x="5527155" y="0"/>
                </a:cubicBezTo>
                <a:cubicBezTo>
                  <a:pt x="5784658" y="-73246"/>
                  <a:pt x="5841620" y="41651"/>
                  <a:pt x="5997307" y="0"/>
                </a:cubicBezTo>
                <a:cubicBezTo>
                  <a:pt x="6152994" y="-41651"/>
                  <a:pt x="6140419" y="5652"/>
                  <a:pt x="6261051" y="0"/>
                </a:cubicBezTo>
                <a:cubicBezTo>
                  <a:pt x="6381683" y="-5652"/>
                  <a:pt x="6547303" y="1297"/>
                  <a:pt x="6627999" y="0"/>
                </a:cubicBezTo>
                <a:cubicBezTo>
                  <a:pt x="6708695" y="-1297"/>
                  <a:pt x="7110576" y="49352"/>
                  <a:pt x="7407763" y="0"/>
                </a:cubicBezTo>
                <a:cubicBezTo>
                  <a:pt x="7704950" y="-49352"/>
                  <a:pt x="7659169" y="980"/>
                  <a:pt x="7774711" y="0"/>
                </a:cubicBezTo>
                <a:cubicBezTo>
                  <a:pt x="7890253" y="-980"/>
                  <a:pt x="7983063" y="14355"/>
                  <a:pt x="8141659" y="0"/>
                </a:cubicBezTo>
                <a:cubicBezTo>
                  <a:pt x="8300255" y="-14355"/>
                  <a:pt x="8343554" y="1366"/>
                  <a:pt x="8508607" y="0"/>
                </a:cubicBezTo>
                <a:cubicBezTo>
                  <a:pt x="8673660" y="-1366"/>
                  <a:pt x="8979456" y="39128"/>
                  <a:pt x="9288372" y="0"/>
                </a:cubicBezTo>
                <a:cubicBezTo>
                  <a:pt x="9597288" y="-39128"/>
                  <a:pt x="9855468" y="14653"/>
                  <a:pt x="10320413" y="0"/>
                </a:cubicBezTo>
                <a:cubicBezTo>
                  <a:pt x="10359995" y="199040"/>
                  <a:pt x="10306385" y="345422"/>
                  <a:pt x="10320413" y="460426"/>
                </a:cubicBezTo>
                <a:cubicBezTo>
                  <a:pt x="10334441" y="575430"/>
                  <a:pt x="10276287" y="764627"/>
                  <a:pt x="10320413" y="958329"/>
                </a:cubicBezTo>
                <a:cubicBezTo>
                  <a:pt x="10364539" y="1152031"/>
                  <a:pt x="10259659" y="1278433"/>
                  <a:pt x="10320413" y="1493708"/>
                </a:cubicBezTo>
                <a:cubicBezTo>
                  <a:pt x="10381167" y="1708983"/>
                  <a:pt x="10310486" y="1793506"/>
                  <a:pt x="10320413" y="2066563"/>
                </a:cubicBezTo>
                <a:cubicBezTo>
                  <a:pt x="10330340" y="2339620"/>
                  <a:pt x="10304686" y="2329841"/>
                  <a:pt x="10320413" y="2564466"/>
                </a:cubicBezTo>
                <a:cubicBezTo>
                  <a:pt x="10336140" y="2799091"/>
                  <a:pt x="10260762" y="2906249"/>
                  <a:pt x="10320413" y="3099845"/>
                </a:cubicBezTo>
                <a:cubicBezTo>
                  <a:pt x="10380064" y="3293441"/>
                  <a:pt x="10313749" y="3480725"/>
                  <a:pt x="10320413" y="3747654"/>
                </a:cubicBezTo>
                <a:cubicBezTo>
                  <a:pt x="10106645" y="3757933"/>
                  <a:pt x="9863847" y="3731955"/>
                  <a:pt x="9540648" y="3747654"/>
                </a:cubicBezTo>
                <a:cubicBezTo>
                  <a:pt x="9217450" y="3763353"/>
                  <a:pt x="9345750" y="3724336"/>
                  <a:pt x="9276905" y="3747654"/>
                </a:cubicBezTo>
                <a:cubicBezTo>
                  <a:pt x="9208060" y="3770972"/>
                  <a:pt x="9039411" y="3743325"/>
                  <a:pt x="8806752" y="3747654"/>
                </a:cubicBezTo>
                <a:cubicBezTo>
                  <a:pt x="8574093" y="3751983"/>
                  <a:pt x="8508632" y="3732844"/>
                  <a:pt x="8233396" y="3747654"/>
                </a:cubicBezTo>
                <a:cubicBezTo>
                  <a:pt x="7958160" y="3762464"/>
                  <a:pt x="7863531" y="3703195"/>
                  <a:pt x="7763244" y="3747654"/>
                </a:cubicBezTo>
                <a:cubicBezTo>
                  <a:pt x="7662957" y="3792113"/>
                  <a:pt x="7372796" y="3694215"/>
                  <a:pt x="7086684" y="3747654"/>
                </a:cubicBezTo>
                <a:cubicBezTo>
                  <a:pt x="6800572" y="3801093"/>
                  <a:pt x="6495708" y="3721128"/>
                  <a:pt x="6306919" y="3747654"/>
                </a:cubicBezTo>
                <a:cubicBezTo>
                  <a:pt x="6118130" y="3774180"/>
                  <a:pt x="5914297" y="3740646"/>
                  <a:pt x="5733563" y="3747654"/>
                </a:cubicBezTo>
                <a:cubicBezTo>
                  <a:pt x="5552829" y="3754662"/>
                  <a:pt x="5376423" y="3694111"/>
                  <a:pt x="5263411" y="3747654"/>
                </a:cubicBezTo>
                <a:cubicBezTo>
                  <a:pt x="5150399" y="3801197"/>
                  <a:pt x="4719682" y="3742940"/>
                  <a:pt x="4483646" y="3747654"/>
                </a:cubicBezTo>
                <a:cubicBezTo>
                  <a:pt x="4247610" y="3752368"/>
                  <a:pt x="4079913" y="3693811"/>
                  <a:pt x="3807086" y="3747654"/>
                </a:cubicBezTo>
                <a:cubicBezTo>
                  <a:pt x="3534259" y="3801497"/>
                  <a:pt x="3412630" y="3700594"/>
                  <a:pt x="3130525" y="3747654"/>
                </a:cubicBezTo>
                <a:cubicBezTo>
                  <a:pt x="2848420" y="3794714"/>
                  <a:pt x="2939628" y="3707748"/>
                  <a:pt x="2763577" y="3747654"/>
                </a:cubicBezTo>
                <a:cubicBezTo>
                  <a:pt x="2587526" y="3787560"/>
                  <a:pt x="2304681" y="3739894"/>
                  <a:pt x="1983813" y="3747654"/>
                </a:cubicBezTo>
                <a:cubicBezTo>
                  <a:pt x="1662945" y="3755414"/>
                  <a:pt x="1573889" y="3674214"/>
                  <a:pt x="1307252" y="3747654"/>
                </a:cubicBezTo>
                <a:cubicBezTo>
                  <a:pt x="1040615" y="3821094"/>
                  <a:pt x="1066739" y="3705329"/>
                  <a:pt x="837100" y="3747654"/>
                </a:cubicBezTo>
                <a:cubicBezTo>
                  <a:pt x="607461" y="3789979"/>
                  <a:pt x="345506" y="3685908"/>
                  <a:pt x="0" y="3747654"/>
                </a:cubicBezTo>
                <a:cubicBezTo>
                  <a:pt x="-15538" y="3447903"/>
                  <a:pt x="29504" y="3366283"/>
                  <a:pt x="0" y="3137322"/>
                </a:cubicBezTo>
                <a:cubicBezTo>
                  <a:pt x="-29504" y="2908361"/>
                  <a:pt x="12997" y="2909750"/>
                  <a:pt x="0" y="2714372"/>
                </a:cubicBezTo>
                <a:cubicBezTo>
                  <a:pt x="-12997" y="2518994"/>
                  <a:pt x="3574" y="2446480"/>
                  <a:pt x="0" y="2216470"/>
                </a:cubicBezTo>
                <a:cubicBezTo>
                  <a:pt x="-3574" y="1986460"/>
                  <a:pt x="7003" y="1796121"/>
                  <a:pt x="0" y="1681091"/>
                </a:cubicBezTo>
                <a:cubicBezTo>
                  <a:pt x="-7003" y="1566061"/>
                  <a:pt x="37342" y="1334207"/>
                  <a:pt x="0" y="1145711"/>
                </a:cubicBezTo>
                <a:cubicBezTo>
                  <a:pt x="-37342" y="957215"/>
                  <a:pt x="54756" y="790062"/>
                  <a:pt x="0" y="610332"/>
                </a:cubicBezTo>
                <a:cubicBezTo>
                  <a:pt x="-54756" y="430602"/>
                  <a:pt x="38290" y="288435"/>
                  <a:pt x="0" y="0"/>
                </a:cubicBezTo>
                <a:close/>
              </a:path>
            </a:pathLst>
          </a:custGeom>
          <a:solidFill>
            <a:srgbClr val="00084D"/>
          </a:solidFill>
          <a:ln w="76200">
            <a:solidFill>
              <a:srgbClr val="00084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ángulo 3">
            <a:extLst>
              <a:ext uri="{FF2B5EF4-FFF2-40B4-BE49-F238E27FC236}">
                <a16:creationId xmlns:a16="http://schemas.microsoft.com/office/drawing/2014/main" id="{535630A6-2CF4-7797-80A4-01FC3E1C8417}"/>
              </a:ext>
              <a:ext uri="{C183D7F6-B498-43B3-948B-1728B52AA6E4}">
                <adec:decorative xmlns:adec="http://schemas.microsoft.com/office/drawing/2017/decorative" val="1"/>
              </a:ext>
            </a:extLst>
          </p:cNvPr>
          <p:cNvSpPr/>
          <p:nvPr/>
        </p:nvSpPr>
        <p:spPr>
          <a:xfrm>
            <a:off x="534670" y="1684628"/>
            <a:ext cx="10096825" cy="3407770"/>
          </a:xfrm>
          <a:custGeom>
            <a:avLst/>
            <a:gdLst>
              <a:gd name="connsiteX0" fmla="*/ 0 w 10096825"/>
              <a:gd name="connsiteY0" fmla="*/ 0 h 3407770"/>
              <a:gd name="connsiteX1" fmla="*/ 593931 w 10096825"/>
              <a:gd name="connsiteY1" fmla="*/ 0 h 3407770"/>
              <a:gd name="connsiteX2" fmla="*/ 985925 w 10096825"/>
              <a:gd name="connsiteY2" fmla="*/ 0 h 3407770"/>
              <a:gd name="connsiteX3" fmla="*/ 1478888 w 10096825"/>
              <a:gd name="connsiteY3" fmla="*/ 0 h 3407770"/>
              <a:gd name="connsiteX4" fmla="*/ 2072819 w 10096825"/>
              <a:gd name="connsiteY4" fmla="*/ 0 h 3407770"/>
              <a:gd name="connsiteX5" fmla="*/ 2767718 w 10096825"/>
              <a:gd name="connsiteY5" fmla="*/ 0 h 3407770"/>
              <a:gd name="connsiteX6" fmla="*/ 3462617 w 10096825"/>
              <a:gd name="connsiteY6" fmla="*/ 0 h 3407770"/>
              <a:gd name="connsiteX7" fmla="*/ 3753643 w 10096825"/>
              <a:gd name="connsiteY7" fmla="*/ 0 h 3407770"/>
              <a:gd name="connsiteX8" fmla="*/ 4246606 w 10096825"/>
              <a:gd name="connsiteY8" fmla="*/ 0 h 3407770"/>
              <a:gd name="connsiteX9" fmla="*/ 4941505 w 10096825"/>
              <a:gd name="connsiteY9" fmla="*/ 0 h 3407770"/>
              <a:gd name="connsiteX10" fmla="*/ 5737372 w 10096825"/>
              <a:gd name="connsiteY10" fmla="*/ 0 h 3407770"/>
              <a:gd name="connsiteX11" fmla="*/ 6533240 w 10096825"/>
              <a:gd name="connsiteY11" fmla="*/ 0 h 3407770"/>
              <a:gd name="connsiteX12" fmla="*/ 6925234 w 10096825"/>
              <a:gd name="connsiteY12" fmla="*/ 0 h 3407770"/>
              <a:gd name="connsiteX13" fmla="*/ 7216260 w 10096825"/>
              <a:gd name="connsiteY13" fmla="*/ 0 h 3407770"/>
              <a:gd name="connsiteX14" fmla="*/ 7608255 w 10096825"/>
              <a:gd name="connsiteY14" fmla="*/ 0 h 3407770"/>
              <a:gd name="connsiteX15" fmla="*/ 8202185 w 10096825"/>
              <a:gd name="connsiteY15" fmla="*/ 0 h 3407770"/>
              <a:gd name="connsiteX16" fmla="*/ 8796116 w 10096825"/>
              <a:gd name="connsiteY16" fmla="*/ 0 h 3407770"/>
              <a:gd name="connsiteX17" fmla="*/ 9087143 w 10096825"/>
              <a:gd name="connsiteY17" fmla="*/ 0 h 3407770"/>
              <a:gd name="connsiteX18" fmla="*/ 9580105 w 10096825"/>
              <a:gd name="connsiteY18" fmla="*/ 0 h 3407770"/>
              <a:gd name="connsiteX19" fmla="*/ 10096825 w 10096825"/>
              <a:gd name="connsiteY19" fmla="*/ 0 h 3407770"/>
              <a:gd name="connsiteX20" fmla="*/ 10096825 w 10096825"/>
              <a:gd name="connsiteY20" fmla="*/ 533884 h 3407770"/>
              <a:gd name="connsiteX21" fmla="*/ 10096825 w 10096825"/>
              <a:gd name="connsiteY21" fmla="*/ 1101846 h 3407770"/>
              <a:gd name="connsiteX22" fmla="*/ 10096825 w 10096825"/>
              <a:gd name="connsiteY22" fmla="*/ 1567574 h 3407770"/>
              <a:gd name="connsiteX23" fmla="*/ 10096825 w 10096825"/>
              <a:gd name="connsiteY23" fmla="*/ 2033303 h 3407770"/>
              <a:gd name="connsiteX24" fmla="*/ 10096825 w 10096825"/>
              <a:gd name="connsiteY24" fmla="*/ 2635342 h 3407770"/>
              <a:gd name="connsiteX25" fmla="*/ 10096825 w 10096825"/>
              <a:gd name="connsiteY25" fmla="*/ 3407770 h 3407770"/>
              <a:gd name="connsiteX26" fmla="*/ 9401926 w 10096825"/>
              <a:gd name="connsiteY26" fmla="*/ 3407770 h 3407770"/>
              <a:gd name="connsiteX27" fmla="*/ 9009931 w 10096825"/>
              <a:gd name="connsiteY27" fmla="*/ 3407770 h 3407770"/>
              <a:gd name="connsiteX28" fmla="*/ 8416001 w 10096825"/>
              <a:gd name="connsiteY28" fmla="*/ 3407770 h 3407770"/>
              <a:gd name="connsiteX29" fmla="*/ 8024006 w 10096825"/>
              <a:gd name="connsiteY29" fmla="*/ 3407770 h 3407770"/>
              <a:gd name="connsiteX30" fmla="*/ 7632012 w 10096825"/>
              <a:gd name="connsiteY30" fmla="*/ 3407770 h 3407770"/>
              <a:gd name="connsiteX31" fmla="*/ 6836144 w 10096825"/>
              <a:gd name="connsiteY31" fmla="*/ 3407770 h 3407770"/>
              <a:gd name="connsiteX32" fmla="*/ 6242214 w 10096825"/>
              <a:gd name="connsiteY32" fmla="*/ 3407770 h 3407770"/>
              <a:gd name="connsiteX33" fmla="*/ 5951187 w 10096825"/>
              <a:gd name="connsiteY33" fmla="*/ 3407770 h 3407770"/>
              <a:gd name="connsiteX34" fmla="*/ 5559193 w 10096825"/>
              <a:gd name="connsiteY34" fmla="*/ 3407770 h 3407770"/>
              <a:gd name="connsiteX35" fmla="*/ 4864294 w 10096825"/>
              <a:gd name="connsiteY35" fmla="*/ 3407770 h 3407770"/>
              <a:gd name="connsiteX36" fmla="*/ 4472300 w 10096825"/>
              <a:gd name="connsiteY36" fmla="*/ 3407770 h 3407770"/>
              <a:gd name="connsiteX37" fmla="*/ 3777400 w 10096825"/>
              <a:gd name="connsiteY37" fmla="*/ 3407770 h 3407770"/>
              <a:gd name="connsiteX38" fmla="*/ 3486374 w 10096825"/>
              <a:gd name="connsiteY38" fmla="*/ 3407770 h 3407770"/>
              <a:gd name="connsiteX39" fmla="*/ 2892443 w 10096825"/>
              <a:gd name="connsiteY39" fmla="*/ 3407770 h 3407770"/>
              <a:gd name="connsiteX40" fmla="*/ 2399481 w 10096825"/>
              <a:gd name="connsiteY40" fmla="*/ 3407770 h 3407770"/>
              <a:gd name="connsiteX41" fmla="*/ 1805550 w 10096825"/>
              <a:gd name="connsiteY41" fmla="*/ 3407770 h 3407770"/>
              <a:gd name="connsiteX42" fmla="*/ 1211619 w 10096825"/>
              <a:gd name="connsiteY42" fmla="*/ 3407770 h 3407770"/>
              <a:gd name="connsiteX43" fmla="*/ 617688 w 10096825"/>
              <a:gd name="connsiteY43" fmla="*/ 3407770 h 3407770"/>
              <a:gd name="connsiteX44" fmla="*/ 0 w 10096825"/>
              <a:gd name="connsiteY44" fmla="*/ 3407770 h 3407770"/>
              <a:gd name="connsiteX45" fmla="*/ 0 w 10096825"/>
              <a:gd name="connsiteY45" fmla="*/ 2942041 h 3407770"/>
              <a:gd name="connsiteX46" fmla="*/ 0 w 10096825"/>
              <a:gd name="connsiteY46" fmla="*/ 2442235 h 3407770"/>
              <a:gd name="connsiteX47" fmla="*/ 0 w 10096825"/>
              <a:gd name="connsiteY47" fmla="*/ 1806118 h 3407770"/>
              <a:gd name="connsiteX48" fmla="*/ 0 w 10096825"/>
              <a:gd name="connsiteY48" fmla="*/ 1238156 h 3407770"/>
              <a:gd name="connsiteX49" fmla="*/ 0 w 10096825"/>
              <a:gd name="connsiteY49" fmla="*/ 772428 h 3407770"/>
              <a:gd name="connsiteX50" fmla="*/ 0 w 10096825"/>
              <a:gd name="connsiteY50" fmla="*/ 0 h 3407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096825" h="3407770" fill="none" extrusionOk="0">
                <a:moveTo>
                  <a:pt x="0" y="0"/>
                </a:moveTo>
                <a:cubicBezTo>
                  <a:pt x="229167" y="-26896"/>
                  <a:pt x="317250" y="38237"/>
                  <a:pt x="593931" y="0"/>
                </a:cubicBezTo>
                <a:cubicBezTo>
                  <a:pt x="870612" y="-38237"/>
                  <a:pt x="895459" y="26854"/>
                  <a:pt x="985925" y="0"/>
                </a:cubicBezTo>
                <a:cubicBezTo>
                  <a:pt x="1076391" y="-26854"/>
                  <a:pt x="1379774" y="53362"/>
                  <a:pt x="1478888" y="0"/>
                </a:cubicBezTo>
                <a:cubicBezTo>
                  <a:pt x="1578002" y="-53362"/>
                  <a:pt x="1841790" y="40867"/>
                  <a:pt x="2072819" y="0"/>
                </a:cubicBezTo>
                <a:cubicBezTo>
                  <a:pt x="2303848" y="-40867"/>
                  <a:pt x="2556251" y="28742"/>
                  <a:pt x="2767718" y="0"/>
                </a:cubicBezTo>
                <a:cubicBezTo>
                  <a:pt x="2979185" y="-28742"/>
                  <a:pt x="3158085" y="28448"/>
                  <a:pt x="3462617" y="0"/>
                </a:cubicBezTo>
                <a:cubicBezTo>
                  <a:pt x="3767149" y="-28448"/>
                  <a:pt x="3629633" y="18694"/>
                  <a:pt x="3753643" y="0"/>
                </a:cubicBezTo>
                <a:cubicBezTo>
                  <a:pt x="3877653" y="-18694"/>
                  <a:pt x="4079437" y="31735"/>
                  <a:pt x="4246606" y="0"/>
                </a:cubicBezTo>
                <a:cubicBezTo>
                  <a:pt x="4413775" y="-31735"/>
                  <a:pt x="4677079" y="66614"/>
                  <a:pt x="4941505" y="0"/>
                </a:cubicBezTo>
                <a:cubicBezTo>
                  <a:pt x="5205931" y="-66614"/>
                  <a:pt x="5570637" y="92986"/>
                  <a:pt x="5737372" y="0"/>
                </a:cubicBezTo>
                <a:cubicBezTo>
                  <a:pt x="5904107" y="-92986"/>
                  <a:pt x="6323808" y="74348"/>
                  <a:pt x="6533240" y="0"/>
                </a:cubicBezTo>
                <a:cubicBezTo>
                  <a:pt x="6742672" y="-74348"/>
                  <a:pt x="6736896" y="22727"/>
                  <a:pt x="6925234" y="0"/>
                </a:cubicBezTo>
                <a:cubicBezTo>
                  <a:pt x="7113572" y="-22727"/>
                  <a:pt x="7148997" y="23991"/>
                  <a:pt x="7216260" y="0"/>
                </a:cubicBezTo>
                <a:cubicBezTo>
                  <a:pt x="7283523" y="-23991"/>
                  <a:pt x="7494900" y="44219"/>
                  <a:pt x="7608255" y="0"/>
                </a:cubicBezTo>
                <a:cubicBezTo>
                  <a:pt x="7721611" y="-44219"/>
                  <a:pt x="7979421" y="64051"/>
                  <a:pt x="8202185" y="0"/>
                </a:cubicBezTo>
                <a:cubicBezTo>
                  <a:pt x="8424949" y="-64051"/>
                  <a:pt x="8538115" y="67596"/>
                  <a:pt x="8796116" y="0"/>
                </a:cubicBezTo>
                <a:cubicBezTo>
                  <a:pt x="9054117" y="-67596"/>
                  <a:pt x="8995047" y="7272"/>
                  <a:pt x="9087143" y="0"/>
                </a:cubicBezTo>
                <a:cubicBezTo>
                  <a:pt x="9179239" y="-7272"/>
                  <a:pt x="9434180" y="40636"/>
                  <a:pt x="9580105" y="0"/>
                </a:cubicBezTo>
                <a:cubicBezTo>
                  <a:pt x="9726030" y="-40636"/>
                  <a:pt x="9885589" y="20871"/>
                  <a:pt x="10096825" y="0"/>
                </a:cubicBezTo>
                <a:cubicBezTo>
                  <a:pt x="10118014" y="210895"/>
                  <a:pt x="10038634" y="349858"/>
                  <a:pt x="10096825" y="533884"/>
                </a:cubicBezTo>
                <a:cubicBezTo>
                  <a:pt x="10155016" y="717910"/>
                  <a:pt x="10066770" y="847844"/>
                  <a:pt x="10096825" y="1101846"/>
                </a:cubicBezTo>
                <a:cubicBezTo>
                  <a:pt x="10126880" y="1355848"/>
                  <a:pt x="10051244" y="1443645"/>
                  <a:pt x="10096825" y="1567574"/>
                </a:cubicBezTo>
                <a:cubicBezTo>
                  <a:pt x="10142406" y="1691503"/>
                  <a:pt x="10084581" y="1812096"/>
                  <a:pt x="10096825" y="2033303"/>
                </a:cubicBezTo>
                <a:cubicBezTo>
                  <a:pt x="10109069" y="2254510"/>
                  <a:pt x="10072133" y="2465811"/>
                  <a:pt x="10096825" y="2635342"/>
                </a:cubicBezTo>
                <a:cubicBezTo>
                  <a:pt x="10121517" y="2804873"/>
                  <a:pt x="10048381" y="3143340"/>
                  <a:pt x="10096825" y="3407770"/>
                </a:cubicBezTo>
                <a:cubicBezTo>
                  <a:pt x="9764894" y="3433187"/>
                  <a:pt x="9612692" y="3363830"/>
                  <a:pt x="9401926" y="3407770"/>
                </a:cubicBezTo>
                <a:cubicBezTo>
                  <a:pt x="9191160" y="3451710"/>
                  <a:pt x="9105275" y="3396728"/>
                  <a:pt x="9009931" y="3407770"/>
                </a:cubicBezTo>
                <a:cubicBezTo>
                  <a:pt x="8914587" y="3418812"/>
                  <a:pt x="8640060" y="3370942"/>
                  <a:pt x="8416001" y="3407770"/>
                </a:cubicBezTo>
                <a:cubicBezTo>
                  <a:pt x="8191942" y="3444598"/>
                  <a:pt x="8208785" y="3406455"/>
                  <a:pt x="8024006" y="3407770"/>
                </a:cubicBezTo>
                <a:cubicBezTo>
                  <a:pt x="7839227" y="3409085"/>
                  <a:pt x="7737788" y="3374596"/>
                  <a:pt x="7632012" y="3407770"/>
                </a:cubicBezTo>
                <a:cubicBezTo>
                  <a:pt x="7526236" y="3440944"/>
                  <a:pt x="7043351" y="3397436"/>
                  <a:pt x="6836144" y="3407770"/>
                </a:cubicBezTo>
                <a:cubicBezTo>
                  <a:pt x="6628937" y="3418104"/>
                  <a:pt x="6457143" y="3370501"/>
                  <a:pt x="6242214" y="3407770"/>
                </a:cubicBezTo>
                <a:cubicBezTo>
                  <a:pt x="6027285" y="3445039"/>
                  <a:pt x="6024408" y="3401217"/>
                  <a:pt x="5951187" y="3407770"/>
                </a:cubicBezTo>
                <a:cubicBezTo>
                  <a:pt x="5877966" y="3414323"/>
                  <a:pt x="5664830" y="3398281"/>
                  <a:pt x="5559193" y="3407770"/>
                </a:cubicBezTo>
                <a:cubicBezTo>
                  <a:pt x="5453556" y="3417259"/>
                  <a:pt x="5155374" y="3398625"/>
                  <a:pt x="4864294" y="3407770"/>
                </a:cubicBezTo>
                <a:cubicBezTo>
                  <a:pt x="4573214" y="3416915"/>
                  <a:pt x="4607340" y="3400887"/>
                  <a:pt x="4472300" y="3407770"/>
                </a:cubicBezTo>
                <a:cubicBezTo>
                  <a:pt x="4337260" y="3414653"/>
                  <a:pt x="3918378" y="3363937"/>
                  <a:pt x="3777400" y="3407770"/>
                </a:cubicBezTo>
                <a:cubicBezTo>
                  <a:pt x="3636422" y="3451603"/>
                  <a:pt x="3577938" y="3385462"/>
                  <a:pt x="3486374" y="3407770"/>
                </a:cubicBezTo>
                <a:cubicBezTo>
                  <a:pt x="3394810" y="3430078"/>
                  <a:pt x="3180800" y="3352013"/>
                  <a:pt x="2892443" y="3407770"/>
                </a:cubicBezTo>
                <a:cubicBezTo>
                  <a:pt x="2604086" y="3463527"/>
                  <a:pt x="2588972" y="3373593"/>
                  <a:pt x="2399481" y="3407770"/>
                </a:cubicBezTo>
                <a:cubicBezTo>
                  <a:pt x="2209990" y="3441947"/>
                  <a:pt x="1988944" y="3401484"/>
                  <a:pt x="1805550" y="3407770"/>
                </a:cubicBezTo>
                <a:cubicBezTo>
                  <a:pt x="1622156" y="3414056"/>
                  <a:pt x="1425851" y="3377819"/>
                  <a:pt x="1211619" y="3407770"/>
                </a:cubicBezTo>
                <a:cubicBezTo>
                  <a:pt x="997387" y="3437721"/>
                  <a:pt x="860039" y="3339479"/>
                  <a:pt x="617688" y="3407770"/>
                </a:cubicBezTo>
                <a:cubicBezTo>
                  <a:pt x="375337" y="3476061"/>
                  <a:pt x="140678" y="3372915"/>
                  <a:pt x="0" y="3407770"/>
                </a:cubicBezTo>
                <a:cubicBezTo>
                  <a:pt x="-40557" y="3248714"/>
                  <a:pt x="55101" y="3112858"/>
                  <a:pt x="0" y="2942041"/>
                </a:cubicBezTo>
                <a:cubicBezTo>
                  <a:pt x="-55101" y="2771224"/>
                  <a:pt x="41083" y="2636245"/>
                  <a:pt x="0" y="2442235"/>
                </a:cubicBezTo>
                <a:cubicBezTo>
                  <a:pt x="-41083" y="2248225"/>
                  <a:pt x="10261" y="2079615"/>
                  <a:pt x="0" y="1806118"/>
                </a:cubicBezTo>
                <a:cubicBezTo>
                  <a:pt x="-10261" y="1532621"/>
                  <a:pt x="26054" y="1502629"/>
                  <a:pt x="0" y="1238156"/>
                </a:cubicBezTo>
                <a:cubicBezTo>
                  <a:pt x="-26054" y="973683"/>
                  <a:pt x="48819" y="898411"/>
                  <a:pt x="0" y="772428"/>
                </a:cubicBezTo>
                <a:cubicBezTo>
                  <a:pt x="-48819" y="646445"/>
                  <a:pt x="9710" y="169426"/>
                  <a:pt x="0" y="0"/>
                </a:cubicBezTo>
                <a:close/>
              </a:path>
              <a:path w="10096825" h="3407770" stroke="0" extrusionOk="0">
                <a:moveTo>
                  <a:pt x="0" y="0"/>
                </a:moveTo>
                <a:cubicBezTo>
                  <a:pt x="185324" y="-46483"/>
                  <a:pt x="557845" y="670"/>
                  <a:pt x="795867" y="0"/>
                </a:cubicBezTo>
                <a:cubicBezTo>
                  <a:pt x="1033889" y="-670"/>
                  <a:pt x="1244973" y="16975"/>
                  <a:pt x="1389798" y="0"/>
                </a:cubicBezTo>
                <a:cubicBezTo>
                  <a:pt x="1534623" y="-16975"/>
                  <a:pt x="1615764" y="36206"/>
                  <a:pt x="1781793" y="0"/>
                </a:cubicBezTo>
                <a:cubicBezTo>
                  <a:pt x="1947823" y="-36206"/>
                  <a:pt x="2119456" y="19795"/>
                  <a:pt x="2375724" y="0"/>
                </a:cubicBezTo>
                <a:cubicBezTo>
                  <a:pt x="2631992" y="-19795"/>
                  <a:pt x="3012335" y="12514"/>
                  <a:pt x="3171591" y="0"/>
                </a:cubicBezTo>
                <a:cubicBezTo>
                  <a:pt x="3330847" y="-12514"/>
                  <a:pt x="3476124" y="40738"/>
                  <a:pt x="3563585" y="0"/>
                </a:cubicBezTo>
                <a:cubicBezTo>
                  <a:pt x="3651046" y="-40738"/>
                  <a:pt x="3779640" y="34095"/>
                  <a:pt x="3854611" y="0"/>
                </a:cubicBezTo>
                <a:cubicBezTo>
                  <a:pt x="3929582" y="-34095"/>
                  <a:pt x="4239960" y="56914"/>
                  <a:pt x="4448542" y="0"/>
                </a:cubicBezTo>
                <a:cubicBezTo>
                  <a:pt x="4657124" y="-56914"/>
                  <a:pt x="4755619" y="34682"/>
                  <a:pt x="5042473" y="0"/>
                </a:cubicBezTo>
                <a:cubicBezTo>
                  <a:pt x="5329327" y="-34682"/>
                  <a:pt x="5418210" y="81672"/>
                  <a:pt x="5737372" y="0"/>
                </a:cubicBezTo>
                <a:cubicBezTo>
                  <a:pt x="6056534" y="-81672"/>
                  <a:pt x="5987134" y="43976"/>
                  <a:pt x="6230335" y="0"/>
                </a:cubicBezTo>
                <a:cubicBezTo>
                  <a:pt x="6473536" y="-43976"/>
                  <a:pt x="6424448" y="17248"/>
                  <a:pt x="6521361" y="0"/>
                </a:cubicBezTo>
                <a:cubicBezTo>
                  <a:pt x="6618274" y="-17248"/>
                  <a:pt x="6776525" y="9899"/>
                  <a:pt x="6913355" y="0"/>
                </a:cubicBezTo>
                <a:cubicBezTo>
                  <a:pt x="7050185" y="-9899"/>
                  <a:pt x="7332275" y="26533"/>
                  <a:pt x="7709223" y="0"/>
                </a:cubicBezTo>
                <a:cubicBezTo>
                  <a:pt x="8086171" y="-26533"/>
                  <a:pt x="7995918" y="14878"/>
                  <a:pt x="8101217" y="0"/>
                </a:cubicBezTo>
                <a:cubicBezTo>
                  <a:pt x="8206516" y="-14878"/>
                  <a:pt x="8307812" y="6112"/>
                  <a:pt x="8493212" y="0"/>
                </a:cubicBezTo>
                <a:cubicBezTo>
                  <a:pt x="8678612" y="-6112"/>
                  <a:pt x="8730295" y="20563"/>
                  <a:pt x="8885206" y="0"/>
                </a:cubicBezTo>
                <a:cubicBezTo>
                  <a:pt x="9040117" y="-20563"/>
                  <a:pt x="9802665" y="17207"/>
                  <a:pt x="10096825" y="0"/>
                </a:cubicBezTo>
                <a:cubicBezTo>
                  <a:pt x="10164360" y="176564"/>
                  <a:pt x="10029890" y="401024"/>
                  <a:pt x="10096825" y="602039"/>
                </a:cubicBezTo>
                <a:cubicBezTo>
                  <a:pt x="10163760" y="803054"/>
                  <a:pt x="10078234" y="872285"/>
                  <a:pt x="10096825" y="1101846"/>
                </a:cubicBezTo>
                <a:cubicBezTo>
                  <a:pt x="10115416" y="1331407"/>
                  <a:pt x="10047799" y="1449585"/>
                  <a:pt x="10096825" y="1635730"/>
                </a:cubicBezTo>
                <a:cubicBezTo>
                  <a:pt x="10145851" y="1821875"/>
                  <a:pt x="10089747" y="1988088"/>
                  <a:pt x="10096825" y="2203691"/>
                </a:cubicBezTo>
                <a:cubicBezTo>
                  <a:pt x="10103903" y="2419294"/>
                  <a:pt x="10067246" y="2511058"/>
                  <a:pt x="10096825" y="2805731"/>
                </a:cubicBezTo>
                <a:cubicBezTo>
                  <a:pt x="10126404" y="3100404"/>
                  <a:pt x="10042982" y="3136493"/>
                  <a:pt x="10096825" y="3407770"/>
                </a:cubicBezTo>
                <a:cubicBezTo>
                  <a:pt x="9968470" y="3429277"/>
                  <a:pt x="9791787" y="3404711"/>
                  <a:pt x="9502894" y="3407770"/>
                </a:cubicBezTo>
                <a:cubicBezTo>
                  <a:pt x="9214001" y="3410829"/>
                  <a:pt x="9024933" y="3387295"/>
                  <a:pt x="8707027" y="3407770"/>
                </a:cubicBezTo>
                <a:cubicBezTo>
                  <a:pt x="8389121" y="3428245"/>
                  <a:pt x="8516245" y="3406581"/>
                  <a:pt x="8416001" y="3407770"/>
                </a:cubicBezTo>
                <a:cubicBezTo>
                  <a:pt x="8315757" y="3408959"/>
                  <a:pt x="8217737" y="3402648"/>
                  <a:pt x="8124974" y="3407770"/>
                </a:cubicBezTo>
                <a:cubicBezTo>
                  <a:pt x="8032211" y="3412892"/>
                  <a:pt x="7797383" y="3368947"/>
                  <a:pt x="7632012" y="3407770"/>
                </a:cubicBezTo>
                <a:cubicBezTo>
                  <a:pt x="7466641" y="3446593"/>
                  <a:pt x="7256634" y="3379322"/>
                  <a:pt x="7038081" y="3407770"/>
                </a:cubicBezTo>
                <a:cubicBezTo>
                  <a:pt x="6819528" y="3436218"/>
                  <a:pt x="6699821" y="3405400"/>
                  <a:pt x="6545118" y="3407770"/>
                </a:cubicBezTo>
                <a:cubicBezTo>
                  <a:pt x="6390415" y="3410140"/>
                  <a:pt x="6032464" y="3399240"/>
                  <a:pt x="5850219" y="3407770"/>
                </a:cubicBezTo>
                <a:cubicBezTo>
                  <a:pt x="5667974" y="3416300"/>
                  <a:pt x="5234097" y="3398185"/>
                  <a:pt x="5054352" y="3407770"/>
                </a:cubicBezTo>
                <a:cubicBezTo>
                  <a:pt x="4874607" y="3417355"/>
                  <a:pt x="4666872" y="3384958"/>
                  <a:pt x="4460421" y="3407770"/>
                </a:cubicBezTo>
                <a:cubicBezTo>
                  <a:pt x="4253970" y="3430582"/>
                  <a:pt x="4069270" y="3398770"/>
                  <a:pt x="3967458" y="3407770"/>
                </a:cubicBezTo>
                <a:cubicBezTo>
                  <a:pt x="3865646" y="3416770"/>
                  <a:pt x="3440872" y="3343654"/>
                  <a:pt x="3171591" y="3407770"/>
                </a:cubicBezTo>
                <a:cubicBezTo>
                  <a:pt x="2902310" y="3471886"/>
                  <a:pt x="2716850" y="3336558"/>
                  <a:pt x="2476692" y="3407770"/>
                </a:cubicBezTo>
                <a:cubicBezTo>
                  <a:pt x="2236534" y="3478982"/>
                  <a:pt x="2002778" y="3353018"/>
                  <a:pt x="1781793" y="3407770"/>
                </a:cubicBezTo>
                <a:cubicBezTo>
                  <a:pt x="1560808" y="3462522"/>
                  <a:pt x="1568577" y="3386591"/>
                  <a:pt x="1389798" y="3407770"/>
                </a:cubicBezTo>
                <a:cubicBezTo>
                  <a:pt x="1211020" y="3428949"/>
                  <a:pt x="884446" y="3389285"/>
                  <a:pt x="593931" y="3407770"/>
                </a:cubicBezTo>
                <a:cubicBezTo>
                  <a:pt x="303416" y="3426255"/>
                  <a:pt x="137973" y="3356341"/>
                  <a:pt x="0" y="3407770"/>
                </a:cubicBezTo>
                <a:cubicBezTo>
                  <a:pt x="-10354" y="3165606"/>
                  <a:pt x="44693" y="3087398"/>
                  <a:pt x="0" y="2873886"/>
                </a:cubicBezTo>
                <a:cubicBezTo>
                  <a:pt x="-44693" y="2660374"/>
                  <a:pt x="14381" y="2539308"/>
                  <a:pt x="0" y="2408157"/>
                </a:cubicBezTo>
                <a:cubicBezTo>
                  <a:pt x="-14381" y="2277006"/>
                  <a:pt x="42044" y="2138354"/>
                  <a:pt x="0" y="1942429"/>
                </a:cubicBezTo>
                <a:cubicBezTo>
                  <a:pt x="-42044" y="1746504"/>
                  <a:pt x="5587" y="1613003"/>
                  <a:pt x="0" y="1476700"/>
                </a:cubicBezTo>
                <a:cubicBezTo>
                  <a:pt x="-5587" y="1340397"/>
                  <a:pt x="48316" y="1098898"/>
                  <a:pt x="0" y="942816"/>
                </a:cubicBezTo>
                <a:cubicBezTo>
                  <a:pt x="-48316" y="786734"/>
                  <a:pt x="20938" y="235667"/>
                  <a:pt x="0" y="0"/>
                </a:cubicBezTo>
                <a:close/>
              </a:path>
            </a:pathLst>
          </a:custGeom>
          <a:solidFill>
            <a:schemeClr val="bg1"/>
          </a:solidFill>
          <a:ln w="263525">
            <a:solidFill>
              <a:srgbClr val="1D63ED"/>
            </a:solidFill>
            <a:extLst>
              <a:ext uri="{C807C97D-BFC1-408E-A445-0C87EB9F89A2}">
                <ask:lineSketchStyleProps xmlns:ask="http://schemas.microsoft.com/office/drawing/2018/sketchyshapes" sd="98176570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ítulo 5">
            <a:extLst>
              <a:ext uri="{FF2B5EF4-FFF2-40B4-BE49-F238E27FC236}">
                <a16:creationId xmlns:a16="http://schemas.microsoft.com/office/drawing/2014/main" id="{9B410642-3FD2-AF7D-7431-2A910A9E6C6D}"/>
              </a:ext>
            </a:extLst>
          </p:cNvPr>
          <p:cNvSpPr>
            <a:spLocks noGrp="1"/>
          </p:cNvSpPr>
          <p:nvPr>
            <p:ph type="ctrTitle"/>
          </p:nvPr>
        </p:nvSpPr>
        <p:spPr>
          <a:xfrm>
            <a:off x="653262" y="1818641"/>
            <a:ext cx="9831859" cy="3098800"/>
          </a:xfrm>
        </p:spPr>
        <p:txBody>
          <a:bodyPr anchor="ctr"/>
          <a:lstStyle/>
          <a:p>
            <a:pPr algn="ctr"/>
            <a:r>
              <a:rPr lang="es-ES" sz="10000" cap="small" dirty="0">
                <a:solidFill>
                  <a:srgbClr val="1D63ED"/>
                </a:solidFill>
                <a:latin typeface="Open Sans ExtraBold" pitchFamily="2" charset="0"/>
                <a:ea typeface="Open Sans ExtraBold" pitchFamily="2" charset="0"/>
                <a:cs typeface="Open Sans ExtraBold" pitchFamily="2" charset="0"/>
              </a:rPr>
              <a:t>THE END</a:t>
            </a:r>
            <a:endParaRPr lang="en-GB" sz="10000" dirty="0">
              <a:solidFill>
                <a:srgbClr val="1D63ED"/>
              </a:solidFill>
            </a:endParaRPr>
          </a:p>
        </p:txBody>
      </p:sp>
    </p:spTree>
    <p:extLst>
      <p:ext uri="{BB962C8B-B14F-4D97-AF65-F5344CB8AC3E}">
        <p14:creationId xmlns:p14="http://schemas.microsoft.com/office/powerpoint/2010/main" val="18649301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DD3691-46EB-3DDC-DE95-C3DD076F6D15}"/>
              </a:ext>
            </a:extLst>
          </p:cNvPr>
          <p:cNvSpPr>
            <a:spLocks noGrp="1"/>
          </p:cNvSpPr>
          <p:nvPr>
            <p:ph type="title"/>
          </p:nvPr>
        </p:nvSpPr>
        <p:spPr>
          <a:xfrm>
            <a:off x="4087284" y="2160016"/>
            <a:ext cx="7335835" cy="1268984"/>
          </a:xfrm>
        </p:spPr>
        <p:txBody>
          <a:bodyPr anchor="ctr">
            <a:normAutofit fontScale="90000"/>
          </a:bodyPr>
          <a:lstStyle/>
          <a:p>
            <a:pPr algn="r"/>
            <a:r>
              <a:rPr lang="es-ES" sz="5400" dirty="0">
                <a:latin typeface="Open Sans ExtraBold" pitchFamily="2" charset="0"/>
                <a:ea typeface="Open Sans ExtraBold" pitchFamily="2" charset="0"/>
                <a:cs typeface="Open Sans ExtraBold" pitchFamily="2" charset="0"/>
              </a:rPr>
              <a:t>Bibliografía y Recursos</a:t>
            </a:r>
            <a:endParaRPr lang="en-GB" sz="5400" dirty="0">
              <a:latin typeface="Open Sans ExtraBold" pitchFamily="2" charset="0"/>
              <a:ea typeface="Open Sans ExtraBold" pitchFamily="2" charset="0"/>
              <a:cs typeface="Open Sans ExtraBold" pitchFamily="2" charset="0"/>
            </a:endParaRPr>
          </a:p>
        </p:txBody>
      </p: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893100"/>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https://www.docker.com/wp-content/uploads/2023/07/scout-logo-white-new.svg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2">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1E6C5F"/>
                </a:solidFill>
                <a:latin typeface="Open Sans ExtraBold" pitchFamily="2" charset="0"/>
                <a:ea typeface="Open Sans ExtraBold" pitchFamily="2" charset="0"/>
                <a:cs typeface="Open Sans ExtraBold" pitchFamily="2" charset="0"/>
              </a:rPr>
              <a:t>Seguridad</a:t>
            </a:r>
            <a:endParaRPr lang="en-GB" sz="6600" dirty="0">
              <a:solidFill>
                <a:srgbClr val="1E6C5F"/>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chemeClr val="accent4"/>
                </a:solidFill>
                <a:latin typeface="Open Sans ExtraBold" pitchFamily="2" charset="0"/>
                <a:ea typeface="Open Sans ExtraBold" pitchFamily="2" charset="0"/>
                <a:cs typeface="Open Sans ExtraBold" pitchFamily="2" charset="0"/>
              </a:rPr>
              <a:t>“Nada es 100% seguro”</a:t>
            </a:r>
            <a:endParaRPr lang="en-GB" i="1" dirty="0">
              <a:solidFill>
                <a:schemeClr val="accent4"/>
              </a:solidFill>
              <a:latin typeface="Open Sans ExtraBold" pitchFamily="2" charset="0"/>
              <a:ea typeface="Open Sans ExtraBold" pitchFamily="2" charset="0"/>
              <a:cs typeface="Open Sans ExtraBold" pitchFamily="2" charset="0"/>
            </a:endParaRPr>
          </a:p>
        </p:txBody>
      </p:sp>
      <p:pic>
        <p:nvPicPr>
          <p:cNvPr id="3" name="Imagen 2" descr="Vulnerabilidades de Docker">
            <a:hlinkClick r:id="rId3"/>
            <a:extLst>
              <a:ext uri="{FF2B5EF4-FFF2-40B4-BE49-F238E27FC236}">
                <a16:creationId xmlns:a16="http://schemas.microsoft.com/office/drawing/2014/main" id="{2B337356-00ED-A31B-6499-2B1F6140F926}"/>
              </a:ext>
            </a:extLst>
          </p:cNvPr>
          <p:cNvPicPr>
            <a:picLocks noChangeAspect="1"/>
          </p:cNvPicPr>
          <p:nvPr/>
        </p:nvPicPr>
        <p:blipFill>
          <a:blip r:embed="rId4"/>
          <a:stretch>
            <a:fillRect/>
          </a:stretch>
        </p:blipFill>
        <p:spPr>
          <a:xfrm>
            <a:off x="713840" y="3018026"/>
            <a:ext cx="6344866" cy="2750136"/>
          </a:xfrm>
          <a:prstGeom prst="rect">
            <a:avLst/>
          </a:prstGeom>
        </p:spPr>
      </p:pic>
      <p:grpSp>
        <p:nvGrpSpPr>
          <p:cNvPr id="8" name="Gráfico 6" descr="Logo de Docker Scout">
            <a:extLst>
              <a:ext uri="{FF2B5EF4-FFF2-40B4-BE49-F238E27FC236}">
                <a16:creationId xmlns:a16="http://schemas.microsoft.com/office/drawing/2014/main" id="{CA54BEBB-E662-C9F0-90CF-D5B66CC8F19F}"/>
              </a:ext>
            </a:extLst>
          </p:cNvPr>
          <p:cNvGrpSpPr/>
          <p:nvPr/>
        </p:nvGrpSpPr>
        <p:grpSpPr>
          <a:xfrm>
            <a:off x="8017314" y="3018026"/>
            <a:ext cx="2637646" cy="2637730"/>
            <a:chOff x="1376010" y="3451166"/>
            <a:chExt cx="282612" cy="282621"/>
          </a:xfrm>
          <a:solidFill>
            <a:srgbClr val="1E6C5F"/>
          </a:solidFill>
        </p:grpSpPr>
        <p:sp>
          <p:nvSpPr>
            <p:cNvPr id="16" name="Forma libre: forma 15">
              <a:extLst>
                <a:ext uri="{FF2B5EF4-FFF2-40B4-BE49-F238E27FC236}">
                  <a16:creationId xmlns:a16="http://schemas.microsoft.com/office/drawing/2014/main" id="{FB314493-8A69-EDFC-6024-FFD4FC64F6A8}"/>
                </a:ext>
              </a:extLst>
            </p:cNvPr>
            <p:cNvSpPr/>
            <p:nvPr/>
          </p:nvSpPr>
          <p:spPr>
            <a:xfrm>
              <a:off x="1540062" y="3451166"/>
              <a:ext cx="118560" cy="118529"/>
            </a:xfrm>
            <a:custGeom>
              <a:avLst/>
              <a:gdLst>
                <a:gd name="connsiteX0" fmla="*/ 83538 w 118560"/>
                <a:gd name="connsiteY0" fmla="*/ 118530 h 118529"/>
                <a:gd name="connsiteX1" fmla="*/ 118561 w 118560"/>
                <a:gd name="connsiteY1" fmla="*/ 0 h 118529"/>
                <a:gd name="connsiteX2" fmla="*/ 0 w 118560"/>
                <a:gd name="connsiteY2" fmla="*/ 35038 h 118529"/>
                <a:gd name="connsiteX3" fmla="*/ 83538 w 118560"/>
                <a:gd name="connsiteY3" fmla="*/ 118514 h 118529"/>
                <a:gd name="connsiteX4" fmla="*/ 83538 w 118560"/>
                <a:gd name="connsiteY4" fmla="*/ 118530 h 118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560" h="118529">
                  <a:moveTo>
                    <a:pt x="83538" y="118530"/>
                  </a:moveTo>
                  <a:cubicBezTo>
                    <a:pt x="113551" y="57352"/>
                    <a:pt x="118561" y="0"/>
                    <a:pt x="118561" y="0"/>
                  </a:cubicBezTo>
                  <a:cubicBezTo>
                    <a:pt x="118561" y="0"/>
                    <a:pt x="61193" y="5025"/>
                    <a:pt x="0" y="35038"/>
                  </a:cubicBezTo>
                  <a:cubicBezTo>
                    <a:pt x="41692" y="43936"/>
                    <a:pt x="74609" y="76838"/>
                    <a:pt x="83538" y="118514"/>
                  </a:cubicBezTo>
                  <a:lnTo>
                    <a:pt x="83538" y="118530"/>
                  </a:lnTo>
                  <a:close/>
                </a:path>
              </a:pathLst>
            </a:custGeom>
            <a:grpFill/>
            <a:ln w="9525" cap="flat">
              <a:noFill/>
              <a:prstDash val="solid"/>
              <a:miter/>
            </a:ln>
          </p:spPr>
          <p:txBody>
            <a:bodyPr rtlCol="0" anchor="ctr"/>
            <a:lstStyle/>
            <a:p>
              <a:endParaRPr lang="en-GB"/>
            </a:p>
          </p:txBody>
        </p:sp>
        <p:sp>
          <p:nvSpPr>
            <p:cNvPr id="17" name="Forma libre: forma 16">
              <a:extLst>
                <a:ext uri="{FF2B5EF4-FFF2-40B4-BE49-F238E27FC236}">
                  <a16:creationId xmlns:a16="http://schemas.microsoft.com/office/drawing/2014/main" id="{CBE3F0EF-C06C-32D3-78CD-16B4EE945A3F}"/>
                </a:ext>
              </a:extLst>
            </p:cNvPr>
            <p:cNvSpPr/>
            <p:nvPr/>
          </p:nvSpPr>
          <p:spPr>
            <a:xfrm>
              <a:off x="1538188" y="3615323"/>
              <a:ext cx="105221" cy="104422"/>
            </a:xfrm>
            <a:custGeom>
              <a:avLst/>
              <a:gdLst>
                <a:gd name="connsiteX0" fmla="*/ 85398 w 105221"/>
                <a:gd name="connsiteY0" fmla="*/ 15 h 104422"/>
                <a:gd name="connsiteX1" fmla="*/ 0 w 105221"/>
                <a:gd name="connsiteY1" fmla="*/ 83784 h 104422"/>
                <a:gd name="connsiteX2" fmla="*/ 3119 w 105221"/>
                <a:gd name="connsiteY2" fmla="*/ 86904 h 104422"/>
                <a:gd name="connsiteX3" fmla="*/ 45411 w 105221"/>
                <a:gd name="connsiteY3" fmla="*/ 104423 h 104422"/>
                <a:gd name="connsiteX4" fmla="*/ 87703 w 105221"/>
                <a:gd name="connsiteY4" fmla="*/ 86904 h 104422"/>
                <a:gd name="connsiteX5" fmla="*/ 87703 w 105221"/>
                <a:gd name="connsiteY5" fmla="*/ 2320 h 104422"/>
                <a:gd name="connsiteX6" fmla="*/ 85382 w 105221"/>
                <a:gd name="connsiteY6" fmla="*/ 0 h 104422"/>
                <a:gd name="connsiteX7" fmla="*/ 85398 w 105221"/>
                <a:gd name="connsiteY7" fmla="*/ 15 h 104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221" h="104422">
                  <a:moveTo>
                    <a:pt x="85398" y="15"/>
                  </a:moveTo>
                  <a:cubicBezTo>
                    <a:pt x="76315" y="42277"/>
                    <a:pt x="42553" y="75486"/>
                    <a:pt x="0" y="83784"/>
                  </a:cubicBezTo>
                  <a:lnTo>
                    <a:pt x="3119" y="86904"/>
                  </a:lnTo>
                  <a:cubicBezTo>
                    <a:pt x="14799" y="98583"/>
                    <a:pt x="30106" y="104423"/>
                    <a:pt x="45411" y="104423"/>
                  </a:cubicBezTo>
                  <a:cubicBezTo>
                    <a:pt x="60717" y="104423"/>
                    <a:pt x="76024" y="98583"/>
                    <a:pt x="87703" y="86904"/>
                  </a:cubicBezTo>
                  <a:cubicBezTo>
                    <a:pt x="111062" y="63545"/>
                    <a:pt x="111062" y="25679"/>
                    <a:pt x="87703" y="2320"/>
                  </a:cubicBezTo>
                  <a:lnTo>
                    <a:pt x="85382" y="0"/>
                  </a:lnTo>
                  <a:lnTo>
                    <a:pt x="85398" y="15"/>
                  </a:lnTo>
                  <a:close/>
                </a:path>
              </a:pathLst>
            </a:custGeom>
            <a:solidFill>
              <a:srgbClr val="88D6C0"/>
            </a:solidFill>
            <a:ln w="9525" cap="flat">
              <a:noFill/>
              <a:prstDash val="solid"/>
              <a:miter/>
            </a:ln>
          </p:spPr>
          <p:txBody>
            <a:bodyPr rtlCol="0" anchor="ctr"/>
            <a:lstStyle/>
            <a:p>
              <a:endParaRPr lang="en-GB"/>
            </a:p>
          </p:txBody>
        </p:sp>
        <p:sp>
          <p:nvSpPr>
            <p:cNvPr id="18" name="Forma libre: forma 17">
              <a:extLst>
                <a:ext uri="{FF2B5EF4-FFF2-40B4-BE49-F238E27FC236}">
                  <a16:creationId xmlns:a16="http://schemas.microsoft.com/office/drawing/2014/main" id="{8FA0F820-CBFE-5F08-B456-40B4CB34CFE0}"/>
                </a:ext>
              </a:extLst>
            </p:cNvPr>
            <p:cNvSpPr/>
            <p:nvPr/>
          </p:nvSpPr>
          <p:spPr>
            <a:xfrm>
              <a:off x="1451698" y="3526821"/>
              <a:ext cx="131316" cy="131300"/>
            </a:xfrm>
            <a:custGeom>
              <a:avLst/>
              <a:gdLst>
                <a:gd name="connsiteX0" fmla="*/ 131317 w 131316"/>
                <a:gd name="connsiteY0" fmla="*/ 65650 h 131300"/>
                <a:gd name="connsiteX1" fmla="*/ 127797 w 131316"/>
                <a:gd name="connsiteY1" fmla="*/ 44427 h 131300"/>
                <a:gd name="connsiteX2" fmla="*/ 86888 w 131316"/>
                <a:gd name="connsiteY2" fmla="*/ 3519 h 131300"/>
                <a:gd name="connsiteX3" fmla="*/ 65665 w 131316"/>
                <a:gd name="connsiteY3" fmla="*/ 0 h 131300"/>
                <a:gd name="connsiteX4" fmla="*/ 0 w 131316"/>
                <a:gd name="connsiteY4" fmla="*/ 65650 h 131300"/>
                <a:gd name="connsiteX5" fmla="*/ 5010 w 131316"/>
                <a:gd name="connsiteY5" fmla="*/ 90807 h 131300"/>
                <a:gd name="connsiteX6" fmla="*/ 40494 w 131316"/>
                <a:gd name="connsiteY6" fmla="*/ 126291 h 131300"/>
                <a:gd name="connsiteX7" fmla="*/ 65650 w 131316"/>
                <a:gd name="connsiteY7" fmla="*/ 131300 h 131300"/>
                <a:gd name="connsiteX8" fmla="*/ 131300 w 131316"/>
                <a:gd name="connsiteY8" fmla="*/ 65650 h 131300"/>
                <a:gd name="connsiteX9" fmla="*/ 131317 w 131316"/>
                <a:gd name="connsiteY9" fmla="*/ 65650 h 13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1316" h="131300">
                  <a:moveTo>
                    <a:pt x="131317" y="65650"/>
                  </a:moveTo>
                  <a:cubicBezTo>
                    <a:pt x="131317" y="58228"/>
                    <a:pt x="130087" y="51082"/>
                    <a:pt x="127797" y="44427"/>
                  </a:cubicBezTo>
                  <a:cubicBezTo>
                    <a:pt x="121235" y="25264"/>
                    <a:pt x="106051" y="10081"/>
                    <a:pt x="86888" y="3519"/>
                  </a:cubicBezTo>
                  <a:cubicBezTo>
                    <a:pt x="80219" y="1230"/>
                    <a:pt x="73088" y="0"/>
                    <a:pt x="65665" y="0"/>
                  </a:cubicBezTo>
                  <a:cubicBezTo>
                    <a:pt x="29460" y="0"/>
                    <a:pt x="0" y="29460"/>
                    <a:pt x="0" y="65650"/>
                  </a:cubicBezTo>
                  <a:cubicBezTo>
                    <a:pt x="0" y="74548"/>
                    <a:pt x="1783" y="83047"/>
                    <a:pt x="5010" y="90807"/>
                  </a:cubicBezTo>
                  <a:cubicBezTo>
                    <a:pt x="11679" y="106805"/>
                    <a:pt x="24496" y="119637"/>
                    <a:pt x="40494" y="126291"/>
                  </a:cubicBezTo>
                  <a:cubicBezTo>
                    <a:pt x="48255" y="129518"/>
                    <a:pt x="56737" y="131300"/>
                    <a:pt x="65650" y="131300"/>
                  </a:cubicBezTo>
                  <a:cubicBezTo>
                    <a:pt x="101857" y="131300"/>
                    <a:pt x="131300" y="101841"/>
                    <a:pt x="131300" y="65650"/>
                  </a:cubicBezTo>
                  <a:lnTo>
                    <a:pt x="131317" y="65650"/>
                  </a:lnTo>
                  <a:close/>
                </a:path>
              </a:pathLst>
            </a:custGeom>
            <a:grpFill/>
            <a:ln w="9525" cap="flat">
              <a:noFill/>
              <a:prstDash val="solid"/>
              <a:miter/>
            </a:ln>
          </p:spPr>
          <p:txBody>
            <a:bodyPr rtlCol="0" anchor="ctr"/>
            <a:lstStyle/>
            <a:p>
              <a:endParaRPr lang="en-GB" dirty="0"/>
            </a:p>
          </p:txBody>
        </p:sp>
        <p:sp>
          <p:nvSpPr>
            <p:cNvPr id="19" name="Forma libre: forma 18">
              <a:extLst>
                <a:ext uri="{FF2B5EF4-FFF2-40B4-BE49-F238E27FC236}">
                  <a16:creationId xmlns:a16="http://schemas.microsoft.com/office/drawing/2014/main" id="{DDAFAD74-B752-4D59-ECFC-C323AD2DE701}"/>
                </a:ext>
              </a:extLst>
            </p:cNvPr>
            <p:cNvSpPr/>
            <p:nvPr/>
          </p:nvSpPr>
          <p:spPr>
            <a:xfrm>
              <a:off x="1390197" y="3466534"/>
              <a:ext cx="104299" cy="105114"/>
            </a:xfrm>
            <a:custGeom>
              <a:avLst/>
              <a:gdLst>
                <a:gd name="connsiteX0" fmla="*/ 20531 w 104299"/>
                <a:gd name="connsiteY0" fmla="*/ 105114 h 105114"/>
                <a:gd name="connsiteX1" fmla="*/ 104300 w 104299"/>
                <a:gd name="connsiteY1" fmla="*/ 19716 h 105114"/>
                <a:gd name="connsiteX2" fmla="*/ 102102 w 104299"/>
                <a:gd name="connsiteY2" fmla="*/ 17519 h 105114"/>
                <a:gd name="connsiteX3" fmla="*/ 17519 w 104299"/>
                <a:gd name="connsiteY3" fmla="*/ 17519 h 105114"/>
                <a:gd name="connsiteX4" fmla="*/ 17519 w 104299"/>
                <a:gd name="connsiteY4" fmla="*/ 102102 h 105114"/>
                <a:gd name="connsiteX5" fmla="*/ 20531 w 104299"/>
                <a:gd name="connsiteY5" fmla="*/ 105114 h 105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4299" h="105114">
                  <a:moveTo>
                    <a:pt x="20531" y="105114"/>
                  </a:moveTo>
                  <a:cubicBezTo>
                    <a:pt x="28814" y="62561"/>
                    <a:pt x="62039" y="28814"/>
                    <a:pt x="104300" y="19716"/>
                  </a:cubicBezTo>
                  <a:lnTo>
                    <a:pt x="102102" y="17519"/>
                  </a:lnTo>
                  <a:cubicBezTo>
                    <a:pt x="78744" y="-5840"/>
                    <a:pt x="40878" y="-5840"/>
                    <a:pt x="17519" y="17519"/>
                  </a:cubicBezTo>
                  <a:cubicBezTo>
                    <a:pt x="-5840" y="40878"/>
                    <a:pt x="-5840" y="78743"/>
                    <a:pt x="17519" y="102102"/>
                  </a:cubicBezTo>
                  <a:lnTo>
                    <a:pt x="20531" y="105114"/>
                  </a:lnTo>
                  <a:close/>
                </a:path>
              </a:pathLst>
            </a:custGeom>
            <a:solidFill>
              <a:srgbClr val="88D6C0"/>
            </a:solidFill>
            <a:ln w="9525" cap="flat">
              <a:noFill/>
              <a:prstDash val="solid"/>
              <a:miter/>
            </a:ln>
          </p:spPr>
          <p:txBody>
            <a:bodyPr rtlCol="0" anchor="ctr"/>
            <a:lstStyle/>
            <a:p>
              <a:endParaRPr lang="en-GB"/>
            </a:p>
          </p:txBody>
        </p:sp>
        <p:sp>
          <p:nvSpPr>
            <p:cNvPr id="20" name="Forma libre: forma 19">
              <a:extLst>
                <a:ext uri="{FF2B5EF4-FFF2-40B4-BE49-F238E27FC236}">
                  <a16:creationId xmlns:a16="http://schemas.microsoft.com/office/drawing/2014/main" id="{4FB416C8-60EF-292E-E308-9BB05CF41B9D}"/>
                </a:ext>
              </a:extLst>
            </p:cNvPr>
            <p:cNvSpPr/>
            <p:nvPr/>
          </p:nvSpPr>
          <p:spPr>
            <a:xfrm>
              <a:off x="1376010" y="3615151"/>
              <a:ext cx="118622" cy="118636"/>
            </a:xfrm>
            <a:custGeom>
              <a:avLst/>
              <a:gdLst>
                <a:gd name="connsiteX0" fmla="*/ 35084 w 118622"/>
                <a:gd name="connsiteY0" fmla="*/ 0 h 118636"/>
                <a:gd name="connsiteX1" fmla="*/ 0 w 118622"/>
                <a:gd name="connsiteY1" fmla="*/ 118637 h 118636"/>
                <a:gd name="connsiteX2" fmla="*/ 118622 w 118622"/>
                <a:gd name="connsiteY2" fmla="*/ 83569 h 118636"/>
                <a:gd name="connsiteX3" fmla="*/ 35084 w 118622"/>
                <a:gd name="connsiteY3" fmla="*/ 0 h 118636"/>
              </a:gdLst>
              <a:ahLst/>
              <a:cxnLst>
                <a:cxn ang="0">
                  <a:pos x="connsiteX0" y="connsiteY0"/>
                </a:cxn>
                <a:cxn ang="0">
                  <a:pos x="connsiteX1" y="connsiteY1"/>
                </a:cxn>
                <a:cxn ang="0">
                  <a:pos x="connsiteX2" y="connsiteY2"/>
                </a:cxn>
                <a:cxn ang="0">
                  <a:pos x="connsiteX3" y="connsiteY3"/>
                </a:cxn>
              </a:cxnLst>
              <a:rect l="l" t="t" r="r" b="b"/>
              <a:pathLst>
                <a:path w="118622" h="118636">
                  <a:moveTo>
                    <a:pt x="35084" y="0"/>
                  </a:moveTo>
                  <a:cubicBezTo>
                    <a:pt x="5025" y="61224"/>
                    <a:pt x="0" y="118637"/>
                    <a:pt x="0" y="118637"/>
                  </a:cubicBezTo>
                  <a:cubicBezTo>
                    <a:pt x="0" y="118637"/>
                    <a:pt x="57413" y="113612"/>
                    <a:pt x="118622" y="83569"/>
                  </a:cubicBezTo>
                  <a:cubicBezTo>
                    <a:pt x="76899" y="74655"/>
                    <a:pt x="43982" y="41722"/>
                    <a:pt x="35084" y="0"/>
                  </a:cubicBezTo>
                  <a:close/>
                </a:path>
              </a:pathLst>
            </a:custGeom>
            <a:grp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ersonalizado 9">
      <a:dk1>
        <a:srgbClr val="000000"/>
      </a:dk1>
      <a:lt1>
        <a:srgbClr val="FFFFFF"/>
      </a:lt1>
      <a:dk2>
        <a:srgbClr val="00224B"/>
      </a:dk2>
      <a:lt2>
        <a:srgbClr val="EFF0EF"/>
      </a:lt2>
      <a:accent1>
        <a:srgbClr val="1D63ED"/>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7698</TotalTime>
  <Words>5818</Words>
  <Application>Microsoft Office PowerPoint</Application>
  <PresentationFormat>Panorámica</PresentationFormat>
  <Paragraphs>639</Paragraphs>
  <Slides>84</Slides>
  <Notes>73</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84</vt:i4>
      </vt:variant>
    </vt:vector>
  </HeadingPairs>
  <TitlesOfParts>
    <vt:vector size="95" baseType="lpstr">
      <vt:lpstr>Arial</vt:lpstr>
      <vt:lpstr>Calibri</vt:lpstr>
      <vt:lpstr>Comfortaa</vt:lpstr>
      <vt:lpstr>Consolas</vt:lpstr>
      <vt:lpstr>Google Sans</vt:lpstr>
      <vt:lpstr>Neue Haas Grotesk Text Pro</vt:lpstr>
      <vt:lpstr>Open Sans</vt:lpstr>
      <vt:lpstr>Open Sans ExtraBold</vt:lpstr>
      <vt:lpstr>Roboto</vt:lpstr>
      <vt:lpstr>Segoe UI</vt:lpstr>
      <vt:lpstr>PunchcardVTI</vt:lpstr>
      <vt:lpstr>En mi máquina funciona, pero ¿y en la tuya?</vt:lpstr>
      <vt:lpstr>Introducción</vt:lpstr>
      <vt:lpstr>Requisitos</vt:lpstr>
      <vt:lpstr>Una aplicación no es solo el código</vt:lpstr>
      <vt:lpstr>¿Qué es un contenedor?</vt:lpstr>
      <vt:lpstr>Docker como plataforma</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A Practicar</vt:lpstr>
      <vt:lpstr>Ejercicios</vt:lpstr>
      <vt:lpstr>Ejercicio 0</vt:lpstr>
      <vt:lpstr>Soluciones (I)</vt:lpstr>
      <vt:lpstr>Ejercicio 1</vt:lpstr>
      <vt:lpstr>Ejercicio 2</vt:lpstr>
      <vt:lpstr>Ejercicio 3</vt:lpstr>
      <vt:lpstr>Soluciones (II)</vt:lpstr>
      <vt:lpstr>Mecanismos Entre Contenedores</vt:lpstr>
      <vt:lpstr>Volúmenes (I)</vt:lpstr>
      <vt:lpstr>Volúmenes (II)</vt:lpstr>
      <vt:lpstr>Bind mounts</vt:lpstr>
      <vt:lpstr>Networks (I)</vt:lpstr>
      <vt:lpstr>Docker Compose</vt:lpstr>
      <vt:lpstr>Docker Compose (I)</vt:lpstr>
      <vt:lpstr>Docker Compose (II)</vt:lpstr>
      <vt:lpstr>Comandos de Docker Compose</vt:lpstr>
      <vt:lpstr>Compose File (v.3) - I</vt:lpstr>
      <vt:lpstr>Compose File (v.3) - II</vt:lpstr>
      <vt:lpstr>Compose File (v.3) - III</vt:lpstr>
      <vt:lpstr>Compose File (v.3) - IV</vt:lpstr>
      <vt:lpstr>Compose File (v.3) - V</vt:lpstr>
      <vt:lpstr>Organizando dependencias</vt:lpstr>
      <vt:lpstr>Comprobando dependencias</vt:lpstr>
      <vt:lpstr>.env</vt:lpstr>
      <vt:lpstr>Compose Ejemplo</vt:lpstr>
      <vt:lpstr>Ejercicio 4</vt:lpstr>
      <vt:lpstr>Curiosidades</vt:lpstr>
      <vt:lpstr>¿Dockerfile y compose.yml automático?</vt:lpstr>
      <vt:lpstr>Orquestradores</vt:lpstr>
      <vt:lpstr>Desarrollando en contenedores</vt:lpstr>
      <vt:lpstr>Otros consejos</vt:lpstr>
      <vt:lpstr>Errores comunes</vt:lpstr>
      <vt:lpstr>FIN</vt:lpstr>
      <vt:lpstr>Expansión</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 Up</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Jose Manuel Sanchez Rico</cp:lastModifiedBy>
  <cp:revision>294</cp:revision>
  <dcterms:created xsi:type="dcterms:W3CDTF">2023-04-29T20:11:33Z</dcterms:created>
  <dcterms:modified xsi:type="dcterms:W3CDTF">2023-12-07T22:48:55Z</dcterms:modified>
</cp:coreProperties>
</file>