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87"/>
  </p:notesMasterIdLst>
  <p:handoutMasterIdLst>
    <p:handoutMasterId r:id="rId88"/>
  </p:handoutMasterIdLst>
  <p:sldIdLst>
    <p:sldId id="359" r:id="rId2"/>
    <p:sldId id="361" r:id="rId3"/>
    <p:sldId id="357" r:id="rId4"/>
    <p:sldId id="291" r:id="rId5"/>
    <p:sldId id="371" r:id="rId6"/>
    <p:sldId id="373" r:id="rId7"/>
    <p:sldId id="264" r:id="rId8"/>
    <p:sldId id="263" r:id="rId9"/>
    <p:sldId id="265" r:id="rId10"/>
    <p:sldId id="372" r:id="rId11"/>
    <p:sldId id="296" r:id="rId12"/>
    <p:sldId id="300" r:id="rId13"/>
    <p:sldId id="261" r:id="rId14"/>
    <p:sldId id="316" r:id="rId15"/>
    <p:sldId id="318" r:id="rId16"/>
    <p:sldId id="319" r:id="rId17"/>
    <p:sldId id="288" r:id="rId18"/>
    <p:sldId id="268" r:id="rId19"/>
    <p:sldId id="289" r:id="rId20"/>
    <p:sldId id="287" r:id="rId21"/>
    <p:sldId id="295" r:id="rId22"/>
    <p:sldId id="277" r:id="rId23"/>
    <p:sldId id="292" r:id="rId24"/>
    <p:sldId id="278" r:id="rId25"/>
    <p:sldId id="286" r:id="rId26"/>
    <p:sldId id="273" r:id="rId27"/>
    <p:sldId id="365" r:id="rId28"/>
    <p:sldId id="285" r:id="rId29"/>
    <p:sldId id="345" r:id="rId30"/>
    <p:sldId id="341" r:id="rId31"/>
    <p:sldId id="347" r:id="rId32"/>
    <p:sldId id="270" r:id="rId33"/>
    <p:sldId id="271" r:id="rId34"/>
    <p:sldId id="348" r:id="rId35"/>
    <p:sldId id="364" r:id="rId36"/>
    <p:sldId id="290" r:id="rId37"/>
    <p:sldId id="297" r:id="rId38"/>
    <p:sldId id="299" r:id="rId39"/>
    <p:sldId id="280" r:id="rId40"/>
    <p:sldId id="363" r:id="rId41"/>
    <p:sldId id="298" r:id="rId42"/>
    <p:sldId id="351" r:id="rId43"/>
    <p:sldId id="279" r:id="rId44"/>
    <p:sldId id="346" r:id="rId45"/>
    <p:sldId id="356" r:id="rId46"/>
    <p:sldId id="349" r:id="rId47"/>
    <p:sldId id="350" r:id="rId48"/>
    <p:sldId id="324" r:id="rId49"/>
    <p:sldId id="275" r:id="rId50"/>
    <p:sldId id="301" r:id="rId51"/>
    <p:sldId id="307" r:id="rId52"/>
    <p:sldId id="315" r:id="rId53"/>
    <p:sldId id="272" r:id="rId54"/>
    <p:sldId id="366" r:id="rId55"/>
    <p:sldId id="353" r:id="rId56"/>
    <p:sldId id="262" r:id="rId57"/>
    <p:sldId id="374" r:id="rId58"/>
    <p:sldId id="282" r:id="rId59"/>
    <p:sldId id="276" r:id="rId60"/>
    <p:sldId id="281" r:id="rId61"/>
    <p:sldId id="367" r:id="rId62"/>
    <p:sldId id="369" r:id="rId63"/>
    <p:sldId id="306" r:id="rId64"/>
    <p:sldId id="328" r:id="rId65"/>
    <p:sldId id="293" r:id="rId66"/>
    <p:sldId id="305" r:id="rId67"/>
    <p:sldId id="310" r:id="rId68"/>
    <p:sldId id="338" r:id="rId69"/>
    <p:sldId id="303" r:id="rId70"/>
    <p:sldId id="354" r:id="rId71"/>
    <p:sldId id="311" r:id="rId72"/>
    <p:sldId id="312" r:id="rId73"/>
    <p:sldId id="313" r:id="rId74"/>
    <p:sldId id="309" r:id="rId75"/>
    <p:sldId id="368" r:id="rId76"/>
    <p:sldId id="370" r:id="rId77"/>
    <p:sldId id="329" r:id="rId78"/>
    <p:sldId id="330" r:id="rId79"/>
    <p:sldId id="331" r:id="rId80"/>
    <p:sldId id="340" r:id="rId81"/>
    <p:sldId id="333" r:id="rId82"/>
    <p:sldId id="332" r:id="rId83"/>
    <p:sldId id="334" r:id="rId84"/>
    <p:sldId id="362" r:id="rId85"/>
    <p:sldId id="256"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37860A40-4A37-47E1-B9C2-3247925CAF46}">
          <p14:sldIdLst>
            <p14:sldId id="359"/>
            <p14:sldId id="361"/>
            <p14:sldId id="357"/>
            <p14:sldId id="291"/>
            <p14:sldId id="371"/>
            <p14:sldId id="373"/>
            <p14:sldId id="264"/>
            <p14:sldId id="263"/>
            <p14:sldId id="265"/>
            <p14:sldId id="372"/>
            <p14:sldId id="296"/>
            <p14:sldId id="300"/>
            <p14:sldId id="261"/>
            <p14:sldId id="316"/>
            <p14:sldId id="318"/>
            <p14:sldId id="319"/>
            <p14:sldId id="288"/>
            <p14:sldId id="268"/>
            <p14:sldId id="289"/>
            <p14:sldId id="287"/>
            <p14:sldId id="295"/>
            <p14:sldId id="277"/>
            <p14:sldId id="292"/>
            <p14:sldId id="278"/>
            <p14:sldId id="286"/>
            <p14:sldId id="273"/>
          </p14:sldIdLst>
        </p14:section>
        <p14:section name="Ejercicios" id="{D710BCA7-4110-436D-B78B-1AEF0EEDB2FE}">
          <p14:sldIdLst>
            <p14:sldId id="365"/>
            <p14:sldId id="285"/>
            <p14:sldId id="345"/>
            <p14:sldId id="341"/>
            <p14:sldId id="347"/>
            <p14:sldId id="270"/>
            <p14:sldId id="271"/>
            <p14:sldId id="348"/>
          </p14:sldIdLst>
        </p14:section>
        <p14:section name="Mecanismos" id="{04EFE6C6-303F-4CEB-9BFE-7F79E960FC1A}">
          <p14:sldIdLst>
            <p14:sldId id="364"/>
            <p14:sldId id="290"/>
            <p14:sldId id="297"/>
            <p14:sldId id="299"/>
            <p14:sldId id="280"/>
          </p14:sldIdLst>
        </p14:section>
        <p14:section name="Compose" id="{25137FFD-6956-4E64-82AF-E5D05A5B57D6}">
          <p14:sldIdLst>
            <p14:sldId id="363"/>
            <p14:sldId id="298"/>
            <p14:sldId id="351"/>
            <p14:sldId id="279"/>
            <p14:sldId id="346"/>
            <p14:sldId id="356"/>
            <p14:sldId id="349"/>
            <p14:sldId id="350"/>
            <p14:sldId id="324"/>
            <p14:sldId id="275"/>
            <p14:sldId id="301"/>
            <p14:sldId id="307"/>
            <p14:sldId id="315"/>
            <p14:sldId id="272"/>
          </p14:sldIdLst>
        </p14:section>
        <p14:section name="Curiosidades" id="{716B7861-0DDE-4BB1-A29D-E4818417F903}">
          <p14:sldIdLst>
            <p14:sldId id="366"/>
            <p14:sldId id="353"/>
            <p14:sldId id="262"/>
            <p14:sldId id="374"/>
            <p14:sldId id="282"/>
            <p14:sldId id="276"/>
            <p14:sldId id="281"/>
            <p14:sldId id="367"/>
          </p14:sldIdLst>
        </p14:section>
        <p14:section name="Ampliación" id="{D29C75C7-A922-424B-A390-539A2FF14813}">
          <p14:sldIdLst>
            <p14:sldId id="369"/>
            <p14:sldId id="306"/>
            <p14:sldId id="328"/>
            <p14:sldId id="293"/>
            <p14:sldId id="305"/>
            <p14:sldId id="310"/>
            <p14:sldId id="338"/>
            <p14:sldId id="303"/>
            <p14:sldId id="354"/>
            <p14:sldId id="311"/>
            <p14:sldId id="312"/>
            <p14:sldId id="313"/>
            <p14:sldId id="309"/>
          </p14:sldIdLst>
        </p14:section>
        <p14:section name="Docker Swarm" id="{6FC48567-9D61-4DB1-901A-381134BC7B96}">
          <p14:sldIdLst>
            <p14:sldId id="368"/>
            <p14:sldId id="370"/>
            <p14:sldId id="329"/>
            <p14:sldId id="330"/>
            <p14:sldId id="331"/>
            <p14:sldId id="340"/>
            <p14:sldId id="333"/>
            <p14:sldId id="332"/>
            <p14:sldId id="334"/>
          </p14:sldIdLst>
        </p14:section>
        <p14:section name="End" id="{8FABEFB5-A4E1-4D1B-A475-287A617E1DCA}">
          <p14:sldIdLst>
            <p14:sldId id="362"/>
            <p14:sldId id="2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1D63ED"/>
    <a:srgbClr val="326DE6"/>
    <a:srgbClr val="4D9CD7"/>
    <a:srgbClr val="2AB7FF"/>
    <a:srgbClr val="2496ED"/>
    <a:srgbClr val="90489C"/>
    <a:srgbClr val="BD58DD"/>
    <a:srgbClr val="BE6602"/>
    <a:srgbClr val="FFF4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86376" autoAdjust="0"/>
  </p:normalViewPr>
  <p:slideViewPr>
    <p:cSldViewPr snapToGrid="0">
      <p:cViewPr varScale="1">
        <p:scale>
          <a:sx n="68" d="100"/>
          <a:sy n="68" d="100"/>
        </p:scale>
        <p:origin x="773" y="62"/>
      </p:cViewPr>
      <p:guideLst/>
    </p:cSldViewPr>
  </p:slideViewPr>
  <p:outlineViewPr>
    <p:cViewPr>
      <p:scale>
        <a:sx n="33" d="100"/>
        <a:sy n="33" d="100"/>
      </p:scale>
      <p:origin x="0" y="-197"/>
    </p:cViewPr>
  </p:outlineViewPr>
  <p:notesTextViewPr>
    <p:cViewPr>
      <p:scale>
        <a:sx n="1" d="1"/>
        <a:sy n="1" d="1"/>
      </p:scale>
      <p:origin x="0" y="0"/>
    </p:cViewPr>
  </p:notesTextViewPr>
  <p:sorterViewPr>
    <p:cViewPr>
      <p:scale>
        <a:sx n="20" d="100"/>
        <a:sy n="20" d="100"/>
      </p:scale>
      <p:origin x="0" y="0"/>
    </p:cViewPr>
  </p:sorterViewPr>
  <p:notesViewPr>
    <p:cSldViewPr snapToGrid="0">
      <p:cViewPr varScale="1">
        <p:scale>
          <a:sx n="60" d="100"/>
          <a:sy n="60" d="100"/>
        </p:scale>
        <p:origin x="3264" y="43"/>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_rels/data1.xml.rels><?xml version="1.0" encoding="UTF-8" standalone="yes"?>
<Relationships xmlns="http://schemas.openxmlformats.org/package/2006/relationships"><Relationship Id="rId8" Type="http://schemas.openxmlformats.org/officeDocument/2006/relationships/image" Target="../media/image91.sv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svg"/><Relationship Id="rId1" Type="http://schemas.openxmlformats.org/officeDocument/2006/relationships/image" Target="../media/image84.png"/><Relationship Id="rId6" Type="http://schemas.openxmlformats.org/officeDocument/2006/relationships/image" Target="../media/image89.svg"/><Relationship Id="rId5" Type="http://schemas.openxmlformats.org/officeDocument/2006/relationships/image" Target="../media/image88.png"/><Relationship Id="rId10" Type="http://schemas.openxmlformats.org/officeDocument/2006/relationships/image" Target="../media/image93.svg"/><Relationship Id="rId4" Type="http://schemas.openxmlformats.org/officeDocument/2006/relationships/image" Target="../media/image87.svg"/><Relationship Id="rId9" Type="http://schemas.openxmlformats.org/officeDocument/2006/relationships/image" Target="../media/image92.png"/></Relationships>
</file>

<file path=ppt/diagrams/_rels/data2.xml.rels><?xml version="1.0" encoding="UTF-8" standalone="yes"?>
<Relationships xmlns="http://schemas.openxmlformats.org/package/2006/relationships"><Relationship Id="rId8" Type="http://schemas.openxmlformats.org/officeDocument/2006/relationships/image" Target="../media/image97.svg"/><Relationship Id="rId3" Type="http://schemas.openxmlformats.org/officeDocument/2006/relationships/image" Target="../media/image86.png"/><Relationship Id="rId7" Type="http://schemas.openxmlformats.org/officeDocument/2006/relationships/image" Target="../media/image96.png"/><Relationship Id="rId12" Type="http://schemas.openxmlformats.org/officeDocument/2006/relationships/image" Target="../media/image101.svg"/><Relationship Id="rId2" Type="http://schemas.openxmlformats.org/officeDocument/2006/relationships/image" Target="../media/image95.svg"/><Relationship Id="rId1" Type="http://schemas.openxmlformats.org/officeDocument/2006/relationships/image" Target="../media/image94.png"/><Relationship Id="rId6" Type="http://schemas.openxmlformats.org/officeDocument/2006/relationships/image" Target="../media/image89.svg"/><Relationship Id="rId11" Type="http://schemas.openxmlformats.org/officeDocument/2006/relationships/image" Target="../media/image100.png"/><Relationship Id="rId5" Type="http://schemas.openxmlformats.org/officeDocument/2006/relationships/image" Target="../media/image88.png"/><Relationship Id="rId10" Type="http://schemas.openxmlformats.org/officeDocument/2006/relationships/image" Target="../media/image99.svg"/><Relationship Id="rId4" Type="http://schemas.openxmlformats.org/officeDocument/2006/relationships/image" Target="../media/image87.svg"/><Relationship Id="rId9" Type="http://schemas.openxmlformats.org/officeDocument/2006/relationships/image" Target="../media/image9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1.sv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svg"/><Relationship Id="rId1" Type="http://schemas.openxmlformats.org/officeDocument/2006/relationships/image" Target="../media/image84.png"/><Relationship Id="rId6" Type="http://schemas.openxmlformats.org/officeDocument/2006/relationships/image" Target="../media/image89.svg"/><Relationship Id="rId5" Type="http://schemas.openxmlformats.org/officeDocument/2006/relationships/image" Target="../media/image88.png"/><Relationship Id="rId10" Type="http://schemas.openxmlformats.org/officeDocument/2006/relationships/image" Target="../media/image93.svg"/><Relationship Id="rId4" Type="http://schemas.openxmlformats.org/officeDocument/2006/relationships/image" Target="../media/image87.svg"/><Relationship Id="rId9" Type="http://schemas.openxmlformats.org/officeDocument/2006/relationships/image" Target="../media/image9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7.svg"/><Relationship Id="rId3" Type="http://schemas.openxmlformats.org/officeDocument/2006/relationships/image" Target="../media/image86.png"/><Relationship Id="rId7" Type="http://schemas.openxmlformats.org/officeDocument/2006/relationships/image" Target="../media/image96.png"/><Relationship Id="rId12" Type="http://schemas.openxmlformats.org/officeDocument/2006/relationships/image" Target="../media/image101.svg"/><Relationship Id="rId2" Type="http://schemas.openxmlformats.org/officeDocument/2006/relationships/image" Target="../media/image95.svg"/><Relationship Id="rId1" Type="http://schemas.openxmlformats.org/officeDocument/2006/relationships/image" Target="../media/image94.png"/><Relationship Id="rId6" Type="http://schemas.openxmlformats.org/officeDocument/2006/relationships/image" Target="../media/image89.svg"/><Relationship Id="rId11" Type="http://schemas.openxmlformats.org/officeDocument/2006/relationships/image" Target="../media/image100.png"/><Relationship Id="rId5" Type="http://schemas.openxmlformats.org/officeDocument/2006/relationships/image" Target="../media/image88.png"/><Relationship Id="rId10" Type="http://schemas.openxmlformats.org/officeDocument/2006/relationships/image" Target="../media/image99.svg"/><Relationship Id="rId4" Type="http://schemas.openxmlformats.org/officeDocument/2006/relationships/image" Target="../media/image87.svg"/><Relationship Id="rId9" Type="http://schemas.openxmlformats.org/officeDocument/2006/relationships/image" Target="../media/image9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2AFBA9-2388-4BE0-9956-75C9D20EC87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3D33E95-F03A-466E-BC7D-AC828D65B72A}">
      <dgm:prSet/>
      <dgm:spPr/>
      <dgm:t>
        <a:bodyPr/>
        <a:lstStyle/>
        <a:p>
          <a:r>
            <a:rPr lang="es-ES" i="1" dirty="0">
              <a:solidFill>
                <a:srgbClr val="00224B"/>
              </a:solidFill>
              <a:latin typeface="Open Sans ExtraBold" pitchFamily="2" charset="0"/>
              <a:ea typeface="Open Sans ExtraBold" pitchFamily="2" charset="0"/>
              <a:cs typeface="Open Sans ExtraBold" pitchFamily="2" charset="0"/>
            </a:rPr>
            <a:t>bridge</a:t>
          </a:r>
          <a:r>
            <a:rPr lang="es-ES" dirty="0">
              <a:latin typeface="Open Sans" pitchFamily="2" charset="0"/>
              <a:ea typeface="Open Sans" pitchFamily="2" charset="0"/>
              <a:cs typeface="Open Sans" pitchFamily="2" charset="0"/>
            </a:rPr>
            <a:t>, (default), red privada</a:t>
          </a:r>
          <a:endParaRPr kumimoji="0" lang="es-ES" b="0" i="1" u="none" strike="noStrike" cap="none" spc="0" normalizeH="0" baseline="0" noProof="0" dirty="0">
            <a:ln>
              <a:noFill/>
            </a:ln>
            <a:solidFill>
              <a:srgbClr val="00B2F3"/>
            </a:solidFill>
            <a:effectLst/>
            <a:uLnTx/>
            <a:uFillTx/>
            <a:latin typeface="Open Sans" pitchFamily="2" charset="0"/>
            <a:ea typeface="Open Sans" pitchFamily="2" charset="0"/>
            <a:cs typeface="Open Sans" pitchFamily="2" charset="0"/>
          </a:endParaRPr>
        </a:p>
      </dgm:t>
    </dgm:pt>
    <dgm:pt modelId="{56509248-8961-437F-9DF7-291AAA97CDF2}" type="par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73237A82-2AB4-44F9-B3C2-7EBEBD819FFC}" type="sib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2CD5FA0C-88EB-4AC4-A856-D63F1BDCD7D3}">
      <dgm:prSet/>
      <dgm:spPr>
        <a:noFill/>
        <a:ln>
          <a:noFill/>
        </a:ln>
        <a:effectLst/>
      </dgm:spPr>
      <dgm:t>
        <a:bodyPr spcFirstLastPara="0" vert="horz" wrap="square" lIns="43804" tIns="43804" rIns="43804" bIns="43804" numCol="1" spcCol="1270" anchor="ctr" anchorCtr="0"/>
        <a:lstStyle/>
        <a:p>
          <a:pPr>
            <a:lnSpc>
              <a:spcPct val="100000"/>
            </a:lnSpc>
          </a:pPr>
          <a:r>
            <a:rPr lang="es-ES" i="1" dirty="0">
              <a:solidFill>
                <a:srgbClr val="00224B"/>
              </a:solidFill>
              <a:latin typeface="Open Sans ExtraBold" pitchFamily="2" charset="0"/>
              <a:ea typeface="Open Sans ExtraBold" pitchFamily="2" charset="0"/>
              <a:cs typeface="Open Sans ExtraBold" pitchFamily="2" charset="0"/>
            </a:rPr>
            <a:t>host</a:t>
          </a:r>
          <a:r>
            <a:rPr lang="es-ES" i="1" dirty="0">
              <a:solidFill>
                <a:schemeClr val="tx1"/>
              </a:solidFill>
              <a:latin typeface="Open Sans" pitchFamily="2" charset="0"/>
              <a:ea typeface="Open Sans" pitchFamily="2" charset="0"/>
              <a:cs typeface="Open Sans" pitchFamily="2" charset="0"/>
            </a:rPr>
            <a:t>, red del host</a:t>
          </a:r>
          <a:endParaRPr kumimoji="0" lang="es-ES" b="0" i="1" u="none" strike="noStrike" cap="none" spc="0" normalizeH="0" baseline="0" noProof="0" dirty="0">
            <a:ln>
              <a:noFill/>
            </a:ln>
            <a:solidFill>
              <a:schemeClr val="tx1"/>
            </a:solidFill>
            <a:effectLst/>
            <a:uLnTx/>
            <a:uFillTx/>
            <a:latin typeface="Open Sans" pitchFamily="2" charset="0"/>
            <a:ea typeface="Open Sans" pitchFamily="2" charset="0"/>
            <a:cs typeface="Open Sans" pitchFamily="2" charset="0"/>
          </a:endParaRPr>
        </a:p>
      </dgm:t>
    </dgm:pt>
    <dgm:pt modelId="{517A1490-04BE-456D-BA65-2103CC17AD94}" type="par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120C0AD3-52D1-41C8-98E5-00975E5E2A04}" type="sib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D02B0237-8CAD-4233-8D78-2755F336175D}">
      <dgm:prSet custT="1"/>
      <dgm:spPr/>
      <dgm:t>
        <a:bodyPr/>
        <a:lstStyle/>
        <a:p>
          <a:pPr>
            <a:lnSpc>
              <a:spcPct val="100000"/>
            </a:lnSpc>
          </a:pPr>
          <a:r>
            <a:rPr lang="es-ES" sz="1900" i="1" kern="1200" dirty="0" err="1">
              <a:solidFill>
                <a:srgbClr val="00224B"/>
              </a:solidFill>
              <a:latin typeface="Open Sans ExtraBold" pitchFamily="2" charset="0"/>
              <a:ea typeface="Open Sans ExtraBold" pitchFamily="2" charset="0"/>
              <a:cs typeface="Open Sans ExtraBold" pitchFamily="2" charset="0"/>
            </a:rPr>
            <a:t>overlay</a:t>
          </a:r>
          <a:r>
            <a:rPr lang="es-ES" sz="1900" i="1" kern="1200" dirty="0">
              <a:solidFill>
                <a:srgbClr val="000000"/>
              </a:solidFill>
              <a:latin typeface="Open Sans" pitchFamily="2" charset="0"/>
              <a:ea typeface="Open Sans" pitchFamily="2" charset="0"/>
              <a:cs typeface="Open Sans" pitchFamily="2" charset="0"/>
            </a:rPr>
            <a:t>, entre hosts (swarm)</a:t>
          </a:r>
          <a:endParaRPr lang="en-US" sz="1900" i="1" kern="1200" dirty="0">
            <a:solidFill>
              <a:srgbClr val="000000"/>
            </a:solidFill>
            <a:latin typeface="Open Sans" pitchFamily="2" charset="0"/>
            <a:ea typeface="Open Sans" pitchFamily="2" charset="0"/>
            <a:cs typeface="Open Sans" pitchFamily="2" charset="0"/>
          </a:endParaRPr>
        </a:p>
      </dgm:t>
    </dgm:pt>
    <dgm:pt modelId="{363F8DAE-BCB6-47FC-9F8B-BF47E3E36D77}" type="par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A9D2E9E4-4D7A-43BB-A3E8-E6BABE4C1E6E}" type="sib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F081158D-8395-4E32-8B57-3A342EA84FFE}">
      <dgm:prSet custT="1"/>
      <dgm:spPr/>
      <dgm:t>
        <a:bodyPr/>
        <a:lstStyle/>
        <a:p>
          <a:pPr>
            <a:lnSpc>
              <a:spcPct val="100000"/>
            </a:lnSpc>
          </a:pPr>
          <a:r>
            <a:rPr lang="es-ES" sz="1900" i="1" kern="1200" dirty="0" err="1">
              <a:solidFill>
                <a:srgbClr val="00224B"/>
              </a:solidFill>
              <a:latin typeface="Open Sans ExtraBold" pitchFamily="2" charset="0"/>
              <a:ea typeface="Open Sans ExtraBold" pitchFamily="2" charset="0"/>
              <a:cs typeface="Open Sans ExtraBold" pitchFamily="2" charset="0"/>
            </a:rPr>
            <a:t>macvlan</a:t>
          </a:r>
          <a:r>
            <a:rPr lang="es-ES" sz="1900" i="1" kern="1200" dirty="0">
              <a:solidFill>
                <a:srgbClr val="000000"/>
              </a:solidFill>
              <a:latin typeface="Open Sans" pitchFamily="2" charset="0"/>
              <a:ea typeface="Open Sans" pitchFamily="2" charset="0"/>
              <a:cs typeface="Open Sans" pitchFamily="2" charset="0"/>
            </a:rPr>
            <a:t>, red física</a:t>
          </a:r>
          <a:endParaRPr lang="en-US" sz="1900" i="1" kern="1200" dirty="0">
            <a:solidFill>
              <a:srgbClr val="000000"/>
            </a:solidFill>
            <a:latin typeface="Open Sans" pitchFamily="2" charset="0"/>
            <a:ea typeface="Open Sans" pitchFamily="2" charset="0"/>
            <a:cs typeface="Open Sans" pitchFamily="2" charset="0"/>
          </a:endParaRPr>
        </a:p>
      </dgm:t>
    </dgm:pt>
    <dgm:pt modelId="{3397AD98-2CB1-4E42-8F2D-D6090A1F5D6C}" type="par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3126E3A2-BF2A-4518-BFC0-B263A1AC9F34}" type="sib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AE0F6807-1548-437E-903D-2C13F2719624}">
      <dgm:prSet custT="1"/>
      <dgm:spPr/>
      <dgm:t>
        <a:bodyPr/>
        <a:lstStyle/>
        <a:p>
          <a:pPr>
            <a:lnSpc>
              <a:spcPct val="100000"/>
            </a:lnSpc>
          </a:pPr>
          <a:r>
            <a:rPr kumimoji="0" lang="es-ES" sz="1900" b="0" i="1" u="none" strike="noStrike" kern="1200" cap="none" spc="0" normalizeH="0" baseline="0" noProof="0" dirty="0" err="1">
              <a:ln>
                <a:noFill/>
              </a:ln>
              <a:solidFill>
                <a:srgbClr val="00224B"/>
              </a:solidFill>
              <a:effectLst/>
              <a:uLnTx/>
              <a:uFillTx/>
              <a:latin typeface="Open Sans ExtraBold" pitchFamily="2" charset="0"/>
              <a:ea typeface="Open Sans ExtraBold" pitchFamily="2" charset="0"/>
              <a:cs typeface="Open Sans ExtraBold" pitchFamily="2" charset="0"/>
            </a:rPr>
            <a:t>none</a:t>
          </a:r>
          <a:r>
            <a:rPr lang="es-ES" sz="1900" i="1" kern="1200" noProof="0" dirty="0">
              <a:solidFill>
                <a:srgbClr val="000000"/>
              </a:solidFill>
              <a:latin typeface="Open Sans" pitchFamily="2" charset="0"/>
              <a:ea typeface="Open Sans" pitchFamily="2" charset="0"/>
              <a:cs typeface="Open Sans" pitchFamily="2" charset="0"/>
            </a:rPr>
            <a:t>, aislado</a:t>
          </a:r>
          <a:endParaRPr lang="en-US" sz="1900" i="1" kern="1200" dirty="0">
            <a:solidFill>
              <a:srgbClr val="000000"/>
            </a:solidFill>
            <a:latin typeface="Open Sans" pitchFamily="2" charset="0"/>
            <a:ea typeface="Open Sans" pitchFamily="2" charset="0"/>
            <a:cs typeface="Open Sans" pitchFamily="2" charset="0"/>
          </a:endParaRPr>
        </a:p>
      </dgm:t>
    </dgm:pt>
    <dgm:pt modelId="{D1CDDC9B-1515-4C40-B681-A159DC75B388}" type="par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8F1DCC7F-6E80-46EA-831F-2EBFC367A704}" type="sib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A2264606-620E-4A09-8CAF-26B858314F28}" type="pres">
      <dgm:prSet presAssocID="{7D2AFBA9-2388-4BE0-9956-75C9D20EC872}" presName="root" presStyleCnt="0">
        <dgm:presLayoutVars>
          <dgm:dir/>
          <dgm:resizeHandles val="exact"/>
        </dgm:presLayoutVars>
      </dgm:prSet>
      <dgm:spPr/>
    </dgm:pt>
    <dgm:pt modelId="{A41D613D-8216-46F3-B5C1-018A9405BB85}" type="pres">
      <dgm:prSet presAssocID="{A3D33E95-F03A-466E-BC7D-AC828D65B72A}" presName="compNode" presStyleCnt="0"/>
      <dgm:spPr/>
    </dgm:pt>
    <dgm:pt modelId="{6DDA1759-864B-4955-BAE8-A3B15DF81103}" type="pres">
      <dgm:prSet presAssocID="{A3D33E95-F03A-466E-BC7D-AC828D65B72A}" presName="bgRect" presStyleLbl="bgShp" presStyleIdx="0" presStyleCnt="5"/>
      <dgm:spPr/>
    </dgm:pt>
    <dgm:pt modelId="{7F46E3B1-F5C4-460F-8DC0-1667362172B2}" type="pres">
      <dgm:prSet presAssocID="{A3D33E95-F03A-466E-BC7D-AC828D65B72A}"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Escena de un puente con relleno sólido"/>
        </a:ext>
      </dgm:extLst>
    </dgm:pt>
    <dgm:pt modelId="{61FD0E59-B997-477D-BD9A-90C692E471A0}" type="pres">
      <dgm:prSet presAssocID="{A3D33E95-F03A-466E-BC7D-AC828D65B72A}" presName="spaceRect" presStyleCnt="0"/>
      <dgm:spPr/>
    </dgm:pt>
    <dgm:pt modelId="{C5C034DD-2A81-4111-9CF7-444D90A1E9EF}" type="pres">
      <dgm:prSet presAssocID="{A3D33E95-F03A-466E-BC7D-AC828D65B72A}" presName="parTx" presStyleLbl="revTx" presStyleIdx="0" presStyleCnt="5" custLinFactNeighborX="118">
        <dgm:presLayoutVars>
          <dgm:chMax val="0"/>
          <dgm:chPref val="0"/>
        </dgm:presLayoutVars>
      </dgm:prSet>
      <dgm:spPr/>
    </dgm:pt>
    <dgm:pt modelId="{A9F04726-7E5F-41E0-85BB-4190E0BF07E9}" type="pres">
      <dgm:prSet presAssocID="{73237A82-2AB4-44F9-B3C2-7EBEBD819FFC}" presName="sibTrans" presStyleCnt="0"/>
      <dgm:spPr/>
    </dgm:pt>
    <dgm:pt modelId="{664BF839-4AE9-4DC8-8DE4-7AA356C45353}" type="pres">
      <dgm:prSet presAssocID="{2CD5FA0C-88EB-4AC4-A856-D63F1BDCD7D3}" presName="compNode" presStyleCnt="0"/>
      <dgm:spPr/>
    </dgm:pt>
    <dgm:pt modelId="{E40FE3BA-71A9-47B1-8FAF-F4F1B4B59123}" type="pres">
      <dgm:prSet presAssocID="{2CD5FA0C-88EB-4AC4-A856-D63F1BDCD7D3}" presName="bgRect" presStyleLbl="bgShp" presStyleIdx="1" presStyleCnt="5"/>
      <dgm:spPr/>
    </dgm:pt>
    <dgm:pt modelId="{98E1504F-DBAB-48CF-88AC-8AF457D5EC38}" type="pres">
      <dgm:prSet presAssocID="{2CD5FA0C-88EB-4AC4-A856-D63F1BDCD7D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fresh"/>
        </a:ext>
      </dgm:extLst>
    </dgm:pt>
    <dgm:pt modelId="{BF42BDBA-310D-4855-89D6-842C69DA5F3D}" type="pres">
      <dgm:prSet presAssocID="{2CD5FA0C-88EB-4AC4-A856-D63F1BDCD7D3}" presName="spaceRect" presStyleCnt="0"/>
      <dgm:spPr/>
    </dgm:pt>
    <dgm:pt modelId="{13197E1B-0E9F-42A6-884E-E156D1CD7248}" type="pres">
      <dgm:prSet presAssocID="{2CD5FA0C-88EB-4AC4-A856-D63F1BDCD7D3}" presName="parTx" presStyleLbl="revTx" presStyleIdx="1" presStyleCnt="5">
        <dgm:presLayoutVars>
          <dgm:chMax val="0"/>
          <dgm:chPref val="0"/>
        </dgm:presLayoutVars>
      </dgm:prSet>
      <dgm:spPr>
        <a:xfrm>
          <a:off x="478050" y="518341"/>
          <a:ext cx="9769179" cy="413896"/>
        </a:xfrm>
        <a:prstGeom prst="rect">
          <a:avLst/>
        </a:prstGeom>
      </dgm:spPr>
    </dgm:pt>
    <dgm:pt modelId="{74D93836-34E0-4CBC-8786-2ED9B29CFD3B}" type="pres">
      <dgm:prSet presAssocID="{120C0AD3-52D1-41C8-98E5-00975E5E2A04}" presName="sibTrans" presStyleCnt="0"/>
      <dgm:spPr/>
    </dgm:pt>
    <dgm:pt modelId="{354B5135-93CA-48E9-9574-95ACD55856E0}" type="pres">
      <dgm:prSet presAssocID="{D02B0237-8CAD-4233-8D78-2755F336175D}" presName="compNode" presStyleCnt="0"/>
      <dgm:spPr/>
    </dgm:pt>
    <dgm:pt modelId="{95F9F62D-9FDA-4A63-B80C-6AF07A1555E7}" type="pres">
      <dgm:prSet presAssocID="{D02B0237-8CAD-4233-8D78-2755F336175D}" presName="bgRect" presStyleLbl="bgShp" presStyleIdx="2" presStyleCnt="5"/>
      <dgm:spPr/>
    </dgm:pt>
    <dgm:pt modelId="{09813E3A-57C6-4ECE-85BF-A1FD5053ECF4}" type="pres">
      <dgm:prSet presAssocID="{D02B0237-8CAD-4233-8D78-2755F336175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ínculo"/>
        </a:ext>
      </dgm:extLst>
    </dgm:pt>
    <dgm:pt modelId="{0CA68A11-868D-4CD6-972B-542BF42FA259}" type="pres">
      <dgm:prSet presAssocID="{D02B0237-8CAD-4233-8D78-2755F336175D}" presName="spaceRect" presStyleCnt="0"/>
      <dgm:spPr/>
    </dgm:pt>
    <dgm:pt modelId="{C54E9C69-0FE2-4396-B376-E850C71300E2}" type="pres">
      <dgm:prSet presAssocID="{D02B0237-8CAD-4233-8D78-2755F336175D}" presName="parTx" presStyleLbl="revTx" presStyleIdx="2" presStyleCnt="5">
        <dgm:presLayoutVars>
          <dgm:chMax val="0"/>
          <dgm:chPref val="0"/>
        </dgm:presLayoutVars>
      </dgm:prSet>
      <dgm:spPr/>
    </dgm:pt>
    <dgm:pt modelId="{09D88F0A-5DAF-4C22-AD5C-B2108D0C4837}" type="pres">
      <dgm:prSet presAssocID="{A9D2E9E4-4D7A-43BB-A3E8-E6BABE4C1E6E}" presName="sibTrans" presStyleCnt="0"/>
      <dgm:spPr/>
    </dgm:pt>
    <dgm:pt modelId="{61720BF2-31D5-4866-9ABD-EC67D95FBC3C}" type="pres">
      <dgm:prSet presAssocID="{F081158D-8395-4E32-8B57-3A342EA84FFE}" presName="compNode" presStyleCnt="0"/>
      <dgm:spPr/>
    </dgm:pt>
    <dgm:pt modelId="{0F9881DD-3E64-4018-8375-AE7B73B73212}" type="pres">
      <dgm:prSet presAssocID="{F081158D-8395-4E32-8B57-3A342EA84FFE}" presName="bgRect" presStyleLbl="bgShp" presStyleIdx="3" presStyleCnt="5"/>
      <dgm:spPr/>
    </dgm:pt>
    <dgm:pt modelId="{8AEB7F6B-7297-4EE8-B954-198D1F8F2650}" type="pres">
      <dgm:prSet presAssocID="{F081158D-8395-4E32-8B57-3A342EA84FF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Diagrama de red con relleno sólido"/>
        </a:ext>
      </dgm:extLst>
    </dgm:pt>
    <dgm:pt modelId="{79611A69-FBD4-42FE-AE8B-F2D827AE7A80}" type="pres">
      <dgm:prSet presAssocID="{F081158D-8395-4E32-8B57-3A342EA84FFE}" presName="spaceRect" presStyleCnt="0"/>
      <dgm:spPr/>
    </dgm:pt>
    <dgm:pt modelId="{EF4FC0B3-FBAB-4BFA-9726-D47EE6D04106}" type="pres">
      <dgm:prSet presAssocID="{F081158D-8395-4E32-8B57-3A342EA84FFE}" presName="parTx" presStyleLbl="revTx" presStyleIdx="3" presStyleCnt="5">
        <dgm:presLayoutVars>
          <dgm:chMax val="0"/>
          <dgm:chPref val="0"/>
        </dgm:presLayoutVars>
      </dgm:prSet>
      <dgm:spPr/>
    </dgm:pt>
    <dgm:pt modelId="{759E5B29-72A1-4A23-AB16-280B28DD24F0}" type="pres">
      <dgm:prSet presAssocID="{3126E3A2-BF2A-4518-BFC0-B263A1AC9F34}" presName="sibTrans" presStyleCnt="0"/>
      <dgm:spPr/>
    </dgm:pt>
    <dgm:pt modelId="{ED847027-02E7-47AD-98E8-BDE4E760CF0F}" type="pres">
      <dgm:prSet presAssocID="{AE0F6807-1548-437E-903D-2C13F2719624}" presName="compNode" presStyleCnt="0"/>
      <dgm:spPr/>
    </dgm:pt>
    <dgm:pt modelId="{ACE8943E-F171-45CD-89A1-3A067DD60ACA}" type="pres">
      <dgm:prSet presAssocID="{AE0F6807-1548-437E-903D-2C13F2719624}" presName="bgRect" presStyleLbl="bgShp" presStyleIdx="4" presStyleCnt="5"/>
      <dgm:spPr/>
    </dgm:pt>
    <dgm:pt modelId="{5B94BA1F-73BD-4045-BD85-7616D62C66C6}" type="pres">
      <dgm:prSet presAssocID="{AE0F6807-1548-437E-903D-2C13F271962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errar con relleno sólido"/>
        </a:ext>
      </dgm:extLst>
    </dgm:pt>
    <dgm:pt modelId="{A690DB45-CC20-4A58-8E05-2ACFA0A19FB8}" type="pres">
      <dgm:prSet presAssocID="{AE0F6807-1548-437E-903D-2C13F2719624}" presName="spaceRect" presStyleCnt="0"/>
      <dgm:spPr/>
    </dgm:pt>
    <dgm:pt modelId="{9DB3435F-957F-4EF5-8C0B-C34895C6451B}" type="pres">
      <dgm:prSet presAssocID="{AE0F6807-1548-437E-903D-2C13F2719624}" presName="parTx" presStyleLbl="revTx" presStyleIdx="4" presStyleCnt="5">
        <dgm:presLayoutVars>
          <dgm:chMax val="0"/>
          <dgm:chPref val="0"/>
        </dgm:presLayoutVars>
      </dgm:prSet>
      <dgm:spPr/>
    </dgm:pt>
  </dgm:ptLst>
  <dgm:cxnLst>
    <dgm:cxn modelId="{CD50EC09-FBF0-41F5-8BB7-ECDE9CC10555}" srcId="{7D2AFBA9-2388-4BE0-9956-75C9D20EC872}" destId="{A3D33E95-F03A-466E-BC7D-AC828D65B72A}" srcOrd="0" destOrd="0" parTransId="{56509248-8961-437F-9DF7-291AAA97CDF2}" sibTransId="{73237A82-2AB4-44F9-B3C2-7EBEBD819FFC}"/>
    <dgm:cxn modelId="{50A9BD26-E08A-4F0E-B2F0-02CE035D7C3B}" srcId="{7D2AFBA9-2388-4BE0-9956-75C9D20EC872}" destId="{D02B0237-8CAD-4233-8D78-2755F336175D}" srcOrd="2" destOrd="0" parTransId="{363F8DAE-BCB6-47FC-9F8B-BF47E3E36D77}" sibTransId="{A9D2E9E4-4D7A-43BB-A3E8-E6BABE4C1E6E}"/>
    <dgm:cxn modelId="{0E13B75F-B5C7-4B68-A7BE-7C63E30AFC8E}" type="presOf" srcId="{A3D33E95-F03A-466E-BC7D-AC828D65B72A}" destId="{C5C034DD-2A81-4111-9CF7-444D90A1E9EF}" srcOrd="0" destOrd="0" presId="urn:microsoft.com/office/officeart/2018/2/layout/IconVerticalSolidList"/>
    <dgm:cxn modelId="{F648DD6C-1CE9-4F82-AE37-B8399682230D}" type="presOf" srcId="{2CD5FA0C-88EB-4AC4-A856-D63F1BDCD7D3}" destId="{13197E1B-0E9F-42A6-884E-E156D1CD7248}" srcOrd="0" destOrd="0" presId="urn:microsoft.com/office/officeart/2018/2/layout/IconVerticalSolidList"/>
    <dgm:cxn modelId="{2155276D-6494-40CB-BFF1-4F0CE27C2177}" type="presOf" srcId="{D02B0237-8CAD-4233-8D78-2755F336175D}" destId="{C54E9C69-0FE2-4396-B376-E850C71300E2}" srcOrd="0" destOrd="0" presId="urn:microsoft.com/office/officeart/2018/2/layout/IconVerticalSolidList"/>
    <dgm:cxn modelId="{532DE35A-BD53-43EC-AB00-09667E98B60E}" type="presOf" srcId="{AE0F6807-1548-437E-903D-2C13F2719624}" destId="{9DB3435F-957F-4EF5-8C0B-C34895C6451B}" srcOrd="0" destOrd="0" presId="urn:microsoft.com/office/officeart/2018/2/layout/IconVerticalSolidList"/>
    <dgm:cxn modelId="{A09B4C8A-C1BB-4CA5-AAAB-81C6B6031217}" srcId="{7D2AFBA9-2388-4BE0-9956-75C9D20EC872}" destId="{F081158D-8395-4E32-8B57-3A342EA84FFE}" srcOrd="3" destOrd="0" parTransId="{3397AD98-2CB1-4E42-8F2D-D6090A1F5D6C}" sibTransId="{3126E3A2-BF2A-4518-BFC0-B263A1AC9F34}"/>
    <dgm:cxn modelId="{A7A2DE90-E548-489C-8C24-F88BF782904A}" srcId="{7D2AFBA9-2388-4BE0-9956-75C9D20EC872}" destId="{AE0F6807-1548-437E-903D-2C13F2719624}" srcOrd="4" destOrd="0" parTransId="{D1CDDC9B-1515-4C40-B681-A159DC75B388}" sibTransId="{8F1DCC7F-6E80-46EA-831F-2EBFC367A704}"/>
    <dgm:cxn modelId="{6E010F94-8AE8-4015-9130-8EFCF408F04E}" type="presOf" srcId="{F081158D-8395-4E32-8B57-3A342EA84FFE}" destId="{EF4FC0B3-FBAB-4BFA-9726-D47EE6D04106}" srcOrd="0" destOrd="0" presId="urn:microsoft.com/office/officeart/2018/2/layout/IconVerticalSolidList"/>
    <dgm:cxn modelId="{C23A16C4-360B-48B5-B381-3DAAED150953}" type="presOf" srcId="{7D2AFBA9-2388-4BE0-9956-75C9D20EC872}" destId="{A2264606-620E-4A09-8CAF-26B858314F28}" srcOrd="0" destOrd="0" presId="urn:microsoft.com/office/officeart/2018/2/layout/IconVerticalSolidList"/>
    <dgm:cxn modelId="{708CF1F7-2E85-4A2C-A4C4-AD808CC577C5}" srcId="{7D2AFBA9-2388-4BE0-9956-75C9D20EC872}" destId="{2CD5FA0C-88EB-4AC4-A856-D63F1BDCD7D3}" srcOrd="1" destOrd="0" parTransId="{517A1490-04BE-456D-BA65-2103CC17AD94}" sibTransId="{120C0AD3-52D1-41C8-98E5-00975E5E2A04}"/>
    <dgm:cxn modelId="{0C54CC43-D4F6-4294-BFDF-2F4D3A8AC3C2}" type="presParOf" srcId="{A2264606-620E-4A09-8CAF-26B858314F28}" destId="{A41D613D-8216-46F3-B5C1-018A9405BB85}" srcOrd="0" destOrd="0" presId="urn:microsoft.com/office/officeart/2018/2/layout/IconVerticalSolidList"/>
    <dgm:cxn modelId="{3B1B55F7-4C53-4786-9A02-A395E60EC73D}" type="presParOf" srcId="{A41D613D-8216-46F3-B5C1-018A9405BB85}" destId="{6DDA1759-864B-4955-BAE8-A3B15DF81103}" srcOrd="0" destOrd="0" presId="urn:microsoft.com/office/officeart/2018/2/layout/IconVerticalSolidList"/>
    <dgm:cxn modelId="{624F7AE3-5F63-40FE-9464-B1418C805F2A}" type="presParOf" srcId="{A41D613D-8216-46F3-B5C1-018A9405BB85}" destId="{7F46E3B1-F5C4-460F-8DC0-1667362172B2}" srcOrd="1" destOrd="0" presId="urn:microsoft.com/office/officeart/2018/2/layout/IconVerticalSolidList"/>
    <dgm:cxn modelId="{7F8E4F64-AA01-48C4-8256-3DD2EA91677F}" type="presParOf" srcId="{A41D613D-8216-46F3-B5C1-018A9405BB85}" destId="{61FD0E59-B997-477D-BD9A-90C692E471A0}" srcOrd="2" destOrd="0" presId="urn:microsoft.com/office/officeart/2018/2/layout/IconVerticalSolidList"/>
    <dgm:cxn modelId="{504D4480-8E36-4CD8-BEE3-B2D1367C5CE3}" type="presParOf" srcId="{A41D613D-8216-46F3-B5C1-018A9405BB85}" destId="{C5C034DD-2A81-4111-9CF7-444D90A1E9EF}" srcOrd="3" destOrd="0" presId="urn:microsoft.com/office/officeart/2018/2/layout/IconVerticalSolidList"/>
    <dgm:cxn modelId="{14A554FE-893E-430D-B537-D4A37CAE166C}" type="presParOf" srcId="{A2264606-620E-4A09-8CAF-26B858314F28}" destId="{A9F04726-7E5F-41E0-85BB-4190E0BF07E9}" srcOrd="1" destOrd="0" presId="urn:microsoft.com/office/officeart/2018/2/layout/IconVerticalSolidList"/>
    <dgm:cxn modelId="{2A824764-22BE-4597-9AB1-EDD2357FFB4B}" type="presParOf" srcId="{A2264606-620E-4A09-8CAF-26B858314F28}" destId="{664BF839-4AE9-4DC8-8DE4-7AA356C45353}" srcOrd="2" destOrd="0" presId="urn:microsoft.com/office/officeart/2018/2/layout/IconVerticalSolidList"/>
    <dgm:cxn modelId="{3868C2A7-8320-4004-8555-D9531D2D226E}" type="presParOf" srcId="{664BF839-4AE9-4DC8-8DE4-7AA356C45353}" destId="{E40FE3BA-71A9-47B1-8FAF-F4F1B4B59123}" srcOrd="0" destOrd="0" presId="urn:microsoft.com/office/officeart/2018/2/layout/IconVerticalSolidList"/>
    <dgm:cxn modelId="{A5BFB689-638C-42E7-8980-ABC054FB346B}" type="presParOf" srcId="{664BF839-4AE9-4DC8-8DE4-7AA356C45353}" destId="{98E1504F-DBAB-48CF-88AC-8AF457D5EC38}" srcOrd="1" destOrd="0" presId="urn:microsoft.com/office/officeart/2018/2/layout/IconVerticalSolidList"/>
    <dgm:cxn modelId="{8A4403B9-1800-4E36-A01A-05C13148014E}" type="presParOf" srcId="{664BF839-4AE9-4DC8-8DE4-7AA356C45353}" destId="{BF42BDBA-310D-4855-89D6-842C69DA5F3D}" srcOrd="2" destOrd="0" presId="urn:microsoft.com/office/officeart/2018/2/layout/IconVerticalSolidList"/>
    <dgm:cxn modelId="{86CCE00C-8821-4640-B331-C59302139ECD}" type="presParOf" srcId="{664BF839-4AE9-4DC8-8DE4-7AA356C45353}" destId="{13197E1B-0E9F-42A6-884E-E156D1CD7248}" srcOrd="3" destOrd="0" presId="urn:microsoft.com/office/officeart/2018/2/layout/IconVerticalSolidList"/>
    <dgm:cxn modelId="{022E42CF-951B-4E85-A65A-0DF3DFC8878D}" type="presParOf" srcId="{A2264606-620E-4A09-8CAF-26B858314F28}" destId="{74D93836-34E0-4CBC-8786-2ED9B29CFD3B}" srcOrd="3" destOrd="0" presId="urn:microsoft.com/office/officeart/2018/2/layout/IconVerticalSolidList"/>
    <dgm:cxn modelId="{ED3FF014-BBC3-473B-AA86-867F112F8B34}" type="presParOf" srcId="{A2264606-620E-4A09-8CAF-26B858314F28}" destId="{354B5135-93CA-48E9-9574-95ACD55856E0}" srcOrd="4" destOrd="0" presId="urn:microsoft.com/office/officeart/2018/2/layout/IconVerticalSolidList"/>
    <dgm:cxn modelId="{4BACD30B-2234-4F41-8A02-7DAB3C48E112}" type="presParOf" srcId="{354B5135-93CA-48E9-9574-95ACD55856E0}" destId="{95F9F62D-9FDA-4A63-B80C-6AF07A1555E7}" srcOrd="0" destOrd="0" presId="urn:microsoft.com/office/officeart/2018/2/layout/IconVerticalSolidList"/>
    <dgm:cxn modelId="{70CE8F57-68F4-48CD-9A38-1AA73DC3F249}" type="presParOf" srcId="{354B5135-93CA-48E9-9574-95ACD55856E0}" destId="{09813E3A-57C6-4ECE-85BF-A1FD5053ECF4}" srcOrd="1" destOrd="0" presId="urn:microsoft.com/office/officeart/2018/2/layout/IconVerticalSolidList"/>
    <dgm:cxn modelId="{123DC9B7-6D01-4C2C-81CE-E673B238DF5D}" type="presParOf" srcId="{354B5135-93CA-48E9-9574-95ACD55856E0}" destId="{0CA68A11-868D-4CD6-972B-542BF42FA259}" srcOrd="2" destOrd="0" presId="urn:microsoft.com/office/officeart/2018/2/layout/IconVerticalSolidList"/>
    <dgm:cxn modelId="{762636D7-4461-4E7A-BB20-8FBB1D7249DB}" type="presParOf" srcId="{354B5135-93CA-48E9-9574-95ACD55856E0}" destId="{C54E9C69-0FE2-4396-B376-E850C71300E2}" srcOrd="3" destOrd="0" presId="urn:microsoft.com/office/officeart/2018/2/layout/IconVerticalSolidList"/>
    <dgm:cxn modelId="{1F72F5F2-C527-4777-90D0-801C8B0836BB}" type="presParOf" srcId="{A2264606-620E-4A09-8CAF-26B858314F28}" destId="{09D88F0A-5DAF-4C22-AD5C-B2108D0C4837}" srcOrd="5" destOrd="0" presId="urn:microsoft.com/office/officeart/2018/2/layout/IconVerticalSolidList"/>
    <dgm:cxn modelId="{98D95674-0975-4DA4-B3CF-9B0A62F7593E}" type="presParOf" srcId="{A2264606-620E-4A09-8CAF-26B858314F28}" destId="{61720BF2-31D5-4866-9ABD-EC67D95FBC3C}" srcOrd="6" destOrd="0" presId="urn:microsoft.com/office/officeart/2018/2/layout/IconVerticalSolidList"/>
    <dgm:cxn modelId="{F74F1414-10B0-4698-9A22-BDDDBFB6D807}" type="presParOf" srcId="{61720BF2-31D5-4866-9ABD-EC67D95FBC3C}" destId="{0F9881DD-3E64-4018-8375-AE7B73B73212}" srcOrd="0" destOrd="0" presId="urn:microsoft.com/office/officeart/2018/2/layout/IconVerticalSolidList"/>
    <dgm:cxn modelId="{361A2B7F-8EBD-4B04-80A3-1C00C2977F04}" type="presParOf" srcId="{61720BF2-31D5-4866-9ABD-EC67D95FBC3C}" destId="{8AEB7F6B-7297-4EE8-B954-198D1F8F2650}" srcOrd="1" destOrd="0" presId="urn:microsoft.com/office/officeart/2018/2/layout/IconVerticalSolidList"/>
    <dgm:cxn modelId="{F6D2E1FA-F415-431E-A934-4A5A6BD9E8EB}" type="presParOf" srcId="{61720BF2-31D5-4866-9ABD-EC67D95FBC3C}" destId="{79611A69-FBD4-42FE-AE8B-F2D827AE7A80}" srcOrd="2" destOrd="0" presId="urn:microsoft.com/office/officeart/2018/2/layout/IconVerticalSolidList"/>
    <dgm:cxn modelId="{10F29C8F-8AC2-42FA-A74D-22C66CD811E1}" type="presParOf" srcId="{61720BF2-31D5-4866-9ABD-EC67D95FBC3C}" destId="{EF4FC0B3-FBAB-4BFA-9726-D47EE6D04106}" srcOrd="3" destOrd="0" presId="urn:microsoft.com/office/officeart/2018/2/layout/IconVerticalSolidList"/>
    <dgm:cxn modelId="{95ED6208-A421-4A28-BA5A-979E4F508208}" type="presParOf" srcId="{A2264606-620E-4A09-8CAF-26B858314F28}" destId="{759E5B29-72A1-4A23-AB16-280B28DD24F0}" srcOrd="7" destOrd="0" presId="urn:microsoft.com/office/officeart/2018/2/layout/IconVerticalSolidList"/>
    <dgm:cxn modelId="{0F5B2332-549B-40A5-A094-F5FB58C5A66E}" type="presParOf" srcId="{A2264606-620E-4A09-8CAF-26B858314F28}" destId="{ED847027-02E7-47AD-98E8-BDE4E760CF0F}" srcOrd="8" destOrd="0" presId="urn:microsoft.com/office/officeart/2018/2/layout/IconVerticalSolidList"/>
    <dgm:cxn modelId="{8B3F6FB3-FEEC-40F8-8C21-1D8FFA289DBB}" type="presParOf" srcId="{ED847027-02E7-47AD-98E8-BDE4E760CF0F}" destId="{ACE8943E-F171-45CD-89A1-3A067DD60ACA}" srcOrd="0" destOrd="0" presId="urn:microsoft.com/office/officeart/2018/2/layout/IconVerticalSolidList"/>
    <dgm:cxn modelId="{63AA97BC-A83C-4C91-A961-D1F19B4F4D2E}" type="presParOf" srcId="{ED847027-02E7-47AD-98E8-BDE4E760CF0F}" destId="{5B94BA1F-73BD-4045-BD85-7616D62C66C6}" srcOrd="1" destOrd="0" presId="urn:microsoft.com/office/officeart/2018/2/layout/IconVerticalSolidList"/>
    <dgm:cxn modelId="{E7EF2D3B-9F51-4CA2-9A1C-768E905B9110}" type="presParOf" srcId="{ED847027-02E7-47AD-98E8-BDE4E760CF0F}" destId="{A690DB45-CC20-4A58-8E05-2ACFA0A19FB8}" srcOrd="2" destOrd="0" presId="urn:microsoft.com/office/officeart/2018/2/layout/IconVerticalSolidList"/>
    <dgm:cxn modelId="{F684A7EB-3695-4215-BDC1-0C40EA74F14C}" type="presParOf" srcId="{ED847027-02E7-47AD-98E8-BDE4E760CF0F}" destId="{9DB3435F-957F-4EF5-8C0B-C34895C6451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2AFBA9-2388-4BE0-9956-75C9D20EC87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02B0237-8CAD-4233-8D78-2755F336175D}">
      <dgm:prSet custT="1"/>
      <dgm:spPr/>
      <dgm:t>
        <a:bodyPr/>
        <a:lstStyle/>
        <a:p>
          <a:pPr>
            <a:lnSpc>
              <a:spcPct val="100000"/>
            </a:lnSpc>
          </a:pPr>
          <a:r>
            <a:rPr lang="es-ES" sz="1800" i="1" kern="1200">
              <a:solidFill>
                <a:srgbClr val="00224B"/>
              </a:solidFill>
              <a:latin typeface="Open Sans ExtraBold" pitchFamily="2" charset="0"/>
              <a:ea typeface="Open Sans ExtraBold" pitchFamily="2" charset="0"/>
              <a:cs typeface="Open Sans ExtraBold" pitchFamily="2" charset="0"/>
            </a:rPr>
            <a:t>bind</a:t>
          </a:r>
          <a:r>
            <a:rPr lang="es-ES" sz="1800" b="0" i="1" kern="1200">
              <a:latin typeface="Open Sans" pitchFamily="2" charset="0"/>
              <a:ea typeface="Open Sans" pitchFamily="2" charset="0"/>
              <a:cs typeface="Open Sans" pitchFamily="2" charset="0"/>
            </a:rPr>
            <a:t>, enlazar directorios </a:t>
          </a:r>
          <a:endParaRPr lang="en-US" sz="1800" kern="1200" dirty="0">
            <a:latin typeface="Open Sans" pitchFamily="2" charset="0"/>
            <a:ea typeface="Open Sans" pitchFamily="2" charset="0"/>
            <a:cs typeface="Open Sans" pitchFamily="2" charset="0"/>
          </a:endParaRPr>
        </a:p>
      </dgm:t>
    </dgm:pt>
    <dgm:pt modelId="{363F8DAE-BCB6-47FC-9F8B-BF47E3E36D77}" type="par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A9D2E9E4-4D7A-43BB-A3E8-E6BABE4C1E6E}" type="sib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F081158D-8395-4E32-8B57-3A342EA84FFE}">
      <dgm:prSet custT="1"/>
      <dgm:spPr/>
      <dgm:t>
        <a:bodyPr/>
        <a:lstStyle/>
        <a:p>
          <a:pPr>
            <a:lnSpc>
              <a:spcPct val="100000"/>
            </a:lnSpc>
          </a:pPr>
          <a:r>
            <a:rPr lang="es-ES" sz="1800" i="1" kern="1200">
              <a:solidFill>
                <a:srgbClr val="00224B"/>
              </a:solidFill>
              <a:latin typeface="Open Sans ExtraBold" pitchFamily="2" charset="0"/>
              <a:ea typeface="Open Sans ExtraBold" pitchFamily="2" charset="0"/>
              <a:cs typeface="Open Sans ExtraBold" pitchFamily="2" charset="0"/>
            </a:rPr>
            <a:t>volume</a:t>
          </a:r>
          <a:r>
            <a:rPr lang="es-ES" sz="1800" b="0" i="1" kern="1200">
              <a:latin typeface="Open Sans" pitchFamily="2" charset="0"/>
              <a:ea typeface="Open Sans" pitchFamily="2" charset="0"/>
              <a:cs typeface="Open Sans" pitchFamily="2" charset="0"/>
            </a:rPr>
            <a:t>, en volúmenes Docker</a:t>
          </a:r>
          <a:endParaRPr lang="en-US" sz="1800" kern="1200" dirty="0">
            <a:latin typeface="Open Sans" pitchFamily="2" charset="0"/>
            <a:ea typeface="Open Sans" pitchFamily="2" charset="0"/>
            <a:cs typeface="Open Sans" pitchFamily="2" charset="0"/>
          </a:endParaRPr>
        </a:p>
      </dgm:t>
    </dgm:pt>
    <dgm:pt modelId="{3397AD98-2CB1-4E42-8F2D-D6090A1F5D6C}" type="par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3126E3A2-BF2A-4518-BFC0-B263A1AC9F34}" type="sib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AE0F6807-1548-437E-903D-2C13F2719624}">
      <dgm:prSet custT="1"/>
      <dgm:spPr/>
      <dgm:t>
        <a:bodyPr/>
        <a:lstStyle/>
        <a:p>
          <a:pPr>
            <a:lnSpc>
              <a:spcPct val="100000"/>
            </a:lnSpc>
          </a:pPr>
          <a:r>
            <a:rPr lang="es-ES" sz="1800" i="1" kern="1200">
              <a:solidFill>
                <a:srgbClr val="00224B"/>
              </a:solidFill>
              <a:latin typeface="Open Sans ExtraBold" pitchFamily="2" charset="0"/>
              <a:ea typeface="Open Sans ExtraBold" pitchFamily="2" charset="0"/>
              <a:cs typeface="Open Sans ExtraBold" pitchFamily="2" charset="0"/>
            </a:rPr>
            <a:t>tmpfs</a:t>
          </a:r>
          <a:r>
            <a:rPr lang="es-ES" sz="1800" b="0" i="1" kern="1200">
              <a:latin typeface="Open Sans" pitchFamily="2" charset="0"/>
              <a:ea typeface="Open Sans" pitchFamily="2" charset="0"/>
              <a:cs typeface="Open Sans" pitchFamily="2" charset="0"/>
            </a:rPr>
            <a:t>, en RAM (temporal)</a:t>
          </a:r>
          <a:endParaRPr lang="en-US" sz="1800" kern="1200" dirty="0">
            <a:latin typeface="Open Sans" pitchFamily="2" charset="0"/>
            <a:ea typeface="Open Sans" pitchFamily="2" charset="0"/>
            <a:cs typeface="Open Sans" pitchFamily="2" charset="0"/>
          </a:endParaRPr>
        </a:p>
      </dgm:t>
    </dgm:pt>
    <dgm:pt modelId="{D1CDDC9B-1515-4C40-B681-A159DC75B388}" type="par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8F1DCC7F-6E80-46EA-831F-2EBFC367A704}" type="sib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38124701-15EE-4833-ADEE-D91F699F5AA7}">
      <dgm:prSet custT="1"/>
      <dgm:spPr>
        <a:solidFill>
          <a:srgbClr val="1D63ED">
            <a:tint val="40000"/>
            <a:hueOff val="0"/>
            <a:satOff val="0"/>
            <a:lumOff val="0"/>
            <a:alphaOff val="0"/>
          </a:srgbClr>
        </a:solidFill>
        <a:ln>
          <a:noFill/>
        </a:ln>
        <a:effectLst/>
      </dgm:spPr>
      <dgm:t>
        <a:bodyPr/>
        <a:lstStyle/>
        <a:p>
          <a:pPr>
            <a:lnSpc>
              <a:spcPct val="100000"/>
            </a:lnSpc>
          </a:pPr>
          <a:r>
            <a:rPr lang="es-ES" sz="1800" i="1" kern="1200">
              <a:solidFill>
                <a:srgbClr val="00224B"/>
              </a:solidFill>
              <a:latin typeface="Open Sans ExtraBold" pitchFamily="2" charset="0"/>
              <a:ea typeface="Open Sans ExtraBold" pitchFamily="2" charset="0"/>
              <a:cs typeface="Open Sans ExtraBold" pitchFamily="2" charset="0"/>
            </a:rPr>
            <a:t>azure_file / efs</a:t>
          </a:r>
          <a:r>
            <a:rPr lang="es-ES" sz="1800" b="0" i="1" kern="1200">
              <a:solidFill>
                <a:srgbClr val="00224B"/>
              </a:solidFill>
              <a:latin typeface="Open Sans" pitchFamily="2" charset="0"/>
              <a:ea typeface="Open Sans" pitchFamily="2" charset="0"/>
              <a:cs typeface="Open Sans" pitchFamily="2" charset="0"/>
            </a:rPr>
            <a:t>, en servicios de la nube</a:t>
          </a:r>
          <a:endParaRPr lang="en-US" sz="1800" b="0" i="1" kern="1200" dirty="0">
            <a:solidFill>
              <a:srgbClr val="00224B"/>
            </a:solidFill>
            <a:latin typeface="Open Sans" pitchFamily="2" charset="0"/>
            <a:ea typeface="Open Sans" pitchFamily="2" charset="0"/>
            <a:cs typeface="Open Sans" pitchFamily="2" charset="0"/>
          </a:endParaRPr>
        </a:p>
      </dgm:t>
    </dgm:pt>
    <dgm:pt modelId="{C75D744D-E421-48FE-BCC2-2D4E8D1346DA}" type="parTrans" cxnId="{6AC7D8B2-6825-4396-B5F9-30080A3D522F}">
      <dgm:prSet/>
      <dgm:spPr/>
      <dgm:t>
        <a:bodyPr/>
        <a:lstStyle/>
        <a:p>
          <a:endParaRPr lang="en-US">
            <a:latin typeface="Open Sans" pitchFamily="2" charset="0"/>
            <a:ea typeface="Open Sans" pitchFamily="2" charset="0"/>
            <a:cs typeface="Open Sans" pitchFamily="2" charset="0"/>
          </a:endParaRPr>
        </a:p>
      </dgm:t>
    </dgm:pt>
    <dgm:pt modelId="{F7866EEF-7C39-4795-A914-6157FF6806D3}" type="sibTrans" cxnId="{6AC7D8B2-6825-4396-B5F9-30080A3D522F}">
      <dgm:prSet/>
      <dgm:spPr/>
      <dgm:t>
        <a:bodyPr/>
        <a:lstStyle/>
        <a:p>
          <a:endParaRPr lang="en-US">
            <a:latin typeface="Open Sans" pitchFamily="2" charset="0"/>
            <a:ea typeface="Open Sans" pitchFamily="2" charset="0"/>
            <a:cs typeface="Open Sans" pitchFamily="2" charset="0"/>
          </a:endParaRPr>
        </a:p>
      </dgm:t>
    </dgm:pt>
    <dgm:pt modelId="{A3D33E95-F03A-466E-BC7D-AC828D65B72A}">
      <dgm:prSet/>
      <dgm:spPr/>
      <dgm:t>
        <a:bodyPr/>
        <a:lstStyle/>
        <a:p>
          <a:pPr>
            <a:lnSpc>
              <a:spcPct val="100000"/>
            </a:lnSpc>
          </a:pPr>
          <a:r>
            <a:rPr lang="es-ES" i="1">
              <a:solidFill>
                <a:srgbClr val="00224B"/>
              </a:solidFill>
              <a:latin typeface="Open Sans ExtraBold" pitchFamily="2" charset="0"/>
              <a:ea typeface="Open Sans ExtraBold" pitchFamily="2" charset="0"/>
              <a:cs typeface="Open Sans ExtraBold" pitchFamily="2" charset="0"/>
            </a:rPr>
            <a:t>local</a:t>
          </a:r>
          <a:r>
            <a:rPr lang="es-ES" b="0" i="1">
              <a:latin typeface="Open Sans" pitchFamily="2" charset="0"/>
              <a:ea typeface="Open Sans" pitchFamily="2" charset="0"/>
              <a:cs typeface="Open Sans" pitchFamily="2" charset="0"/>
            </a:rPr>
            <a:t>, almacén en host (driver)</a:t>
          </a:r>
          <a:endParaRPr lang="en-US" b="0" dirty="0">
            <a:latin typeface="Open Sans" pitchFamily="2" charset="0"/>
            <a:ea typeface="Open Sans" pitchFamily="2" charset="0"/>
            <a:cs typeface="Open Sans" pitchFamily="2" charset="0"/>
          </a:endParaRPr>
        </a:p>
      </dgm:t>
    </dgm:pt>
    <dgm:pt modelId="{73237A82-2AB4-44F9-B3C2-7EBEBD819FFC}" type="sib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56509248-8961-437F-9DF7-291AAA97CDF2}" type="par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2CD5FA0C-88EB-4AC4-A856-D63F1BDCD7D3}">
      <dgm:prSet custT="1"/>
      <dgm:spPr>
        <a:noFill/>
        <a:ln>
          <a:noFill/>
        </a:ln>
        <a:effectLst/>
      </dgm:spPr>
      <dgm:t>
        <a:bodyPr spcFirstLastPara="0" vert="horz" wrap="square" lIns="43804" tIns="43804" rIns="43804" bIns="43804" numCol="1" spcCol="1270" anchor="ctr" anchorCtr="0"/>
        <a:lstStyle/>
        <a:p>
          <a:pPr>
            <a:lnSpc>
              <a:spcPct val="100000"/>
            </a:lnSpc>
          </a:pPr>
          <a:r>
            <a:rPr lang="es-ES" sz="1800" i="1" kern="1200">
              <a:solidFill>
                <a:srgbClr val="00224B"/>
              </a:solidFill>
              <a:latin typeface="Open Sans ExtraBold" pitchFamily="2" charset="0"/>
              <a:ea typeface="Open Sans ExtraBold" pitchFamily="2" charset="0"/>
              <a:cs typeface="Open Sans ExtraBold" pitchFamily="2" charset="0"/>
            </a:rPr>
            <a:t>nfs</a:t>
          </a:r>
          <a:r>
            <a:rPr lang="es-ES" sz="1800" b="0" i="1" kern="1200" baseline="0">
              <a:latin typeface="Open Sans" pitchFamily="2" charset="0"/>
              <a:ea typeface="Open Sans" pitchFamily="2" charset="0"/>
              <a:cs typeface="Open Sans" pitchFamily="2" charset="0"/>
            </a:rPr>
            <a:t>, volumen desde sistemas NFS</a:t>
          </a:r>
          <a:endParaRPr lang="en-US" sz="1800" kern="1200" dirty="0">
            <a:latin typeface="Open Sans" pitchFamily="2" charset="0"/>
            <a:ea typeface="Open Sans" pitchFamily="2" charset="0"/>
            <a:cs typeface="Open Sans" pitchFamily="2" charset="0"/>
          </a:endParaRPr>
        </a:p>
      </dgm:t>
    </dgm:pt>
    <dgm:pt modelId="{120C0AD3-52D1-41C8-98E5-00975E5E2A04}" type="sib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517A1490-04BE-456D-BA65-2103CC17AD94}" type="par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A2264606-620E-4A09-8CAF-26B858314F28}" type="pres">
      <dgm:prSet presAssocID="{7D2AFBA9-2388-4BE0-9956-75C9D20EC872}" presName="root" presStyleCnt="0">
        <dgm:presLayoutVars>
          <dgm:dir/>
          <dgm:resizeHandles val="exact"/>
        </dgm:presLayoutVars>
      </dgm:prSet>
      <dgm:spPr/>
    </dgm:pt>
    <dgm:pt modelId="{A41D613D-8216-46F3-B5C1-018A9405BB85}" type="pres">
      <dgm:prSet presAssocID="{A3D33E95-F03A-466E-BC7D-AC828D65B72A}" presName="compNode" presStyleCnt="0"/>
      <dgm:spPr/>
    </dgm:pt>
    <dgm:pt modelId="{6DDA1759-864B-4955-BAE8-A3B15DF81103}" type="pres">
      <dgm:prSet presAssocID="{A3D33E95-F03A-466E-BC7D-AC828D65B72A}" presName="bgRect" presStyleLbl="bgShp" presStyleIdx="0" presStyleCnt="6"/>
      <dgm:spPr/>
    </dgm:pt>
    <dgm:pt modelId="{7F46E3B1-F5C4-460F-8DC0-1667362172B2}" type="pres">
      <dgm:prSet presAssocID="{A3D33E95-F03A-466E-BC7D-AC828D65B72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se de datos"/>
        </a:ext>
      </dgm:extLst>
    </dgm:pt>
    <dgm:pt modelId="{61FD0E59-B997-477D-BD9A-90C692E471A0}" type="pres">
      <dgm:prSet presAssocID="{A3D33E95-F03A-466E-BC7D-AC828D65B72A}" presName="spaceRect" presStyleCnt="0"/>
      <dgm:spPr/>
    </dgm:pt>
    <dgm:pt modelId="{C5C034DD-2A81-4111-9CF7-444D90A1E9EF}" type="pres">
      <dgm:prSet presAssocID="{A3D33E95-F03A-466E-BC7D-AC828D65B72A}" presName="parTx" presStyleLbl="revTx" presStyleIdx="0" presStyleCnt="6">
        <dgm:presLayoutVars>
          <dgm:chMax val="0"/>
          <dgm:chPref val="0"/>
        </dgm:presLayoutVars>
      </dgm:prSet>
      <dgm:spPr/>
    </dgm:pt>
    <dgm:pt modelId="{A9F04726-7E5F-41E0-85BB-4190E0BF07E9}" type="pres">
      <dgm:prSet presAssocID="{73237A82-2AB4-44F9-B3C2-7EBEBD819FFC}" presName="sibTrans" presStyleCnt="0"/>
      <dgm:spPr/>
    </dgm:pt>
    <dgm:pt modelId="{664BF839-4AE9-4DC8-8DE4-7AA356C45353}" type="pres">
      <dgm:prSet presAssocID="{2CD5FA0C-88EB-4AC4-A856-D63F1BDCD7D3}" presName="compNode" presStyleCnt="0"/>
      <dgm:spPr/>
    </dgm:pt>
    <dgm:pt modelId="{E40FE3BA-71A9-47B1-8FAF-F4F1B4B59123}" type="pres">
      <dgm:prSet presAssocID="{2CD5FA0C-88EB-4AC4-A856-D63F1BDCD7D3}" presName="bgRect" presStyleLbl="bgShp" presStyleIdx="1" presStyleCnt="6"/>
      <dgm:spPr/>
    </dgm:pt>
    <dgm:pt modelId="{98E1504F-DBAB-48CF-88AC-8AF457D5EC38}" type="pres">
      <dgm:prSet presAssocID="{2CD5FA0C-88EB-4AC4-A856-D63F1BDCD7D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fresh"/>
        </a:ext>
      </dgm:extLst>
    </dgm:pt>
    <dgm:pt modelId="{BF42BDBA-310D-4855-89D6-842C69DA5F3D}" type="pres">
      <dgm:prSet presAssocID="{2CD5FA0C-88EB-4AC4-A856-D63F1BDCD7D3}" presName="spaceRect" presStyleCnt="0"/>
      <dgm:spPr/>
    </dgm:pt>
    <dgm:pt modelId="{13197E1B-0E9F-42A6-884E-E156D1CD7248}" type="pres">
      <dgm:prSet presAssocID="{2CD5FA0C-88EB-4AC4-A856-D63F1BDCD7D3}" presName="parTx" presStyleLbl="revTx" presStyleIdx="1" presStyleCnt="6">
        <dgm:presLayoutVars>
          <dgm:chMax val="0"/>
          <dgm:chPref val="0"/>
        </dgm:presLayoutVars>
      </dgm:prSet>
      <dgm:spPr>
        <a:xfrm>
          <a:off x="478050" y="518341"/>
          <a:ext cx="9769179" cy="413896"/>
        </a:xfrm>
        <a:prstGeom prst="rect">
          <a:avLst/>
        </a:prstGeom>
      </dgm:spPr>
    </dgm:pt>
    <dgm:pt modelId="{74D93836-34E0-4CBC-8786-2ED9B29CFD3B}" type="pres">
      <dgm:prSet presAssocID="{120C0AD3-52D1-41C8-98E5-00975E5E2A04}" presName="sibTrans" presStyleCnt="0"/>
      <dgm:spPr/>
    </dgm:pt>
    <dgm:pt modelId="{354B5135-93CA-48E9-9574-95ACD55856E0}" type="pres">
      <dgm:prSet presAssocID="{D02B0237-8CAD-4233-8D78-2755F336175D}" presName="compNode" presStyleCnt="0"/>
      <dgm:spPr/>
    </dgm:pt>
    <dgm:pt modelId="{95F9F62D-9FDA-4A63-B80C-6AF07A1555E7}" type="pres">
      <dgm:prSet presAssocID="{D02B0237-8CAD-4233-8D78-2755F336175D}" presName="bgRect" presStyleLbl="bgShp" presStyleIdx="2" presStyleCnt="6"/>
      <dgm:spPr/>
    </dgm:pt>
    <dgm:pt modelId="{09813E3A-57C6-4ECE-85BF-A1FD5053ECF4}" type="pres">
      <dgm:prSet presAssocID="{D02B0237-8CAD-4233-8D78-2755F336175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ínculo"/>
        </a:ext>
      </dgm:extLst>
    </dgm:pt>
    <dgm:pt modelId="{0CA68A11-868D-4CD6-972B-542BF42FA259}" type="pres">
      <dgm:prSet presAssocID="{D02B0237-8CAD-4233-8D78-2755F336175D}" presName="spaceRect" presStyleCnt="0"/>
      <dgm:spPr/>
    </dgm:pt>
    <dgm:pt modelId="{C54E9C69-0FE2-4396-B376-E850C71300E2}" type="pres">
      <dgm:prSet presAssocID="{D02B0237-8CAD-4233-8D78-2755F336175D}" presName="parTx" presStyleLbl="revTx" presStyleIdx="2" presStyleCnt="6">
        <dgm:presLayoutVars>
          <dgm:chMax val="0"/>
          <dgm:chPref val="0"/>
        </dgm:presLayoutVars>
      </dgm:prSet>
      <dgm:spPr/>
    </dgm:pt>
    <dgm:pt modelId="{09D88F0A-5DAF-4C22-AD5C-B2108D0C4837}" type="pres">
      <dgm:prSet presAssocID="{A9D2E9E4-4D7A-43BB-A3E8-E6BABE4C1E6E}" presName="sibTrans" presStyleCnt="0"/>
      <dgm:spPr/>
    </dgm:pt>
    <dgm:pt modelId="{61720BF2-31D5-4866-9ABD-EC67D95FBC3C}" type="pres">
      <dgm:prSet presAssocID="{F081158D-8395-4E32-8B57-3A342EA84FFE}" presName="compNode" presStyleCnt="0"/>
      <dgm:spPr/>
    </dgm:pt>
    <dgm:pt modelId="{0F9881DD-3E64-4018-8375-AE7B73B73212}" type="pres">
      <dgm:prSet presAssocID="{F081158D-8395-4E32-8B57-3A342EA84FFE}" presName="bgRect" presStyleLbl="bgShp" presStyleIdx="3" presStyleCnt="6"/>
      <dgm:spPr/>
    </dgm:pt>
    <dgm:pt modelId="{8AEB7F6B-7297-4EE8-B954-198D1F8F2650}" type="pres">
      <dgm:prSet presAssocID="{F081158D-8395-4E32-8B57-3A342EA84FF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Volumen"/>
        </a:ext>
      </dgm:extLst>
    </dgm:pt>
    <dgm:pt modelId="{79611A69-FBD4-42FE-AE8B-F2D827AE7A80}" type="pres">
      <dgm:prSet presAssocID="{F081158D-8395-4E32-8B57-3A342EA84FFE}" presName="spaceRect" presStyleCnt="0"/>
      <dgm:spPr/>
    </dgm:pt>
    <dgm:pt modelId="{EF4FC0B3-FBAB-4BFA-9726-D47EE6D04106}" type="pres">
      <dgm:prSet presAssocID="{F081158D-8395-4E32-8B57-3A342EA84FFE}" presName="parTx" presStyleLbl="revTx" presStyleIdx="3" presStyleCnt="6">
        <dgm:presLayoutVars>
          <dgm:chMax val="0"/>
          <dgm:chPref val="0"/>
        </dgm:presLayoutVars>
      </dgm:prSet>
      <dgm:spPr/>
    </dgm:pt>
    <dgm:pt modelId="{759E5B29-72A1-4A23-AB16-280B28DD24F0}" type="pres">
      <dgm:prSet presAssocID="{3126E3A2-BF2A-4518-BFC0-B263A1AC9F34}" presName="sibTrans" presStyleCnt="0"/>
      <dgm:spPr/>
    </dgm:pt>
    <dgm:pt modelId="{ED847027-02E7-47AD-98E8-BDE4E760CF0F}" type="pres">
      <dgm:prSet presAssocID="{AE0F6807-1548-437E-903D-2C13F2719624}" presName="compNode" presStyleCnt="0"/>
      <dgm:spPr/>
    </dgm:pt>
    <dgm:pt modelId="{ACE8943E-F171-45CD-89A1-3A067DD60ACA}" type="pres">
      <dgm:prSet presAssocID="{AE0F6807-1548-437E-903D-2C13F2719624}" presName="bgRect" presStyleLbl="bgShp" presStyleIdx="4" presStyleCnt="6"/>
      <dgm:spPr/>
    </dgm:pt>
    <dgm:pt modelId="{5B94BA1F-73BD-4045-BD85-7616D62C66C6}" type="pres">
      <dgm:prSet presAssocID="{AE0F6807-1548-437E-903D-2C13F271962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cesador"/>
        </a:ext>
      </dgm:extLst>
    </dgm:pt>
    <dgm:pt modelId="{A690DB45-CC20-4A58-8E05-2ACFA0A19FB8}" type="pres">
      <dgm:prSet presAssocID="{AE0F6807-1548-437E-903D-2C13F2719624}" presName="spaceRect" presStyleCnt="0"/>
      <dgm:spPr/>
    </dgm:pt>
    <dgm:pt modelId="{9DB3435F-957F-4EF5-8C0B-C34895C6451B}" type="pres">
      <dgm:prSet presAssocID="{AE0F6807-1548-437E-903D-2C13F2719624}" presName="parTx" presStyleLbl="revTx" presStyleIdx="4" presStyleCnt="6">
        <dgm:presLayoutVars>
          <dgm:chMax val="0"/>
          <dgm:chPref val="0"/>
        </dgm:presLayoutVars>
      </dgm:prSet>
      <dgm:spPr/>
    </dgm:pt>
    <dgm:pt modelId="{DF3D9972-BB61-4751-B9DF-D82FDB9B9645}" type="pres">
      <dgm:prSet presAssocID="{8F1DCC7F-6E80-46EA-831F-2EBFC367A704}" presName="sibTrans" presStyleCnt="0"/>
      <dgm:spPr/>
    </dgm:pt>
    <dgm:pt modelId="{EE6A063E-A60A-4496-85F4-3A01A528469F}" type="pres">
      <dgm:prSet presAssocID="{38124701-15EE-4833-ADEE-D91F699F5AA7}" presName="compNode" presStyleCnt="0"/>
      <dgm:spPr/>
    </dgm:pt>
    <dgm:pt modelId="{874C5E6D-E0B3-41BF-9046-5DE06B26C7EE}" type="pres">
      <dgm:prSet presAssocID="{38124701-15EE-4833-ADEE-D91F699F5AA7}" presName="bgRect" presStyleLbl="bgShp" presStyleIdx="5" presStyleCnt="6"/>
      <dgm:spPr/>
    </dgm:pt>
    <dgm:pt modelId="{BB3444BF-0F73-48E0-9600-2B1414AF9413}" type="pres">
      <dgm:prSet presAssocID="{38124701-15EE-4833-ADEE-D91F699F5AA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Nube"/>
        </a:ext>
      </dgm:extLst>
    </dgm:pt>
    <dgm:pt modelId="{7E219C73-5888-4D67-8A7D-C62FC02D4A60}" type="pres">
      <dgm:prSet presAssocID="{38124701-15EE-4833-ADEE-D91F699F5AA7}" presName="spaceRect" presStyleCnt="0"/>
      <dgm:spPr/>
    </dgm:pt>
    <dgm:pt modelId="{71041FDF-57EB-4360-ADF2-ABE215FED4C3}" type="pres">
      <dgm:prSet presAssocID="{38124701-15EE-4833-ADEE-D91F699F5AA7}" presName="parTx" presStyleLbl="revTx" presStyleIdx="5" presStyleCnt="6">
        <dgm:presLayoutVars>
          <dgm:chMax val="0"/>
          <dgm:chPref val="0"/>
        </dgm:presLayoutVars>
      </dgm:prSet>
      <dgm:spPr>
        <a:xfrm>
          <a:off x="478050" y="2587823"/>
          <a:ext cx="9769179" cy="413896"/>
        </a:xfrm>
        <a:prstGeom prst="rect">
          <a:avLst/>
        </a:prstGeom>
      </dgm:spPr>
    </dgm:pt>
  </dgm:ptLst>
  <dgm:cxnLst>
    <dgm:cxn modelId="{CD50EC09-FBF0-41F5-8BB7-ECDE9CC10555}" srcId="{7D2AFBA9-2388-4BE0-9956-75C9D20EC872}" destId="{A3D33E95-F03A-466E-BC7D-AC828D65B72A}" srcOrd="0" destOrd="0" parTransId="{56509248-8961-437F-9DF7-291AAA97CDF2}" sibTransId="{73237A82-2AB4-44F9-B3C2-7EBEBD819FFC}"/>
    <dgm:cxn modelId="{EE827519-E8D9-451E-AC43-5A50D4F191A8}" type="presOf" srcId="{38124701-15EE-4833-ADEE-D91F699F5AA7}" destId="{71041FDF-57EB-4360-ADF2-ABE215FED4C3}" srcOrd="0" destOrd="0" presId="urn:microsoft.com/office/officeart/2018/2/layout/IconVerticalSolidList"/>
    <dgm:cxn modelId="{50A9BD26-E08A-4F0E-B2F0-02CE035D7C3B}" srcId="{7D2AFBA9-2388-4BE0-9956-75C9D20EC872}" destId="{D02B0237-8CAD-4233-8D78-2755F336175D}" srcOrd="2" destOrd="0" parTransId="{363F8DAE-BCB6-47FC-9F8B-BF47E3E36D77}" sibTransId="{A9D2E9E4-4D7A-43BB-A3E8-E6BABE4C1E6E}"/>
    <dgm:cxn modelId="{0E13B75F-B5C7-4B68-A7BE-7C63E30AFC8E}" type="presOf" srcId="{A3D33E95-F03A-466E-BC7D-AC828D65B72A}" destId="{C5C034DD-2A81-4111-9CF7-444D90A1E9EF}" srcOrd="0" destOrd="0" presId="urn:microsoft.com/office/officeart/2018/2/layout/IconVerticalSolidList"/>
    <dgm:cxn modelId="{F648DD6C-1CE9-4F82-AE37-B8399682230D}" type="presOf" srcId="{2CD5FA0C-88EB-4AC4-A856-D63F1BDCD7D3}" destId="{13197E1B-0E9F-42A6-884E-E156D1CD7248}" srcOrd="0" destOrd="0" presId="urn:microsoft.com/office/officeart/2018/2/layout/IconVerticalSolidList"/>
    <dgm:cxn modelId="{2155276D-6494-40CB-BFF1-4F0CE27C2177}" type="presOf" srcId="{D02B0237-8CAD-4233-8D78-2755F336175D}" destId="{C54E9C69-0FE2-4396-B376-E850C71300E2}" srcOrd="0" destOrd="0" presId="urn:microsoft.com/office/officeart/2018/2/layout/IconVerticalSolidList"/>
    <dgm:cxn modelId="{532DE35A-BD53-43EC-AB00-09667E98B60E}" type="presOf" srcId="{AE0F6807-1548-437E-903D-2C13F2719624}" destId="{9DB3435F-957F-4EF5-8C0B-C34895C6451B}" srcOrd="0" destOrd="0" presId="urn:microsoft.com/office/officeart/2018/2/layout/IconVerticalSolidList"/>
    <dgm:cxn modelId="{A09B4C8A-C1BB-4CA5-AAAB-81C6B6031217}" srcId="{7D2AFBA9-2388-4BE0-9956-75C9D20EC872}" destId="{F081158D-8395-4E32-8B57-3A342EA84FFE}" srcOrd="3" destOrd="0" parTransId="{3397AD98-2CB1-4E42-8F2D-D6090A1F5D6C}" sibTransId="{3126E3A2-BF2A-4518-BFC0-B263A1AC9F34}"/>
    <dgm:cxn modelId="{A7A2DE90-E548-489C-8C24-F88BF782904A}" srcId="{7D2AFBA9-2388-4BE0-9956-75C9D20EC872}" destId="{AE0F6807-1548-437E-903D-2C13F2719624}" srcOrd="4" destOrd="0" parTransId="{D1CDDC9B-1515-4C40-B681-A159DC75B388}" sibTransId="{8F1DCC7F-6E80-46EA-831F-2EBFC367A704}"/>
    <dgm:cxn modelId="{6E010F94-8AE8-4015-9130-8EFCF408F04E}" type="presOf" srcId="{F081158D-8395-4E32-8B57-3A342EA84FFE}" destId="{EF4FC0B3-FBAB-4BFA-9726-D47EE6D04106}" srcOrd="0" destOrd="0" presId="urn:microsoft.com/office/officeart/2018/2/layout/IconVerticalSolidList"/>
    <dgm:cxn modelId="{6AC7D8B2-6825-4396-B5F9-30080A3D522F}" srcId="{7D2AFBA9-2388-4BE0-9956-75C9D20EC872}" destId="{38124701-15EE-4833-ADEE-D91F699F5AA7}" srcOrd="5" destOrd="0" parTransId="{C75D744D-E421-48FE-BCC2-2D4E8D1346DA}" sibTransId="{F7866EEF-7C39-4795-A914-6157FF6806D3}"/>
    <dgm:cxn modelId="{C23A16C4-360B-48B5-B381-3DAAED150953}" type="presOf" srcId="{7D2AFBA9-2388-4BE0-9956-75C9D20EC872}" destId="{A2264606-620E-4A09-8CAF-26B858314F28}" srcOrd="0" destOrd="0" presId="urn:microsoft.com/office/officeart/2018/2/layout/IconVerticalSolidList"/>
    <dgm:cxn modelId="{708CF1F7-2E85-4A2C-A4C4-AD808CC577C5}" srcId="{7D2AFBA9-2388-4BE0-9956-75C9D20EC872}" destId="{2CD5FA0C-88EB-4AC4-A856-D63F1BDCD7D3}" srcOrd="1" destOrd="0" parTransId="{517A1490-04BE-456D-BA65-2103CC17AD94}" sibTransId="{120C0AD3-52D1-41C8-98E5-00975E5E2A04}"/>
    <dgm:cxn modelId="{0C54CC43-D4F6-4294-BFDF-2F4D3A8AC3C2}" type="presParOf" srcId="{A2264606-620E-4A09-8CAF-26B858314F28}" destId="{A41D613D-8216-46F3-B5C1-018A9405BB85}" srcOrd="0" destOrd="0" presId="urn:microsoft.com/office/officeart/2018/2/layout/IconVerticalSolidList"/>
    <dgm:cxn modelId="{3B1B55F7-4C53-4786-9A02-A395E60EC73D}" type="presParOf" srcId="{A41D613D-8216-46F3-B5C1-018A9405BB85}" destId="{6DDA1759-864B-4955-BAE8-A3B15DF81103}" srcOrd="0" destOrd="0" presId="urn:microsoft.com/office/officeart/2018/2/layout/IconVerticalSolidList"/>
    <dgm:cxn modelId="{624F7AE3-5F63-40FE-9464-B1418C805F2A}" type="presParOf" srcId="{A41D613D-8216-46F3-B5C1-018A9405BB85}" destId="{7F46E3B1-F5C4-460F-8DC0-1667362172B2}" srcOrd="1" destOrd="0" presId="urn:microsoft.com/office/officeart/2018/2/layout/IconVerticalSolidList"/>
    <dgm:cxn modelId="{7F8E4F64-AA01-48C4-8256-3DD2EA91677F}" type="presParOf" srcId="{A41D613D-8216-46F3-B5C1-018A9405BB85}" destId="{61FD0E59-B997-477D-BD9A-90C692E471A0}" srcOrd="2" destOrd="0" presId="urn:microsoft.com/office/officeart/2018/2/layout/IconVerticalSolidList"/>
    <dgm:cxn modelId="{504D4480-8E36-4CD8-BEE3-B2D1367C5CE3}" type="presParOf" srcId="{A41D613D-8216-46F3-B5C1-018A9405BB85}" destId="{C5C034DD-2A81-4111-9CF7-444D90A1E9EF}" srcOrd="3" destOrd="0" presId="urn:microsoft.com/office/officeart/2018/2/layout/IconVerticalSolidList"/>
    <dgm:cxn modelId="{14A554FE-893E-430D-B537-D4A37CAE166C}" type="presParOf" srcId="{A2264606-620E-4A09-8CAF-26B858314F28}" destId="{A9F04726-7E5F-41E0-85BB-4190E0BF07E9}" srcOrd="1" destOrd="0" presId="urn:microsoft.com/office/officeart/2018/2/layout/IconVerticalSolidList"/>
    <dgm:cxn modelId="{2A824764-22BE-4597-9AB1-EDD2357FFB4B}" type="presParOf" srcId="{A2264606-620E-4A09-8CAF-26B858314F28}" destId="{664BF839-4AE9-4DC8-8DE4-7AA356C45353}" srcOrd="2" destOrd="0" presId="urn:microsoft.com/office/officeart/2018/2/layout/IconVerticalSolidList"/>
    <dgm:cxn modelId="{3868C2A7-8320-4004-8555-D9531D2D226E}" type="presParOf" srcId="{664BF839-4AE9-4DC8-8DE4-7AA356C45353}" destId="{E40FE3BA-71A9-47B1-8FAF-F4F1B4B59123}" srcOrd="0" destOrd="0" presId="urn:microsoft.com/office/officeart/2018/2/layout/IconVerticalSolidList"/>
    <dgm:cxn modelId="{A5BFB689-638C-42E7-8980-ABC054FB346B}" type="presParOf" srcId="{664BF839-4AE9-4DC8-8DE4-7AA356C45353}" destId="{98E1504F-DBAB-48CF-88AC-8AF457D5EC38}" srcOrd="1" destOrd="0" presId="urn:microsoft.com/office/officeart/2018/2/layout/IconVerticalSolidList"/>
    <dgm:cxn modelId="{8A4403B9-1800-4E36-A01A-05C13148014E}" type="presParOf" srcId="{664BF839-4AE9-4DC8-8DE4-7AA356C45353}" destId="{BF42BDBA-310D-4855-89D6-842C69DA5F3D}" srcOrd="2" destOrd="0" presId="urn:microsoft.com/office/officeart/2018/2/layout/IconVerticalSolidList"/>
    <dgm:cxn modelId="{86CCE00C-8821-4640-B331-C59302139ECD}" type="presParOf" srcId="{664BF839-4AE9-4DC8-8DE4-7AA356C45353}" destId="{13197E1B-0E9F-42A6-884E-E156D1CD7248}" srcOrd="3" destOrd="0" presId="urn:microsoft.com/office/officeart/2018/2/layout/IconVerticalSolidList"/>
    <dgm:cxn modelId="{022E42CF-951B-4E85-A65A-0DF3DFC8878D}" type="presParOf" srcId="{A2264606-620E-4A09-8CAF-26B858314F28}" destId="{74D93836-34E0-4CBC-8786-2ED9B29CFD3B}" srcOrd="3" destOrd="0" presId="urn:microsoft.com/office/officeart/2018/2/layout/IconVerticalSolidList"/>
    <dgm:cxn modelId="{ED3FF014-BBC3-473B-AA86-867F112F8B34}" type="presParOf" srcId="{A2264606-620E-4A09-8CAF-26B858314F28}" destId="{354B5135-93CA-48E9-9574-95ACD55856E0}" srcOrd="4" destOrd="0" presId="urn:microsoft.com/office/officeart/2018/2/layout/IconVerticalSolidList"/>
    <dgm:cxn modelId="{4BACD30B-2234-4F41-8A02-7DAB3C48E112}" type="presParOf" srcId="{354B5135-93CA-48E9-9574-95ACD55856E0}" destId="{95F9F62D-9FDA-4A63-B80C-6AF07A1555E7}" srcOrd="0" destOrd="0" presId="urn:microsoft.com/office/officeart/2018/2/layout/IconVerticalSolidList"/>
    <dgm:cxn modelId="{70CE8F57-68F4-48CD-9A38-1AA73DC3F249}" type="presParOf" srcId="{354B5135-93CA-48E9-9574-95ACD55856E0}" destId="{09813E3A-57C6-4ECE-85BF-A1FD5053ECF4}" srcOrd="1" destOrd="0" presId="urn:microsoft.com/office/officeart/2018/2/layout/IconVerticalSolidList"/>
    <dgm:cxn modelId="{123DC9B7-6D01-4C2C-81CE-E673B238DF5D}" type="presParOf" srcId="{354B5135-93CA-48E9-9574-95ACD55856E0}" destId="{0CA68A11-868D-4CD6-972B-542BF42FA259}" srcOrd="2" destOrd="0" presId="urn:microsoft.com/office/officeart/2018/2/layout/IconVerticalSolidList"/>
    <dgm:cxn modelId="{762636D7-4461-4E7A-BB20-8FBB1D7249DB}" type="presParOf" srcId="{354B5135-93CA-48E9-9574-95ACD55856E0}" destId="{C54E9C69-0FE2-4396-B376-E850C71300E2}" srcOrd="3" destOrd="0" presId="urn:microsoft.com/office/officeart/2018/2/layout/IconVerticalSolidList"/>
    <dgm:cxn modelId="{1F72F5F2-C527-4777-90D0-801C8B0836BB}" type="presParOf" srcId="{A2264606-620E-4A09-8CAF-26B858314F28}" destId="{09D88F0A-5DAF-4C22-AD5C-B2108D0C4837}" srcOrd="5" destOrd="0" presId="urn:microsoft.com/office/officeart/2018/2/layout/IconVerticalSolidList"/>
    <dgm:cxn modelId="{98D95674-0975-4DA4-B3CF-9B0A62F7593E}" type="presParOf" srcId="{A2264606-620E-4A09-8CAF-26B858314F28}" destId="{61720BF2-31D5-4866-9ABD-EC67D95FBC3C}" srcOrd="6" destOrd="0" presId="urn:microsoft.com/office/officeart/2018/2/layout/IconVerticalSolidList"/>
    <dgm:cxn modelId="{F74F1414-10B0-4698-9A22-BDDDBFB6D807}" type="presParOf" srcId="{61720BF2-31D5-4866-9ABD-EC67D95FBC3C}" destId="{0F9881DD-3E64-4018-8375-AE7B73B73212}" srcOrd="0" destOrd="0" presId="urn:microsoft.com/office/officeart/2018/2/layout/IconVerticalSolidList"/>
    <dgm:cxn modelId="{361A2B7F-8EBD-4B04-80A3-1C00C2977F04}" type="presParOf" srcId="{61720BF2-31D5-4866-9ABD-EC67D95FBC3C}" destId="{8AEB7F6B-7297-4EE8-B954-198D1F8F2650}" srcOrd="1" destOrd="0" presId="urn:microsoft.com/office/officeart/2018/2/layout/IconVerticalSolidList"/>
    <dgm:cxn modelId="{F6D2E1FA-F415-431E-A934-4A5A6BD9E8EB}" type="presParOf" srcId="{61720BF2-31D5-4866-9ABD-EC67D95FBC3C}" destId="{79611A69-FBD4-42FE-AE8B-F2D827AE7A80}" srcOrd="2" destOrd="0" presId="urn:microsoft.com/office/officeart/2018/2/layout/IconVerticalSolidList"/>
    <dgm:cxn modelId="{10F29C8F-8AC2-42FA-A74D-22C66CD811E1}" type="presParOf" srcId="{61720BF2-31D5-4866-9ABD-EC67D95FBC3C}" destId="{EF4FC0B3-FBAB-4BFA-9726-D47EE6D04106}" srcOrd="3" destOrd="0" presId="urn:microsoft.com/office/officeart/2018/2/layout/IconVerticalSolidList"/>
    <dgm:cxn modelId="{95ED6208-A421-4A28-BA5A-979E4F508208}" type="presParOf" srcId="{A2264606-620E-4A09-8CAF-26B858314F28}" destId="{759E5B29-72A1-4A23-AB16-280B28DD24F0}" srcOrd="7" destOrd="0" presId="urn:microsoft.com/office/officeart/2018/2/layout/IconVerticalSolidList"/>
    <dgm:cxn modelId="{0F5B2332-549B-40A5-A094-F5FB58C5A66E}" type="presParOf" srcId="{A2264606-620E-4A09-8CAF-26B858314F28}" destId="{ED847027-02E7-47AD-98E8-BDE4E760CF0F}" srcOrd="8" destOrd="0" presId="urn:microsoft.com/office/officeart/2018/2/layout/IconVerticalSolidList"/>
    <dgm:cxn modelId="{8B3F6FB3-FEEC-40F8-8C21-1D8FFA289DBB}" type="presParOf" srcId="{ED847027-02E7-47AD-98E8-BDE4E760CF0F}" destId="{ACE8943E-F171-45CD-89A1-3A067DD60ACA}" srcOrd="0" destOrd="0" presId="urn:microsoft.com/office/officeart/2018/2/layout/IconVerticalSolidList"/>
    <dgm:cxn modelId="{63AA97BC-A83C-4C91-A961-D1F19B4F4D2E}" type="presParOf" srcId="{ED847027-02E7-47AD-98E8-BDE4E760CF0F}" destId="{5B94BA1F-73BD-4045-BD85-7616D62C66C6}" srcOrd="1" destOrd="0" presId="urn:microsoft.com/office/officeart/2018/2/layout/IconVerticalSolidList"/>
    <dgm:cxn modelId="{E7EF2D3B-9F51-4CA2-9A1C-768E905B9110}" type="presParOf" srcId="{ED847027-02E7-47AD-98E8-BDE4E760CF0F}" destId="{A690DB45-CC20-4A58-8E05-2ACFA0A19FB8}" srcOrd="2" destOrd="0" presId="urn:microsoft.com/office/officeart/2018/2/layout/IconVerticalSolidList"/>
    <dgm:cxn modelId="{F684A7EB-3695-4215-BDC1-0C40EA74F14C}" type="presParOf" srcId="{ED847027-02E7-47AD-98E8-BDE4E760CF0F}" destId="{9DB3435F-957F-4EF5-8C0B-C34895C6451B}" srcOrd="3" destOrd="0" presId="urn:microsoft.com/office/officeart/2018/2/layout/IconVerticalSolidList"/>
    <dgm:cxn modelId="{7B81F230-FB5A-4170-A340-6DE46678735B}" type="presParOf" srcId="{A2264606-620E-4A09-8CAF-26B858314F28}" destId="{DF3D9972-BB61-4751-B9DF-D82FDB9B9645}" srcOrd="9" destOrd="0" presId="urn:microsoft.com/office/officeart/2018/2/layout/IconVerticalSolidList"/>
    <dgm:cxn modelId="{6601EBA4-E135-40F0-ADF5-5BCE4E41379F}" type="presParOf" srcId="{A2264606-620E-4A09-8CAF-26B858314F28}" destId="{EE6A063E-A60A-4496-85F4-3A01A528469F}" srcOrd="10" destOrd="0" presId="urn:microsoft.com/office/officeart/2018/2/layout/IconVerticalSolidList"/>
    <dgm:cxn modelId="{B7CA8874-CDD2-48E9-88B4-5FE28CF19105}" type="presParOf" srcId="{EE6A063E-A60A-4496-85F4-3A01A528469F}" destId="{874C5E6D-E0B3-41BF-9046-5DE06B26C7EE}" srcOrd="0" destOrd="0" presId="urn:microsoft.com/office/officeart/2018/2/layout/IconVerticalSolidList"/>
    <dgm:cxn modelId="{9890BF2A-D9BE-4B50-AF92-350A7A8BA5CE}" type="presParOf" srcId="{EE6A063E-A60A-4496-85F4-3A01A528469F}" destId="{BB3444BF-0F73-48E0-9600-2B1414AF9413}" srcOrd="1" destOrd="0" presId="urn:microsoft.com/office/officeart/2018/2/layout/IconVerticalSolidList"/>
    <dgm:cxn modelId="{A9F124C9-94AB-447F-9D50-099343BFA70C}" type="presParOf" srcId="{EE6A063E-A60A-4496-85F4-3A01A528469F}" destId="{7E219C73-5888-4D67-8A7D-C62FC02D4A60}" srcOrd="2" destOrd="0" presId="urn:microsoft.com/office/officeart/2018/2/layout/IconVerticalSolidList"/>
    <dgm:cxn modelId="{0C56F439-8930-4878-8F44-A3BB97EACD8A}" type="presParOf" srcId="{EE6A063E-A60A-4496-85F4-3A01A528469F}" destId="{71041FDF-57EB-4360-ADF2-ABE215FED4C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A1759-864B-4955-BAE8-A3B15DF81103}">
      <dsp:nvSpPr>
        <dsp:cNvPr id="0" name=""/>
        <dsp:cNvSpPr/>
      </dsp:nvSpPr>
      <dsp:spPr>
        <a:xfrm>
          <a:off x="0" y="2345"/>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6E3B1-F5C4-460F-8DC0-1667362172B2}">
      <dsp:nvSpPr>
        <dsp:cNvPr id="0" name=""/>
        <dsp:cNvSpPr/>
      </dsp:nvSpPr>
      <dsp:spPr>
        <a:xfrm>
          <a:off x="151149" y="114770"/>
          <a:ext cx="274816" cy="27481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C034DD-2A81-4111-9CF7-444D90A1E9EF}">
      <dsp:nvSpPr>
        <dsp:cNvPr id="0" name=""/>
        <dsp:cNvSpPr/>
      </dsp:nvSpPr>
      <dsp:spPr>
        <a:xfrm>
          <a:off x="577114" y="2345"/>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90000"/>
            </a:lnSpc>
            <a:spcBef>
              <a:spcPct val="0"/>
            </a:spcBef>
            <a:spcAft>
              <a:spcPct val="35000"/>
            </a:spcAft>
            <a:buNone/>
          </a:pPr>
          <a:r>
            <a:rPr lang="es-ES" sz="1900" i="1" kern="1200" dirty="0">
              <a:solidFill>
                <a:srgbClr val="00224B"/>
              </a:solidFill>
              <a:latin typeface="Open Sans ExtraBold" pitchFamily="2" charset="0"/>
              <a:ea typeface="Open Sans ExtraBold" pitchFamily="2" charset="0"/>
              <a:cs typeface="Open Sans ExtraBold" pitchFamily="2" charset="0"/>
            </a:rPr>
            <a:t>bridge</a:t>
          </a:r>
          <a:r>
            <a:rPr lang="es-ES" sz="1900" kern="1200" dirty="0">
              <a:latin typeface="Open Sans" pitchFamily="2" charset="0"/>
              <a:ea typeface="Open Sans" pitchFamily="2" charset="0"/>
              <a:cs typeface="Open Sans" pitchFamily="2" charset="0"/>
            </a:rPr>
            <a:t>, (default), red privada</a:t>
          </a:r>
          <a:endParaRPr kumimoji="0" lang="es-ES" sz="1900" b="0" i="1" u="none" strike="noStrike" kern="1200" cap="none" spc="0" normalizeH="0" baseline="0" noProof="0" dirty="0">
            <a:ln>
              <a:noFill/>
            </a:ln>
            <a:solidFill>
              <a:srgbClr val="00B2F3"/>
            </a:solidFill>
            <a:effectLst/>
            <a:uLnTx/>
            <a:uFillTx/>
            <a:latin typeface="Open Sans" pitchFamily="2" charset="0"/>
            <a:ea typeface="Open Sans" pitchFamily="2" charset="0"/>
            <a:cs typeface="Open Sans" pitchFamily="2" charset="0"/>
          </a:endParaRPr>
        </a:p>
      </dsp:txBody>
      <dsp:txXfrm>
        <a:off x="577114" y="2345"/>
        <a:ext cx="9670115" cy="499666"/>
      </dsp:txXfrm>
    </dsp:sp>
    <dsp:sp modelId="{E40FE3BA-71A9-47B1-8FAF-F4F1B4B59123}">
      <dsp:nvSpPr>
        <dsp:cNvPr id="0" name=""/>
        <dsp:cNvSpPr/>
      </dsp:nvSpPr>
      <dsp:spPr>
        <a:xfrm>
          <a:off x="0" y="626929"/>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1504F-DBAB-48CF-88AC-8AF457D5EC38}">
      <dsp:nvSpPr>
        <dsp:cNvPr id="0" name=""/>
        <dsp:cNvSpPr/>
      </dsp:nvSpPr>
      <dsp:spPr>
        <a:xfrm>
          <a:off x="151149" y="739354"/>
          <a:ext cx="274816" cy="2748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97E1B-0E9F-42A6-884E-E156D1CD7248}">
      <dsp:nvSpPr>
        <dsp:cNvPr id="0" name=""/>
        <dsp:cNvSpPr/>
      </dsp:nvSpPr>
      <dsp:spPr>
        <a:xfrm>
          <a:off x="577114" y="626929"/>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44550">
            <a:lnSpc>
              <a:spcPct val="100000"/>
            </a:lnSpc>
            <a:spcBef>
              <a:spcPct val="0"/>
            </a:spcBef>
            <a:spcAft>
              <a:spcPct val="35000"/>
            </a:spcAft>
            <a:buNone/>
          </a:pPr>
          <a:r>
            <a:rPr lang="es-ES" sz="1900" i="1" kern="1200" dirty="0">
              <a:solidFill>
                <a:srgbClr val="00224B"/>
              </a:solidFill>
              <a:latin typeface="Open Sans ExtraBold" pitchFamily="2" charset="0"/>
              <a:ea typeface="Open Sans ExtraBold" pitchFamily="2" charset="0"/>
              <a:cs typeface="Open Sans ExtraBold" pitchFamily="2" charset="0"/>
            </a:rPr>
            <a:t>host</a:t>
          </a:r>
          <a:r>
            <a:rPr lang="es-ES" sz="1900" i="1" kern="1200" dirty="0">
              <a:solidFill>
                <a:schemeClr val="tx1"/>
              </a:solidFill>
              <a:latin typeface="Open Sans" pitchFamily="2" charset="0"/>
              <a:ea typeface="Open Sans" pitchFamily="2" charset="0"/>
              <a:cs typeface="Open Sans" pitchFamily="2" charset="0"/>
            </a:rPr>
            <a:t>, red del host</a:t>
          </a:r>
          <a:endParaRPr kumimoji="0" lang="es-ES" sz="1900" b="0" i="1" u="none" strike="noStrike" kern="1200" cap="none" spc="0" normalizeH="0" baseline="0" noProof="0" dirty="0">
            <a:ln>
              <a:noFill/>
            </a:ln>
            <a:solidFill>
              <a:schemeClr val="tx1"/>
            </a:solidFill>
            <a:effectLst/>
            <a:uLnTx/>
            <a:uFillTx/>
            <a:latin typeface="Open Sans" pitchFamily="2" charset="0"/>
            <a:ea typeface="Open Sans" pitchFamily="2" charset="0"/>
            <a:cs typeface="Open Sans" pitchFamily="2" charset="0"/>
          </a:endParaRPr>
        </a:p>
      </dsp:txBody>
      <dsp:txXfrm>
        <a:off x="577114" y="626929"/>
        <a:ext cx="9670115" cy="499666"/>
      </dsp:txXfrm>
    </dsp:sp>
    <dsp:sp modelId="{95F9F62D-9FDA-4A63-B80C-6AF07A1555E7}">
      <dsp:nvSpPr>
        <dsp:cNvPr id="0" name=""/>
        <dsp:cNvSpPr/>
      </dsp:nvSpPr>
      <dsp:spPr>
        <a:xfrm>
          <a:off x="0" y="1251512"/>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13E3A-57C6-4ECE-85BF-A1FD5053ECF4}">
      <dsp:nvSpPr>
        <dsp:cNvPr id="0" name=""/>
        <dsp:cNvSpPr/>
      </dsp:nvSpPr>
      <dsp:spPr>
        <a:xfrm>
          <a:off x="151149" y="1363937"/>
          <a:ext cx="274816" cy="2748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4E9C69-0FE2-4396-B376-E850C71300E2}">
      <dsp:nvSpPr>
        <dsp:cNvPr id="0" name=""/>
        <dsp:cNvSpPr/>
      </dsp:nvSpPr>
      <dsp:spPr>
        <a:xfrm>
          <a:off x="577114" y="1251512"/>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100000"/>
            </a:lnSpc>
            <a:spcBef>
              <a:spcPct val="0"/>
            </a:spcBef>
            <a:spcAft>
              <a:spcPct val="35000"/>
            </a:spcAft>
            <a:buNone/>
          </a:pPr>
          <a:r>
            <a:rPr lang="es-ES" sz="1900" i="1" kern="1200" dirty="0" err="1">
              <a:solidFill>
                <a:srgbClr val="00224B"/>
              </a:solidFill>
              <a:latin typeface="Open Sans ExtraBold" pitchFamily="2" charset="0"/>
              <a:ea typeface="Open Sans ExtraBold" pitchFamily="2" charset="0"/>
              <a:cs typeface="Open Sans ExtraBold" pitchFamily="2" charset="0"/>
            </a:rPr>
            <a:t>overlay</a:t>
          </a:r>
          <a:r>
            <a:rPr lang="es-ES" sz="1900" i="1" kern="1200" dirty="0">
              <a:solidFill>
                <a:srgbClr val="000000"/>
              </a:solidFill>
              <a:latin typeface="Open Sans" pitchFamily="2" charset="0"/>
              <a:ea typeface="Open Sans" pitchFamily="2" charset="0"/>
              <a:cs typeface="Open Sans" pitchFamily="2" charset="0"/>
            </a:rPr>
            <a:t>, entre hosts (swarm)</a:t>
          </a:r>
          <a:endParaRPr lang="en-US" sz="1900" i="1" kern="1200" dirty="0">
            <a:solidFill>
              <a:srgbClr val="000000"/>
            </a:solidFill>
            <a:latin typeface="Open Sans" pitchFamily="2" charset="0"/>
            <a:ea typeface="Open Sans" pitchFamily="2" charset="0"/>
            <a:cs typeface="Open Sans" pitchFamily="2" charset="0"/>
          </a:endParaRPr>
        </a:p>
      </dsp:txBody>
      <dsp:txXfrm>
        <a:off x="577114" y="1251512"/>
        <a:ext cx="9670115" cy="499666"/>
      </dsp:txXfrm>
    </dsp:sp>
    <dsp:sp modelId="{0F9881DD-3E64-4018-8375-AE7B73B73212}">
      <dsp:nvSpPr>
        <dsp:cNvPr id="0" name=""/>
        <dsp:cNvSpPr/>
      </dsp:nvSpPr>
      <dsp:spPr>
        <a:xfrm>
          <a:off x="0" y="1876095"/>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B7F6B-7297-4EE8-B954-198D1F8F2650}">
      <dsp:nvSpPr>
        <dsp:cNvPr id="0" name=""/>
        <dsp:cNvSpPr/>
      </dsp:nvSpPr>
      <dsp:spPr>
        <a:xfrm>
          <a:off x="151149" y="1988520"/>
          <a:ext cx="274816" cy="2748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4FC0B3-FBAB-4BFA-9726-D47EE6D04106}">
      <dsp:nvSpPr>
        <dsp:cNvPr id="0" name=""/>
        <dsp:cNvSpPr/>
      </dsp:nvSpPr>
      <dsp:spPr>
        <a:xfrm>
          <a:off x="577114" y="1876095"/>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100000"/>
            </a:lnSpc>
            <a:spcBef>
              <a:spcPct val="0"/>
            </a:spcBef>
            <a:spcAft>
              <a:spcPct val="35000"/>
            </a:spcAft>
            <a:buNone/>
          </a:pPr>
          <a:r>
            <a:rPr lang="es-ES" sz="1900" i="1" kern="1200" dirty="0" err="1">
              <a:solidFill>
                <a:srgbClr val="00224B"/>
              </a:solidFill>
              <a:latin typeface="Open Sans ExtraBold" pitchFamily="2" charset="0"/>
              <a:ea typeface="Open Sans ExtraBold" pitchFamily="2" charset="0"/>
              <a:cs typeface="Open Sans ExtraBold" pitchFamily="2" charset="0"/>
            </a:rPr>
            <a:t>macvlan</a:t>
          </a:r>
          <a:r>
            <a:rPr lang="es-ES" sz="1900" i="1" kern="1200" dirty="0">
              <a:solidFill>
                <a:srgbClr val="000000"/>
              </a:solidFill>
              <a:latin typeface="Open Sans" pitchFamily="2" charset="0"/>
              <a:ea typeface="Open Sans" pitchFamily="2" charset="0"/>
              <a:cs typeface="Open Sans" pitchFamily="2" charset="0"/>
            </a:rPr>
            <a:t>, red física</a:t>
          </a:r>
          <a:endParaRPr lang="en-US" sz="1900" i="1" kern="1200" dirty="0">
            <a:solidFill>
              <a:srgbClr val="000000"/>
            </a:solidFill>
            <a:latin typeface="Open Sans" pitchFamily="2" charset="0"/>
            <a:ea typeface="Open Sans" pitchFamily="2" charset="0"/>
            <a:cs typeface="Open Sans" pitchFamily="2" charset="0"/>
          </a:endParaRPr>
        </a:p>
      </dsp:txBody>
      <dsp:txXfrm>
        <a:off x="577114" y="1876095"/>
        <a:ext cx="9670115" cy="499666"/>
      </dsp:txXfrm>
    </dsp:sp>
    <dsp:sp modelId="{ACE8943E-F171-45CD-89A1-3A067DD60ACA}">
      <dsp:nvSpPr>
        <dsp:cNvPr id="0" name=""/>
        <dsp:cNvSpPr/>
      </dsp:nvSpPr>
      <dsp:spPr>
        <a:xfrm>
          <a:off x="0" y="2500678"/>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94BA1F-73BD-4045-BD85-7616D62C66C6}">
      <dsp:nvSpPr>
        <dsp:cNvPr id="0" name=""/>
        <dsp:cNvSpPr/>
      </dsp:nvSpPr>
      <dsp:spPr>
        <a:xfrm>
          <a:off x="151149" y="2613103"/>
          <a:ext cx="274816" cy="2748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3435F-957F-4EF5-8C0B-C34895C6451B}">
      <dsp:nvSpPr>
        <dsp:cNvPr id="0" name=""/>
        <dsp:cNvSpPr/>
      </dsp:nvSpPr>
      <dsp:spPr>
        <a:xfrm>
          <a:off x="577114" y="2500678"/>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100000"/>
            </a:lnSpc>
            <a:spcBef>
              <a:spcPct val="0"/>
            </a:spcBef>
            <a:spcAft>
              <a:spcPct val="35000"/>
            </a:spcAft>
            <a:buNone/>
          </a:pPr>
          <a:r>
            <a:rPr kumimoji="0" lang="es-ES" sz="1900" b="0" i="1" u="none" strike="noStrike" kern="1200" cap="none" spc="0" normalizeH="0" baseline="0" noProof="0" dirty="0" err="1">
              <a:ln>
                <a:noFill/>
              </a:ln>
              <a:solidFill>
                <a:srgbClr val="00224B"/>
              </a:solidFill>
              <a:effectLst/>
              <a:uLnTx/>
              <a:uFillTx/>
              <a:latin typeface="Open Sans ExtraBold" pitchFamily="2" charset="0"/>
              <a:ea typeface="Open Sans ExtraBold" pitchFamily="2" charset="0"/>
              <a:cs typeface="Open Sans ExtraBold" pitchFamily="2" charset="0"/>
            </a:rPr>
            <a:t>none</a:t>
          </a:r>
          <a:r>
            <a:rPr lang="es-ES" sz="1900" i="1" kern="1200" noProof="0" dirty="0">
              <a:solidFill>
                <a:srgbClr val="000000"/>
              </a:solidFill>
              <a:latin typeface="Open Sans" pitchFamily="2" charset="0"/>
              <a:ea typeface="Open Sans" pitchFamily="2" charset="0"/>
              <a:cs typeface="Open Sans" pitchFamily="2" charset="0"/>
            </a:rPr>
            <a:t>, aislado</a:t>
          </a:r>
          <a:endParaRPr lang="en-US" sz="1900" i="1" kern="1200" dirty="0">
            <a:solidFill>
              <a:srgbClr val="000000"/>
            </a:solidFill>
            <a:latin typeface="Open Sans" pitchFamily="2" charset="0"/>
            <a:ea typeface="Open Sans" pitchFamily="2" charset="0"/>
            <a:cs typeface="Open Sans" pitchFamily="2" charset="0"/>
          </a:endParaRPr>
        </a:p>
      </dsp:txBody>
      <dsp:txXfrm>
        <a:off x="577114" y="2500678"/>
        <a:ext cx="9670115" cy="499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A1759-864B-4955-BAE8-A3B15DF81103}">
      <dsp:nvSpPr>
        <dsp:cNvPr id="0" name=""/>
        <dsp:cNvSpPr/>
      </dsp:nvSpPr>
      <dsp:spPr>
        <a:xfrm>
          <a:off x="0" y="971"/>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6E3B1-F5C4-460F-8DC0-1667362172B2}">
      <dsp:nvSpPr>
        <dsp:cNvPr id="0" name=""/>
        <dsp:cNvSpPr/>
      </dsp:nvSpPr>
      <dsp:spPr>
        <a:xfrm>
          <a:off x="125203" y="94098"/>
          <a:ext cx="227642" cy="227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C034DD-2A81-4111-9CF7-444D90A1E9EF}">
      <dsp:nvSpPr>
        <dsp:cNvPr id="0" name=""/>
        <dsp:cNvSpPr/>
      </dsp:nvSpPr>
      <dsp:spPr>
        <a:xfrm>
          <a:off x="478050" y="971"/>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a:solidFill>
                <a:srgbClr val="00224B"/>
              </a:solidFill>
              <a:latin typeface="Open Sans ExtraBold" pitchFamily="2" charset="0"/>
              <a:ea typeface="Open Sans ExtraBold" pitchFamily="2" charset="0"/>
              <a:cs typeface="Open Sans ExtraBold" pitchFamily="2" charset="0"/>
            </a:rPr>
            <a:t>local</a:t>
          </a:r>
          <a:r>
            <a:rPr lang="es-ES" sz="1800" b="0" i="1" kern="1200">
              <a:latin typeface="Open Sans" pitchFamily="2" charset="0"/>
              <a:ea typeface="Open Sans" pitchFamily="2" charset="0"/>
              <a:cs typeface="Open Sans" pitchFamily="2" charset="0"/>
            </a:rPr>
            <a:t>, almacén en host (driver)</a:t>
          </a:r>
          <a:endParaRPr lang="en-US" sz="1800" b="0" kern="1200" dirty="0">
            <a:latin typeface="Open Sans" pitchFamily="2" charset="0"/>
            <a:ea typeface="Open Sans" pitchFamily="2" charset="0"/>
            <a:cs typeface="Open Sans" pitchFamily="2" charset="0"/>
          </a:endParaRPr>
        </a:p>
      </dsp:txBody>
      <dsp:txXfrm>
        <a:off x="478050" y="971"/>
        <a:ext cx="9769179" cy="413896"/>
      </dsp:txXfrm>
    </dsp:sp>
    <dsp:sp modelId="{E40FE3BA-71A9-47B1-8FAF-F4F1B4B59123}">
      <dsp:nvSpPr>
        <dsp:cNvPr id="0" name=""/>
        <dsp:cNvSpPr/>
      </dsp:nvSpPr>
      <dsp:spPr>
        <a:xfrm>
          <a:off x="0" y="518341"/>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1504F-DBAB-48CF-88AC-8AF457D5EC38}">
      <dsp:nvSpPr>
        <dsp:cNvPr id="0" name=""/>
        <dsp:cNvSpPr/>
      </dsp:nvSpPr>
      <dsp:spPr>
        <a:xfrm>
          <a:off x="125203" y="611468"/>
          <a:ext cx="227642" cy="227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97E1B-0E9F-42A6-884E-E156D1CD7248}">
      <dsp:nvSpPr>
        <dsp:cNvPr id="0" name=""/>
        <dsp:cNvSpPr/>
      </dsp:nvSpPr>
      <dsp:spPr>
        <a:xfrm>
          <a:off x="478050" y="518341"/>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a:solidFill>
                <a:srgbClr val="00224B"/>
              </a:solidFill>
              <a:latin typeface="Open Sans ExtraBold" pitchFamily="2" charset="0"/>
              <a:ea typeface="Open Sans ExtraBold" pitchFamily="2" charset="0"/>
              <a:cs typeface="Open Sans ExtraBold" pitchFamily="2" charset="0"/>
            </a:rPr>
            <a:t>nfs</a:t>
          </a:r>
          <a:r>
            <a:rPr lang="es-ES" sz="1800" b="0" i="1" kern="1200" baseline="0">
              <a:latin typeface="Open Sans" pitchFamily="2" charset="0"/>
              <a:ea typeface="Open Sans" pitchFamily="2" charset="0"/>
              <a:cs typeface="Open Sans" pitchFamily="2" charset="0"/>
            </a:rPr>
            <a:t>, volumen desde sistemas NFS</a:t>
          </a:r>
          <a:endParaRPr lang="en-US" sz="1800" kern="1200" dirty="0">
            <a:latin typeface="Open Sans" pitchFamily="2" charset="0"/>
            <a:ea typeface="Open Sans" pitchFamily="2" charset="0"/>
            <a:cs typeface="Open Sans" pitchFamily="2" charset="0"/>
          </a:endParaRPr>
        </a:p>
      </dsp:txBody>
      <dsp:txXfrm>
        <a:off x="478050" y="518341"/>
        <a:ext cx="9769179" cy="413896"/>
      </dsp:txXfrm>
    </dsp:sp>
    <dsp:sp modelId="{95F9F62D-9FDA-4A63-B80C-6AF07A1555E7}">
      <dsp:nvSpPr>
        <dsp:cNvPr id="0" name=""/>
        <dsp:cNvSpPr/>
      </dsp:nvSpPr>
      <dsp:spPr>
        <a:xfrm>
          <a:off x="0" y="1035712"/>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13E3A-57C6-4ECE-85BF-A1FD5053ECF4}">
      <dsp:nvSpPr>
        <dsp:cNvPr id="0" name=""/>
        <dsp:cNvSpPr/>
      </dsp:nvSpPr>
      <dsp:spPr>
        <a:xfrm>
          <a:off x="125203" y="1128838"/>
          <a:ext cx="227642" cy="227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4E9C69-0FE2-4396-B376-E850C71300E2}">
      <dsp:nvSpPr>
        <dsp:cNvPr id="0" name=""/>
        <dsp:cNvSpPr/>
      </dsp:nvSpPr>
      <dsp:spPr>
        <a:xfrm>
          <a:off x="478050" y="1035712"/>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a:solidFill>
                <a:srgbClr val="00224B"/>
              </a:solidFill>
              <a:latin typeface="Open Sans ExtraBold" pitchFamily="2" charset="0"/>
              <a:ea typeface="Open Sans ExtraBold" pitchFamily="2" charset="0"/>
              <a:cs typeface="Open Sans ExtraBold" pitchFamily="2" charset="0"/>
            </a:rPr>
            <a:t>bind</a:t>
          </a:r>
          <a:r>
            <a:rPr lang="es-ES" sz="1800" b="0" i="1" kern="1200">
              <a:latin typeface="Open Sans" pitchFamily="2" charset="0"/>
              <a:ea typeface="Open Sans" pitchFamily="2" charset="0"/>
              <a:cs typeface="Open Sans" pitchFamily="2" charset="0"/>
            </a:rPr>
            <a:t>, enlazar directorios </a:t>
          </a:r>
          <a:endParaRPr lang="en-US" sz="1800" kern="1200" dirty="0">
            <a:latin typeface="Open Sans" pitchFamily="2" charset="0"/>
            <a:ea typeface="Open Sans" pitchFamily="2" charset="0"/>
            <a:cs typeface="Open Sans" pitchFamily="2" charset="0"/>
          </a:endParaRPr>
        </a:p>
      </dsp:txBody>
      <dsp:txXfrm>
        <a:off x="478050" y="1035712"/>
        <a:ext cx="9769179" cy="413896"/>
      </dsp:txXfrm>
    </dsp:sp>
    <dsp:sp modelId="{0F9881DD-3E64-4018-8375-AE7B73B73212}">
      <dsp:nvSpPr>
        <dsp:cNvPr id="0" name=""/>
        <dsp:cNvSpPr/>
      </dsp:nvSpPr>
      <dsp:spPr>
        <a:xfrm>
          <a:off x="0" y="1553082"/>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B7F6B-7297-4EE8-B954-198D1F8F2650}">
      <dsp:nvSpPr>
        <dsp:cNvPr id="0" name=""/>
        <dsp:cNvSpPr/>
      </dsp:nvSpPr>
      <dsp:spPr>
        <a:xfrm>
          <a:off x="125203" y="1646209"/>
          <a:ext cx="227642" cy="2276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4FC0B3-FBAB-4BFA-9726-D47EE6D04106}">
      <dsp:nvSpPr>
        <dsp:cNvPr id="0" name=""/>
        <dsp:cNvSpPr/>
      </dsp:nvSpPr>
      <dsp:spPr>
        <a:xfrm>
          <a:off x="478050" y="1553082"/>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a:solidFill>
                <a:srgbClr val="00224B"/>
              </a:solidFill>
              <a:latin typeface="Open Sans ExtraBold" pitchFamily="2" charset="0"/>
              <a:ea typeface="Open Sans ExtraBold" pitchFamily="2" charset="0"/>
              <a:cs typeface="Open Sans ExtraBold" pitchFamily="2" charset="0"/>
            </a:rPr>
            <a:t>volume</a:t>
          </a:r>
          <a:r>
            <a:rPr lang="es-ES" sz="1800" b="0" i="1" kern="1200">
              <a:latin typeface="Open Sans" pitchFamily="2" charset="0"/>
              <a:ea typeface="Open Sans" pitchFamily="2" charset="0"/>
              <a:cs typeface="Open Sans" pitchFamily="2" charset="0"/>
            </a:rPr>
            <a:t>, en volúmenes Docker</a:t>
          </a:r>
          <a:endParaRPr lang="en-US" sz="1800" kern="1200" dirty="0">
            <a:latin typeface="Open Sans" pitchFamily="2" charset="0"/>
            <a:ea typeface="Open Sans" pitchFamily="2" charset="0"/>
            <a:cs typeface="Open Sans" pitchFamily="2" charset="0"/>
          </a:endParaRPr>
        </a:p>
      </dsp:txBody>
      <dsp:txXfrm>
        <a:off x="478050" y="1553082"/>
        <a:ext cx="9769179" cy="413896"/>
      </dsp:txXfrm>
    </dsp:sp>
    <dsp:sp modelId="{ACE8943E-F171-45CD-89A1-3A067DD60ACA}">
      <dsp:nvSpPr>
        <dsp:cNvPr id="0" name=""/>
        <dsp:cNvSpPr/>
      </dsp:nvSpPr>
      <dsp:spPr>
        <a:xfrm>
          <a:off x="0" y="2070452"/>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94BA1F-73BD-4045-BD85-7616D62C66C6}">
      <dsp:nvSpPr>
        <dsp:cNvPr id="0" name=""/>
        <dsp:cNvSpPr/>
      </dsp:nvSpPr>
      <dsp:spPr>
        <a:xfrm>
          <a:off x="125203" y="2163579"/>
          <a:ext cx="227642" cy="2276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3435F-957F-4EF5-8C0B-C34895C6451B}">
      <dsp:nvSpPr>
        <dsp:cNvPr id="0" name=""/>
        <dsp:cNvSpPr/>
      </dsp:nvSpPr>
      <dsp:spPr>
        <a:xfrm>
          <a:off x="478050" y="2070452"/>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a:solidFill>
                <a:srgbClr val="00224B"/>
              </a:solidFill>
              <a:latin typeface="Open Sans ExtraBold" pitchFamily="2" charset="0"/>
              <a:ea typeface="Open Sans ExtraBold" pitchFamily="2" charset="0"/>
              <a:cs typeface="Open Sans ExtraBold" pitchFamily="2" charset="0"/>
            </a:rPr>
            <a:t>tmpfs</a:t>
          </a:r>
          <a:r>
            <a:rPr lang="es-ES" sz="1800" b="0" i="1" kern="1200">
              <a:latin typeface="Open Sans" pitchFamily="2" charset="0"/>
              <a:ea typeface="Open Sans" pitchFamily="2" charset="0"/>
              <a:cs typeface="Open Sans" pitchFamily="2" charset="0"/>
            </a:rPr>
            <a:t>, en RAM (temporal)</a:t>
          </a:r>
          <a:endParaRPr lang="en-US" sz="1800" kern="1200" dirty="0">
            <a:latin typeface="Open Sans" pitchFamily="2" charset="0"/>
            <a:ea typeface="Open Sans" pitchFamily="2" charset="0"/>
            <a:cs typeface="Open Sans" pitchFamily="2" charset="0"/>
          </a:endParaRPr>
        </a:p>
      </dsp:txBody>
      <dsp:txXfrm>
        <a:off x="478050" y="2070452"/>
        <a:ext cx="9769179" cy="413896"/>
      </dsp:txXfrm>
    </dsp:sp>
    <dsp:sp modelId="{874C5E6D-E0B3-41BF-9046-5DE06B26C7EE}">
      <dsp:nvSpPr>
        <dsp:cNvPr id="0" name=""/>
        <dsp:cNvSpPr/>
      </dsp:nvSpPr>
      <dsp:spPr>
        <a:xfrm>
          <a:off x="0" y="2587823"/>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3444BF-0F73-48E0-9600-2B1414AF9413}">
      <dsp:nvSpPr>
        <dsp:cNvPr id="0" name=""/>
        <dsp:cNvSpPr/>
      </dsp:nvSpPr>
      <dsp:spPr>
        <a:xfrm>
          <a:off x="125203" y="2680950"/>
          <a:ext cx="227642" cy="2276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041FDF-57EB-4360-ADF2-ABE215FED4C3}">
      <dsp:nvSpPr>
        <dsp:cNvPr id="0" name=""/>
        <dsp:cNvSpPr/>
      </dsp:nvSpPr>
      <dsp:spPr>
        <a:xfrm>
          <a:off x="478050" y="2587823"/>
          <a:ext cx="9769179" cy="413896"/>
        </a:xfrm>
        <a:prstGeom prst="rect">
          <a:avLst/>
        </a:prstGeom>
        <a:solidFill>
          <a:srgbClr val="1D63ED">
            <a:tint val="40000"/>
            <a:hueOff val="0"/>
            <a:satOff val="0"/>
            <a:lumOff val="0"/>
            <a:alphaOff val="0"/>
          </a:srgbClr>
        </a:solid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a:solidFill>
                <a:srgbClr val="00224B"/>
              </a:solidFill>
              <a:latin typeface="Open Sans ExtraBold" pitchFamily="2" charset="0"/>
              <a:ea typeface="Open Sans ExtraBold" pitchFamily="2" charset="0"/>
              <a:cs typeface="Open Sans ExtraBold" pitchFamily="2" charset="0"/>
            </a:rPr>
            <a:t>azure_file / efs</a:t>
          </a:r>
          <a:r>
            <a:rPr lang="es-ES" sz="1800" b="0" i="1" kern="1200">
              <a:solidFill>
                <a:srgbClr val="00224B"/>
              </a:solidFill>
              <a:latin typeface="Open Sans" pitchFamily="2" charset="0"/>
              <a:ea typeface="Open Sans" pitchFamily="2" charset="0"/>
              <a:cs typeface="Open Sans" pitchFamily="2" charset="0"/>
            </a:rPr>
            <a:t>, en servicios de la nube</a:t>
          </a:r>
          <a:endParaRPr lang="en-US" sz="1800" b="0" i="1" kern="1200" dirty="0">
            <a:solidFill>
              <a:srgbClr val="00224B"/>
            </a:solidFill>
            <a:latin typeface="Open Sans" pitchFamily="2" charset="0"/>
            <a:ea typeface="Open Sans" pitchFamily="2" charset="0"/>
            <a:cs typeface="Open Sans" pitchFamily="2" charset="0"/>
          </a:endParaRPr>
        </a:p>
      </dsp:txBody>
      <dsp:txXfrm>
        <a:off x="478050" y="2587823"/>
        <a:ext cx="9769179" cy="4138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B532B0B3-F9EC-8EB2-8C12-F1262FE812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a:extLst>
              <a:ext uri="{FF2B5EF4-FFF2-40B4-BE49-F238E27FC236}">
                <a16:creationId xmlns:a16="http://schemas.microsoft.com/office/drawing/2014/main" id="{08859DD3-A00A-6BE8-444A-195DA0364F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1D56DE-17E7-4C51-8208-8FA22F2DCB27}" type="datetimeFigureOut">
              <a:rPr lang="en-GB" smtClean="0"/>
              <a:t>13/05/2024</a:t>
            </a:fld>
            <a:endParaRPr lang="en-GB"/>
          </a:p>
        </p:txBody>
      </p:sp>
      <p:sp>
        <p:nvSpPr>
          <p:cNvPr id="4" name="Marcador de pie de página 3">
            <a:extLst>
              <a:ext uri="{FF2B5EF4-FFF2-40B4-BE49-F238E27FC236}">
                <a16:creationId xmlns:a16="http://schemas.microsoft.com/office/drawing/2014/main" id="{CB21DE5B-A5FC-5765-B318-D69D87D766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Marcador de número de diapositiva 4">
            <a:extLst>
              <a:ext uri="{FF2B5EF4-FFF2-40B4-BE49-F238E27FC236}">
                <a16:creationId xmlns:a16="http://schemas.microsoft.com/office/drawing/2014/main" id="{90CCCC47-41AF-FAC7-5D68-9F99219B18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599F7B-94C2-4A96-B4DD-B50A49D579E9}" type="slidenum">
              <a:rPr lang="en-GB" smtClean="0"/>
              <a:t>‹Nº›</a:t>
            </a:fld>
            <a:endParaRPr lang="en-GB"/>
          </a:p>
        </p:txBody>
      </p:sp>
    </p:spTree>
    <p:extLst>
      <p:ext uri="{BB962C8B-B14F-4D97-AF65-F5344CB8AC3E}">
        <p14:creationId xmlns:p14="http://schemas.microsoft.com/office/powerpoint/2010/main" val="760756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B4240-FCCC-416C-B8AD-7CA7C6797C21}" type="datetimeFigureOut">
              <a:rPr lang="en-GB" smtClean="0"/>
              <a:t>13/05/2024</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5DEC0-9B95-469E-A2C2-2222E159478F}" type="slidenum">
              <a:rPr lang="en-GB" smtClean="0"/>
              <a:t>‹Nº›</a:t>
            </a:fld>
            <a:endParaRPr lang="en-GB"/>
          </a:p>
        </p:txBody>
      </p:sp>
    </p:spTree>
    <p:extLst>
      <p:ext uri="{BB962C8B-B14F-4D97-AF65-F5344CB8AC3E}">
        <p14:creationId xmlns:p14="http://schemas.microsoft.com/office/powerpoint/2010/main" val="3076387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necesario tener instalado Docker con Docker </a:t>
            </a:r>
            <a:r>
              <a:rPr lang="es-ES" dirty="0" err="1"/>
              <a:t>Compose</a:t>
            </a:r>
            <a:r>
              <a:rPr lang="es-ES" dirty="0"/>
              <a:t> (viene con la instalación de Desktop), en caso de no haber traído un dispositivo,  podéis usar las máquinas de la sala. Por supuesto, no es necesario tener conocimientos de Docker previos a este taller, viene bien haber tocado shell antes, pero se tocarán cosas básicas.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a:t>
            </a:fld>
            <a:endParaRPr lang="en-GB"/>
          </a:p>
        </p:txBody>
      </p:sp>
    </p:spTree>
    <p:extLst>
      <p:ext uri="{BB962C8B-B14F-4D97-AF65-F5344CB8AC3E}">
        <p14:creationId xmlns:p14="http://schemas.microsoft.com/office/powerpoint/2010/main" val="3987094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nos ponemos un poco más como programadores, el </a:t>
            </a:r>
            <a:r>
              <a:rPr lang="es-ES" dirty="0" err="1"/>
              <a:t>Dockerfile</a:t>
            </a:r>
            <a:r>
              <a:rPr lang="es-ES" dirty="0"/>
              <a:t> sería el código, la imagen el compilado y el contenedor la ejecución/proceso.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12</a:t>
            </a:fld>
            <a:endParaRPr lang="en-GB"/>
          </a:p>
        </p:txBody>
      </p:sp>
    </p:spTree>
    <p:extLst>
      <p:ext uri="{BB962C8B-B14F-4D97-AF65-F5344CB8AC3E}">
        <p14:creationId xmlns:p14="http://schemas.microsoft.com/office/powerpoint/2010/main" val="244965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a:t>
            </a:r>
            <a:r>
              <a:rPr lang="es-ES" dirty="0" err="1"/>
              <a:t>Dockerfiles</a:t>
            </a:r>
            <a:r>
              <a:rPr lang="es-ES" dirty="0"/>
              <a:t> son los archivos de Docker que nos permiten construir imágenes, no son tan parecidos a los </a:t>
            </a:r>
            <a:r>
              <a:rPr lang="es-ES" dirty="0" err="1"/>
              <a:t>Makefiles</a:t>
            </a:r>
            <a:r>
              <a:rPr lang="es-ES" dirty="0"/>
              <a:t> de C y C++, aunque pillará el nombre por ahí. Por lo general usamos las sentencias que están aquí:</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13</a:t>
            </a:fld>
            <a:endParaRPr lang="en-GB"/>
          </a:p>
        </p:txBody>
      </p:sp>
    </p:spTree>
    <p:extLst>
      <p:ext uri="{BB962C8B-B14F-4D97-AF65-F5344CB8AC3E}">
        <p14:creationId xmlns:p14="http://schemas.microsoft.com/office/powerpoint/2010/main" val="1775163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 primero son comandos básicos como estos: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14</a:t>
            </a:fld>
            <a:endParaRPr lang="en-GB"/>
          </a:p>
        </p:txBody>
      </p:sp>
    </p:spTree>
    <p:extLst>
      <p:ext uri="{BB962C8B-B14F-4D97-AF65-F5344CB8AC3E}">
        <p14:creationId xmlns:p14="http://schemas.microsoft.com/office/powerpoint/2010/main" val="900326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Luego tenemos las variables de entorno y argumentos para el contenedor: ENV para variables de entorno y ARG para argumentos en el </a:t>
            </a:r>
            <a:r>
              <a:rPr lang="es-ES" dirty="0" err="1"/>
              <a:t>Dockerfile</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15</a:t>
            </a:fld>
            <a:endParaRPr lang="en-GB"/>
          </a:p>
        </p:txBody>
      </p:sp>
    </p:spTree>
    <p:extLst>
      <p:ext uri="{BB962C8B-B14F-4D97-AF65-F5344CB8AC3E}">
        <p14:creationId xmlns:p14="http://schemas.microsoft.com/office/powerpoint/2010/main" val="736784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 finalmente tenemos el comando que queremos que se ejecute al iniciar el contenedor CMD y ENTRYPOINT.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16</a:t>
            </a:fld>
            <a:endParaRPr lang="en-GB"/>
          </a:p>
        </p:txBody>
      </p:sp>
    </p:spTree>
    <p:extLst>
      <p:ext uri="{BB962C8B-B14F-4D97-AF65-F5344CB8AC3E}">
        <p14:creationId xmlns:p14="http://schemas.microsoft.com/office/powerpoint/2010/main" val="2892302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ejemplo muy sencillo de </a:t>
            </a:r>
            <a:r>
              <a:rPr lang="es-ES" dirty="0" err="1"/>
              <a:t>Dockerfile</a:t>
            </a:r>
            <a:r>
              <a:rPr lang="es-ES" dirty="0"/>
              <a:t> sería pillar una imagen de alpine, copiar un script y ejecutarlo.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17</a:t>
            </a:fld>
            <a:endParaRPr lang="en-GB"/>
          </a:p>
        </p:txBody>
      </p:sp>
    </p:spTree>
    <p:extLst>
      <p:ext uri="{BB962C8B-B14F-4D97-AF65-F5344CB8AC3E}">
        <p14:creationId xmlns:p14="http://schemas.microsoft.com/office/powerpoint/2010/main" val="2950261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imagen guarda el resultado de un </a:t>
            </a:r>
            <a:r>
              <a:rPr lang="es-ES" dirty="0" err="1"/>
              <a:t>Dockerfile</a:t>
            </a:r>
            <a:r>
              <a:rPr lang="es-ES" dirty="0"/>
              <a:t>, la construimos con el comando </a:t>
            </a:r>
            <a:r>
              <a:rPr lang="es-ES" dirty="0" err="1"/>
              <a:t>build</a:t>
            </a:r>
            <a:r>
              <a:rPr lang="es-ES" dirty="0"/>
              <a:t> y la hacemos correr como contenedor, con run.</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18</a:t>
            </a:fld>
            <a:endParaRPr lang="en-GB"/>
          </a:p>
        </p:txBody>
      </p:sp>
    </p:spTree>
    <p:extLst>
      <p:ext uri="{BB962C8B-B14F-4D97-AF65-F5344CB8AC3E}">
        <p14:creationId xmlns:p14="http://schemas.microsoft.com/office/powerpoint/2010/main" val="3958178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Todas ellas acaban partiendo de Scratch, no el gato, sino una versión básica que no contiene programas ni nada.</a:t>
            </a:r>
          </a:p>
          <a:p>
            <a:r>
              <a:rPr lang="es-ES" dirty="0"/>
              <a:t>Si os interesa y queréis meter un sistema operativo desde 0, podéis hacer FROM </a:t>
            </a:r>
            <a:r>
              <a:rPr lang="es-ES" dirty="0" err="1"/>
              <a:t>scratch</a:t>
            </a:r>
            <a:r>
              <a:rPr lang="es-ES" dirty="0"/>
              <a:t> y experimentar un poco.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Además, si dos imágenes base coinciden en vuestro ordenador (con el hash que lo identifique), no ocupa el doble en disco y se podrán optimizar algunos procesos.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19</a:t>
            </a:fld>
            <a:endParaRPr lang="en-GB"/>
          </a:p>
        </p:txBody>
      </p:sp>
    </p:spTree>
    <p:extLst>
      <p:ext uri="{BB962C8B-B14F-4D97-AF65-F5344CB8AC3E}">
        <p14:creationId xmlns:p14="http://schemas.microsoft.com/office/powerpoint/2010/main" val="1162580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Dockerhub</a:t>
            </a:r>
            <a:r>
              <a:rPr lang="es-ES" dirty="0"/>
              <a:t> es el almacenamiento de imágenes en la nube que ofrece Docker, como si fuera </a:t>
            </a:r>
            <a:r>
              <a:rPr lang="es-ES" dirty="0" err="1"/>
              <a:t>Github</a:t>
            </a:r>
            <a:r>
              <a:rPr lang="es-ES" dirty="0"/>
              <a:t> con los repositorios. Ahí puedes subir tus imágenes públicas (ilimitadas) o privadas (1 por cuenta en caso del plan gratuito).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20</a:t>
            </a:fld>
            <a:endParaRPr lang="en-GB"/>
          </a:p>
        </p:txBody>
      </p:sp>
    </p:spTree>
    <p:extLst>
      <p:ext uri="{BB962C8B-B14F-4D97-AF65-F5344CB8AC3E}">
        <p14:creationId xmlns:p14="http://schemas.microsoft.com/office/powerpoint/2010/main" val="3135821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a:t>
            </a:r>
            <a:r>
              <a:rPr lang="es-ES" dirty="0" err="1"/>
              <a:t>Dockerhub</a:t>
            </a:r>
            <a:r>
              <a:rPr lang="es-ES" dirty="0"/>
              <a:t> tenéis muchas imágenes que os permiten configurar una base de datos, servidor o </a:t>
            </a:r>
            <a:r>
              <a:rPr lang="es-ES" dirty="0" err="1"/>
              <a:t>Wordpress</a:t>
            </a:r>
            <a:r>
              <a:rPr lang="es-ES" dirty="0"/>
              <a:t> siguiendo las instrucciones que tenga la página. No tenéis que instalaros Debian para instalar MySQL si la imagen oficial ya se encarga de ello.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21</a:t>
            </a:fld>
            <a:endParaRPr lang="en-GB"/>
          </a:p>
        </p:txBody>
      </p:sp>
    </p:spTree>
    <p:extLst>
      <p:ext uri="{BB962C8B-B14F-4D97-AF65-F5344CB8AC3E}">
        <p14:creationId xmlns:p14="http://schemas.microsoft.com/office/powerpoint/2010/main" val="605323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Cuando desarrollamos una aplicación solemos encargarnos del código ya que el hardware, sistema operativo y librerías ya están servidas en nuestro entorno. Sin embargo, esta comodidad puede no encontrarse en el entorno real en el que vaya a ejecutarse la aplicación. Es por ello que para poder servir las aplicaciones con cierta independencia, se sirven en contenedores.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a:t>
            </a:fld>
            <a:endParaRPr lang="en-GB"/>
          </a:p>
        </p:txBody>
      </p:sp>
    </p:spTree>
    <p:extLst>
      <p:ext uri="{BB962C8B-B14F-4D97-AF65-F5344CB8AC3E}">
        <p14:creationId xmlns:p14="http://schemas.microsoft.com/office/powerpoint/2010/main" val="279951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Docker tiene muchos comandos y hay algunos de ellos tienen los mismos efectos, por lo que aquí os dejo algo resumido los comandos más importantes.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22</a:t>
            </a:fld>
            <a:endParaRPr lang="en-GB"/>
          </a:p>
        </p:txBody>
      </p:sp>
    </p:spTree>
    <p:extLst>
      <p:ext uri="{BB962C8B-B14F-4D97-AF65-F5344CB8AC3E}">
        <p14:creationId xmlns:p14="http://schemas.microsoft.com/office/powerpoint/2010/main" val="1840082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Realmente hay algunos comandos que están disponibles por compatibilidad, pero los relativos a contenedores se pueden ejecutar con container delante. A efectos prácticos, puedes usar </a:t>
            </a:r>
            <a:r>
              <a:rPr lang="es-ES" dirty="0" err="1"/>
              <a:t>docker</a:t>
            </a:r>
            <a:r>
              <a:rPr lang="es-ES" dirty="0"/>
              <a:t> container run o </a:t>
            </a:r>
            <a:r>
              <a:rPr lang="es-ES" dirty="0" err="1"/>
              <a:t>docker</a:t>
            </a:r>
            <a:r>
              <a:rPr lang="es-ES" dirty="0"/>
              <a:t> run sin problemas.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23</a:t>
            </a:fld>
            <a:endParaRPr lang="en-GB"/>
          </a:p>
        </p:txBody>
      </p:sp>
    </p:spTree>
    <p:extLst>
      <p:ext uri="{BB962C8B-B14F-4D97-AF65-F5344CB8AC3E}">
        <p14:creationId xmlns:p14="http://schemas.microsoft.com/office/powerpoint/2010/main" val="2414448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 dicho, muchos comandos y aquí no se muestran todos.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24</a:t>
            </a:fld>
            <a:endParaRPr lang="en-GB"/>
          </a:p>
        </p:txBody>
      </p:sp>
    </p:spTree>
    <p:extLst>
      <p:ext uri="{BB962C8B-B14F-4D97-AF65-F5344CB8AC3E}">
        <p14:creationId xmlns:p14="http://schemas.microsoft.com/office/powerpoint/2010/main" val="2886134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documentación de Docker es bastante extensa y organizada, aunque a veces puede ser complicado ver qué está fallando.</a:t>
            </a:r>
          </a:p>
          <a:p>
            <a:r>
              <a:rPr lang="es-ES" dirty="0"/>
              <a:t>En este apartado de la documentación oficial se explican en varios párrafos cómo es la función de EXPOSE, pero a continuación se </a:t>
            </a:r>
            <a:r>
              <a:rPr lang="es-ES" dirty="0" err="1"/>
              <a:t>dicer</a:t>
            </a:r>
            <a:r>
              <a:rPr lang="es-ES" dirty="0"/>
              <a:t> que realmente no hace nada y es solo una forma de documentar el archivo.</a:t>
            </a:r>
          </a:p>
          <a:p>
            <a:r>
              <a:rPr lang="es-ES" dirty="0"/>
              <a:t>Realmente tiene sentido que no quieras usar un contenedor que de repente abra más puertos de los que debería sin permiso o donde puede haber conflicto.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25</a:t>
            </a:fld>
            <a:endParaRPr lang="en-GB"/>
          </a:p>
        </p:txBody>
      </p:sp>
    </p:spTree>
    <p:extLst>
      <p:ext uri="{BB962C8B-B14F-4D97-AF65-F5344CB8AC3E}">
        <p14:creationId xmlns:p14="http://schemas.microsoft.com/office/powerpoint/2010/main" val="1201240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Otra es CMD, que indica el comando qué se ejecuta al iniciar, también puede hacerse con </a:t>
            </a:r>
            <a:r>
              <a:rPr lang="es-ES" dirty="0" err="1"/>
              <a:t>entrypoint</a:t>
            </a:r>
            <a:r>
              <a:rPr lang="es-ES" dirty="0"/>
              <a:t> que es bastante parecido; pero es importante resaltar que solo ejecuta el último. Puede tener sentido, pero el problema es que al construir la imagen puedes no darte cuenta de que no va a funcionar bien.</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26</a:t>
            </a:fld>
            <a:endParaRPr lang="en-GB"/>
          </a:p>
        </p:txBody>
      </p:sp>
    </p:spTree>
    <p:extLst>
      <p:ext uri="{BB962C8B-B14F-4D97-AF65-F5344CB8AC3E}">
        <p14:creationId xmlns:p14="http://schemas.microsoft.com/office/powerpoint/2010/main" val="2501389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28</a:t>
            </a:fld>
            <a:endParaRPr lang="en-GB"/>
          </a:p>
        </p:txBody>
      </p:sp>
    </p:spTree>
    <p:extLst>
      <p:ext uri="{BB962C8B-B14F-4D97-AF65-F5344CB8AC3E}">
        <p14:creationId xmlns:p14="http://schemas.microsoft.com/office/powerpoint/2010/main" val="722408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que crear un </a:t>
            </a:r>
            <a:r>
              <a:rPr lang="es-ES" dirty="0" err="1"/>
              <a:t>Dockerfile</a:t>
            </a:r>
            <a:r>
              <a:rPr lang="es-ES" dirty="0"/>
              <a:t> que parta de la imagen y añadir de alguna forma un archivo que se llama </a:t>
            </a:r>
            <a:r>
              <a:rPr lang="es-ES" dirty="0" err="1"/>
              <a:t>dummy</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29</a:t>
            </a:fld>
            <a:endParaRPr lang="en-GB"/>
          </a:p>
        </p:txBody>
      </p:sp>
    </p:spTree>
    <p:extLst>
      <p:ext uri="{BB962C8B-B14F-4D97-AF65-F5344CB8AC3E}">
        <p14:creationId xmlns:p14="http://schemas.microsoft.com/office/powerpoint/2010/main" val="7860147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ejercicio se pretende que se obtenga un archivo guardado en una carpeta que se pueda acceder si nos adentramos </a:t>
            </a:r>
            <a:r>
              <a:rPr lang="es-ES"/>
              <a:t>en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30</a:t>
            </a:fld>
            <a:endParaRPr lang="en-GB"/>
          </a:p>
        </p:txBody>
      </p:sp>
    </p:spTree>
    <p:extLst>
      <p:ext uri="{BB962C8B-B14F-4D97-AF65-F5344CB8AC3E}">
        <p14:creationId xmlns:p14="http://schemas.microsoft.com/office/powerpoint/2010/main" val="17354158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objetivo es que se descarguen la imagen y que sepan abrir los puertos para que funcione la aplicación.</a:t>
            </a:r>
          </a:p>
          <a:p>
            <a:r>
              <a:rPr lang="es-ES" dirty="0"/>
              <a:t>Abriendo localhost, llevará a la siguiente fase.</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31</a:t>
            </a:fld>
            <a:endParaRPr lang="en-GB"/>
          </a:p>
        </p:txBody>
      </p:sp>
    </p:spTree>
    <p:extLst>
      <p:ext uri="{BB962C8B-B14F-4D97-AF65-F5344CB8AC3E}">
        <p14:creationId xmlns:p14="http://schemas.microsoft.com/office/powerpoint/2010/main" val="663440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vez tengan la solución del anterior ejercicio, pueden saber cuál es el enunciado del taller 02. El contenedor comienza intentando descifrar un archivo, pero falta la contraseña.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32</a:t>
            </a:fld>
            <a:endParaRPr lang="en-GB"/>
          </a:p>
        </p:txBody>
      </p:sp>
    </p:spTree>
    <p:extLst>
      <p:ext uri="{BB962C8B-B14F-4D97-AF65-F5344CB8AC3E}">
        <p14:creationId xmlns:p14="http://schemas.microsoft.com/office/powerpoint/2010/main" val="3556601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Yo voy a hablar de Docker como plataforma que nos permite desplegar aplicaciones en contenedores. Docker no es la única aplicación que controla contenedores hay otras como </a:t>
            </a:r>
            <a:r>
              <a:rPr lang="en-GB" b="0" i="0" dirty="0">
                <a:solidFill>
                  <a:srgbClr val="E8EAED"/>
                </a:solidFill>
                <a:effectLst/>
                <a:latin typeface="Google Sans"/>
              </a:rPr>
              <a:t>Singularity (para HPC) o </a:t>
            </a:r>
            <a:r>
              <a:rPr lang="en-GB" dirty="0"/>
              <a:t>LXC (Linux Containers, </a:t>
            </a:r>
            <a:r>
              <a:rPr lang="en-GB" dirty="0" err="1"/>
              <a:t>en</a:t>
            </a:r>
            <a:r>
              <a:rPr lang="en-GB" dirty="0"/>
              <a:t> </a:t>
            </a:r>
            <a:r>
              <a:rPr lang="en-GB" dirty="0" err="1"/>
              <a:t>el</a:t>
            </a:r>
            <a:r>
              <a:rPr lang="en-GB" dirty="0"/>
              <a:t> </a:t>
            </a:r>
            <a:r>
              <a:rPr lang="en-GB" dirty="0" err="1"/>
              <a:t>cual</a:t>
            </a:r>
            <a:r>
              <a:rPr lang="en-GB" dirty="0"/>
              <a:t> se </a:t>
            </a:r>
            <a:r>
              <a:rPr lang="en-GB" dirty="0" err="1"/>
              <a:t>basaba</a:t>
            </a:r>
            <a:r>
              <a:rPr lang="en-GB" dirty="0"/>
              <a:t> Docker)</a:t>
            </a:r>
            <a:r>
              <a:rPr lang="es-ES" dirty="0"/>
              <a:t>, pero se ha convertido en casi un estándar de facto para hacer contenedores.</a:t>
            </a:r>
          </a:p>
          <a:p>
            <a:r>
              <a:rPr lang="es-ES" dirty="0"/>
              <a:t>Una imagen de Docker busca contener una aplicación encapsulada con todas las dependencias que necesite para ser ejecutado.</a:t>
            </a:r>
          </a:p>
          <a:p>
            <a:r>
              <a:rPr lang="es-ES" dirty="0"/>
              <a:t>Esto tiene la ventaja además de controlar las versiones de tus programas y reducir los problemas de compatibilidades, en principio. No vamos a emular hardware, por lo que dependencias con la arquitectura del procesador no se van a evitar, pero no es lo que buscamos en la mayoría de casos.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a:t>
            </a:fld>
            <a:endParaRPr lang="en-GB"/>
          </a:p>
        </p:txBody>
      </p:sp>
    </p:spTree>
    <p:extLst>
      <p:ext uri="{BB962C8B-B14F-4D97-AF65-F5344CB8AC3E}">
        <p14:creationId xmlns:p14="http://schemas.microsoft.com/office/powerpoint/2010/main" val="20706495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ejercicio se pretende que se obtenga un archivo guardado en una carpeta que se pueda acceder si nos adentramos </a:t>
            </a:r>
            <a:r>
              <a:rPr lang="es-ES"/>
              <a:t>en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33</a:t>
            </a:fld>
            <a:endParaRPr lang="en-GB"/>
          </a:p>
        </p:txBody>
      </p:sp>
    </p:spTree>
    <p:extLst>
      <p:ext uri="{BB962C8B-B14F-4D97-AF65-F5344CB8AC3E}">
        <p14:creationId xmlns:p14="http://schemas.microsoft.com/office/powerpoint/2010/main" val="1344755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resto de las soluciones parecen algo fáciles ahora, pero descubrirlas os lleva a entender mejor cómo funciona.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34</a:t>
            </a:fld>
            <a:endParaRPr lang="en-GB"/>
          </a:p>
        </p:txBody>
      </p:sp>
    </p:spTree>
    <p:extLst>
      <p:ext uri="{BB962C8B-B14F-4D97-AF65-F5344CB8AC3E}">
        <p14:creationId xmlns:p14="http://schemas.microsoft.com/office/powerpoint/2010/main" val="14135975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Vale, ya que hemos trasteado ya unos cuantos contenedores, vamos a ver qué podemos hacer para gestionar varios de ellos, los volúmenes</a:t>
            </a:r>
          </a:p>
          <a:p>
            <a:r>
              <a:rPr lang="es-ES" dirty="0"/>
              <a:t>Los volúmenes nos permiten guardar nuestros datos de forma persistente, encontramos dos formas de hacer esto, conectar una carpeta o crear un volumen que se guarda por defecto en la ruta que tenga Docker asociada (</a:t>
            </a:r>
            <a:r>
              <a:rPr lang="es-ES" dirty="0" err="1"/>
              <a:t>wsl</a:t>
            </a:r>
            <a:r>
              <a:rPr lang="es-ES" dirty="0"/>
              <a:t>).</a:t>
            </a:r>
          </a:p>
          <a:p>
            <a:r>
              <a:rPr lang="es-ES" dirty="0"/>
              <a:t>Por otra parte, podemos conectar un volumen entre varios contenedores para que compartan memoria, por ejemplo, una base de datos que no funcionen de forma independiente.</a:t>
            </a:r>
          </a:p>
          <a:p>
            <a:r>
              <a:rPr lang="es-ES" dirty="0"/>
              <a:t>Si nos vamos más allá, podemos configurar volúmenes de directorios remotos y cosas así, que sería la forma de exprimir más los volúmenes.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36</a:t>
            </a:fld>
            <a:endParaRPr lang="en-GB"/>
          </a:p>
        </p:txBody>
      </p:sp>
    </p:spTree>
    <p:extLst>
      <p:ext uri="{BB962C8B-B14F-4D97-AF65-F5344CB8AC3E}">
        <p14:creationId xmlns:p14="http://schemas.microsoft.com/office/powerpoint/2010/main" val="20943459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lo hacemos necesitamos indicar con rutas </a:t>
            </a:r>
            <a:r>
              <a:rPr lang="es-ES" b="1" dirty="0"/>
              <a:t>absolutas</a:t>
            </a:r>
            <a:r>
              <a:rPr lang="es-ES" dirty="0"/>
              <a:t> en el Docker Run &lt;</a:t>
            </a:r>
            <a:r>
              <a:rPr lang="es-ES" dirty="0" err="1"/>
              <a:t>nombre_de_volumen</a:t>
            </a:r>
            <a:r>
              <a:rPr lang="es-ES" dirty="0"/>
              <a:t>&gt;:&lt;</a:t>
            </a:r>
            <a:r>
              <a:rPr lang="es-ES" dirty="0" err="1"/>
              <a:t>ruta_máquina</a:t>
            </a:r>
            <a:r>
              <a:rPr lang="es-ES" dirty="0"/>
              <a:t>&gt;, no será así en Docker </a:t>
            </a:r>
            <a:r>
              <a:rPr lang="es-ES" dirty="0" err="1"/>
              <a:t>Compose</a:t>
            </a:r>
            <a:r>
              <a:rPr lang="es-ES" dirty="0"/>
              <a:t>, que veremos ahora más tarde. ¿Pero no podríamos enlazarlo con una </a:t>
            </a:r>
            <a:r>
              <a:rPr lang="es-ES" dirty="0" err="1"/>
              <a:t>ruta_host</a:t>
            </a:r>
            <a:r>
              <a:rPr lang="es-ES" dirty="0"/>
              <a:t> como si fuera una carpeta compartida? Algo así como volúmenes de directorio.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37</a:t>
            </a:fld>
            <a:endParaRPr lang="en-GB"/>
          </a:p>
        </p:txBody>
      </p:sp>
    </p:spTree>
    <p:extLst>
      <p:ext uri="{BB962C8B-B14F-4D97-AF65-F5344CB8AC3E}">
        <p14:creationId xmlns:p14="http://schemas.microsoft.com/office/powerpoint/2010/main" val="19110860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eso existen las monturas, si lo hacemos necesitamos compartir el sistema de ficheros con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38</a:t>
            </a:fld>
            <a:endParaRPr lang="en-GB"/>
          </a:p>
        </p:txBody>
      </p:sp>
    </p:spTree>
    <p:extLst>
      <p:ext uri="{BB962C8B-B14F-4D97-AF65-F5344CB8AC3E}">
        <p14:creationId xmlns:p14="http://schemas.microsoft.com/office/powerpoint/2010/main" val="17657088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Las </a:t>
            </a:r>
            <a:r>
              <a:rPr lang="es-ES" i="1" dirty="0" err="1"/>
              <a:t>networks</a:t>
            </a:r>
            <a:r>
              <a:rPr lang="es-ES" dirty="0"/>
              <a:t> son redes virtuales que permiten la intercomunicación de nuestros contenedores.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Por defecto, Docker </a:t>
            </a:r>
            <a:r>
              <a:rPr lang="es-ES" dirty="0" err="1"/>
              <a:t>Compose</a:t>
            </a:r>
            <a:r>
              <a:rPr lang="es-ES" dirty="0"/>
              <a:t> nos prepara una red donde los contenedores pueden acceder entre sí y eso significa que pueden acceder a los puertos sin configuración de más.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Las </a:t>
            </a:r>
            <a:r>
              <a:rPr lang="es-ES" dirty="0" err="1"/>
              <a:t>networks</a:t>
            </a:r>
            <a:r>
              <a:rPr lang="es-ES" dirty="0"/>
              <a:t> nos permiten acceder a los servicios por su nombre (DNS) sin tener que preocuparnos por las </a:t>
            </a:r>
            <a:r>
              <a:rPr lang="es-ES" dirty="0" err="1"/>
              <a:t>IPs</a:t>
            </a:r>
            <a:r>
              <a:rPr lang="es-ES" dirty="0"/>
              <a:t>.</a:t>
            </a:r>
            <a:r>
              <a:rPr lang="en-GB" dirty="0"/>
              <a:t> Es </a:t>
            </a:r>
            <a:r>
              <a:rPr lang="en-GB" dirty="0" err="1"/>
              <a:t>decir</a:t>
            </a:r>
            <a:r>
              <a:rPr lang="en-GB" dirty="0"/>
              <a:t>, </a:t>
            </a:r>
            <a:r>
              <a:rPr lang="en-GB" dirty="0" err="1"/>
              <a:t>si</a:t>
            </a:r>
            <a:r>
              <a:rPr lang="en-GB" dirty="0"/>
              <a:t> </a:t>
            </a:r>
            <a:r>
              <a:rPr lang="en-GB" dirty="0" err="1"/>
              <a:t>tu</a:t>
            </a:r>
            <a:r>
              <a:rPr lang="en-GB" dirty="0"/>
              <a:t> </a:t>
            </a:r>
            <a:r>
              <a:rPr lang="en-GB" dirty="0" err="1"/>
              <a:t>servicio</a:t>
            </a:r>
            <a:r>
              <a:rPr lang="en-GB" dirty="0"/>
              <a:t> se llama “</a:t>
            </a:r>
            <a:r>
              <a:rPr lang="en-GB" dirty="0" err="1"/>
              <a:t>redis</a:t>
            </a:r>
            <a:r>
              <a:rPr lang="en-GB" dirty="0"/>
              <a:t>”, no </a:t>
            </a:r>
            <a:r>
              <a:rPr lang="en-GB" dirty="0" err="1"/>
              <a:t>tienes</a:t>
            </a:r>
            <a:r>
              <a:rPr lang="en-GB" dirty="0"/>
              <a:t> que </a:t>
            </a:r>
            <a:r>
              <a:rPr lang="en-GB" dirty="0" err="1"/>
              <a:t>llamarlo</a:t>
            </a:r>
            <a:r>
              <a:rPr lang="en-GB" dirty="0"/>
              <a:t> </a:t>
            </a:r>
            <a:r>
              <a:rPr lang="en-GB" dirty="0" err="1"/>
              <a:t>por</a:t>
            </a:r>
            <a:r>
              <a:rPr lang="en-GB" dirty="0"/>
              <a:t> 10.0.X.Y, </a:t>
            </a:r>
            <a:r>
              <a:rPr lang="en-GB" dirty="0" err="1"/>
              <a:t>si</a:t>
            </a:r>
            <a:r>
              <a:rPr lang="en-GB" dirty="0"/>
              <a:t> no que lo llamas </a:t>
            </a:r>
            <a:r>
              <a:rPr lang="en-GB" dirty="0" err="1"/>
              <a:t>redis</a:t>
            </a:r>
            <a:r>
              <a:rPr lang="en-GB" dirty="0"/>
              <a:t>.</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39</a:t>
            </a:fld>
            <a:endParaRPr lang="en-GB"/>
          </a:p>
        </p:txBody>
      </p:sp>
    </p:spTree>
    <p:extLst>
      <p:ext uri="{BB962C8B-B14F-4D97-AF65-F5344CB8AC3E}">
        <p14:creationId xmlns:p14="http://schemas.microsoft.com/office/powerpoint/2010/main" val="31555955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tenemos otra mascota, el pulpo.</a:t>
            </a:r>
          </a:p>
          <a:p>
            <a:r>
              <a:rPr lang="es-ES" dirty="0"/>
              <a:t>Docker </a:t>
            </a:r>
            <a:r>
              <a:rPr lang="es-ES" dirty="0" err="1"/>
              <a:t>Compose</a:t>
            </a:r>
            <a:r>
              <a:rPr lang="es-ES" dirty="0"/>
              <a:t> nos permite organizar la coordinación y despliegue de contenedores.</a:t>
            </a:r>
          </a:p>
          <a:p>
            <a:r>
              <a:rPr lang="es-ES" dirty="0"/>
              <a:t>La realidad es que muchos servicios de la nube como puedan ser Google Cloud te permiten generar estos archivos de configuración según contratas el servicio para realizar las configuraciones que sean necesarias, por lo que tampoco esperéis que vayáis a hacer esto si usáis una nube, ya que la configuración la harán ellos por detrás.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41</a:t>
            </a:fld>
            <a:endParaRPr lang="en-GB"/>
          </a:p>
        </p:txBody>
      </p:sp>
    </p:spTree>
    <p:extLst>
      <p:ext uri="{BB962C8B-B14F-4D97-AF65-F5344CB8AC3E}">
        <p14:creationId xmlns:p14="http://schemas.microsoft.com/office/powerpoint/2010/main" val="68180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ejecutar los comandos de Docker </a:t>
            </a:r>
            <a:r>
              <a:rPr lang="es-ES" dirty="0" err="1"/>
              <a:t>compose</a:t>
            </a:r>
            <a:r>
              <a:rPr lang="es-ES" dirty="0"/>
              <a:t> hay dos formas, </a:t>
            </a:r>
            <a:r>
              <a:rPr lang="es-ES" dirty="0" err="1"/>
              <a:t>docker</a:t>
            </a:r>
            <a:r>
              <a:rPr lang="es-ES" dirty="0"/>
              <a:t> guion </a:t>
            </a:r>
            <a:r>
              <a:rPr lang="es-ES" dirty="0" err="1"/>
              <a:t>compose</a:t>
            </a:r>
            <a:r>
              <a:rPr lang="es-ES" dirty="0"/>
              <a:t> o </a:t>
            </a:r>
            <a:r>
              <a:rPr lang="es-ES" dirty="0" err="1"/>
              <a:t>docker</a:t>
            </a:r>
            <a:r>
              <a:rPr lang="es-ES" dirty="0"/>
              <a:t> </a:t>
            </a:r>
            <a:r>
              <a:rPr lang="es-ES" dirty="0" err="1"/>
              <a:t>compose</a:t>
            </a:r>
            <a:r>
              <a:rPr lang="es-ES" dirty="0"/>
              <a:t> en la versión actual.</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42</a:t>
            </a:fld>
            <a:endParaRPr lang="en-GB"/>
          </a:p>
        </p:txBody>
      </p:sp>
    </p:spTree>
    <p:extLst>
      <p:ext uri="{BB962C8B-B14F-4D97-AF65-F5344CB8AC3E}">
        <p14:creationId xmlns:p14="http://schemas.microsoft.com/office/powerpoint/2010/main" val="12980366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Son bastantes los comandos para echar a correr y controlar con </a:t>
            </a:r>
            <a:r>
              <a:rPr lang="es-ES" dirty="0" err="1"/>
              <a:t>docker</a:t>
            </a:r>
            <a:r>
              <a:rPr lang="es-ES" dirty="0"/>
              <a:t> </a:t>
            </a:r>
            <a:r>
              <a:rPr lang="es-ES" dirty="0" err="1"/>
              <a:t>compose</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43</a:t>
            </a:fld>
            <a:endParaRPr lang="en-GB"/>
          </a:p>
        </p:txBody>
      </p:sp>
    </p:spTree>
    <p:extLst>
      <p:ext uri="{BB962C8B-B14F-4D97-AF65-F5344CB8AC3E}">
        <p14:creationId xmlns:p14="http://schemas.microsoft.com/office/powerpoint/2010/main" val="12600047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describir a rasgos generales como es el archivo de configuración tenemos los siguientes campos:</a:t>
            </a:r>
          </a:p>
          <a:p>
            <a:r>
              <a:rPr lang="es-ES" dirty="0" err="1"/>
              <a:t>version</a:t>
            </a:r>
            <a:r>
              <a:rPr lang="es-ES" dirty="0"/>
              <a:t> (por defecto 1): Indica la versión de Docker </a:t>
            </a:r>
            <a:r>
              <a:rPr lang="es-ES" dirty="0" err="1"/>
              <a:t>Compose</a:t>
            </a:r>
            <a:r>
              <a:rPr lang="es-ES" dirty="0"/>
              <a:t>.</a:t>
            </a:r>
          </a:p>
          <a:p>
            <a:r>
              <a:rPr lang="es-ES" dirty="0" err="1"/>
              <a:t>services</a:t>
            </a:r>
            <a:r>
              <a:rPr lang="es-ES" dirty="0"/>
              <a:t>: es el apartado para indicar los contenedores que corran</a:t>
            </a:r>
          </a:p>
          <a:p>
            <a:r>
              <a:rPr lang="es-ES" dirty="0" err="1"/>
              <a:t>contianer_name</a:t>
            </a:r>
            <a:r>
              <a:rPr lang="es-ES" dirty="0"/>
              <a:t>: nombre del contenedor</a:t>
            </a:r>
          </a:p>
          <a:p>
            <a:r>
              <a:rPr lang="es-ES" dirty="0" err="1"/>
              <a:t>image</a:t>
            </a:r>
            <a:r>
              <a:rPr lang="es-ES" dirty="0"/>
              <a:t>: según si está la sección </a:t>
            </a:r>
            <a:r>
              <a:rPr lang="es-ES" dirty="0" err="1"/>
              <a:t>build</a:t>
            </a:r>
            <a:r>
              <a:rPr lang="es-ES" dirty="0"/>
              <a:t> o no definida puede indicar el nombre de la imagen del </a:t>
            </a:r>
            <a:r>
              <a:rPr lang="es-ES" dirty="0" err="1"/>
              <a:t>build</a:t>
            </a:r>
            <a:r>
              <a:rPr lang="es-ES" dirty="0"/>
              <a:t> o desde dónde se quiere obtener</a:t>
            </a:r>
          </a:p>
          <a:p>
            <a:r>
              <a:rPr lang="es-ES" dirty="0" err="1"/>
              <a:t>build</a:t>
            </a:r>
            <a:r>
              <a:rPr lang="es-ES" dirty="0"/>
              <a:t>: sección para definir cómo construir la imagen de Docker</a:t>
            </a:r>
          </a:p>
          <a:p>
            <a:r>
              <a:rPr lang="es-ES" dirty="0" err="1"/>
              <a:t>environment</a:t>
            </a:r>
            <a:r>
              <a:rPr lang="es-ES" dirty="0"/>
              <a:t>: variables de entorno</a:t>
            </a:r>
          </a:p>
          <a:p>
            <a:r>
              <a:rPr lang="es-ES" dirty="0" err="1"/>
              <a:t>ports</a:t>
            </a:r>
            <a:r>
              <a:rPr lang="es-ES" dirty="0"/>
              <a:t>: relación de puertos host, contenedor para exponerlos en la máquina</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44</a:t>
            </a:fld>
            <a:endParaRPr lang="en-GB"/>
          </a:p>
        </p:txBody>
      </p:sp>
    </p:spTree>
    <p:extLst>
      <p:ext uri="{BB962C8B-B14F-4D97-AF65-F5344CB8AC3E}">
        <p14:creationId xmlns:p14="http://schemas.microsoft.com/office/powerpoint/2010/main" val="517864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¿Qué es Docker? Docker es realmente muchas cosas, una empresa, una aplicación, un contenedor Docker… Cuando instalamos Docker Desktop estamos instalando la mayoría de las funcionalidades de Docker (</a:t>
            </a:r>
            <a:r>
              <a:rPr lang="es-ES" dirty="0" err="1"/>
              <a:t>Engine</a:t>
            </a:r>
            <a:r>
              <a:rPr lang="es-ES" dirty="0"/>
              <a:t>, CLI, Scout, </a:t>
            </a:r>
            <a:r>
              <a:rPr lang="es-ES" dirty="0" err="1"/>
              <a:t>Buildx</a:t>
            </a:r>
            <a:r>
              <a:rPr lang="es-ES" dirty="0"/>
              <a:t>, extensiones, </a:t>
            </a:r>
            <a:r>
              <a:rPr lang="es-ES" dirty="0" err="1"/>
              <a:t>Compose</a:t>
            </a:r>
            <a:r>
              <a:rPr lang="es-ES" dirty="0"/>
              <a:t> y pudiendo instalar </a:t>
            </a:r>
            <a:r>
              <a:rPr lang="es-ES" dirty="0" err="1"/>
              <a:t>Kubernetes</a:t>
            </a:r>
            <a:r>
              <a:rPr lang="es-E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Las versiones de MacOS y Windows funcionan bajo una máquina virtual y bajo el subsistema de Linux respectivamente.</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a:t>
            </a:fld>
            <a:endParaRPr lang="en-GB"/>
          </a:p>
        </p:txBody>
      </p:sp>
    </p:spTree>
    <p:extLst>
      <p:ext uri="{BB962C8B-B14F-4D97-AF65-F5344CB8AC3E}">
        <p14:creationId xmlns:p14="http://schemas.microsoft.com/office/powerpoint/2010/main" val="30081986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describir a rasgos generales como es el archivo de configuración tenemos los siguientes campos:</a:t>
            </a:r>
          </a:p>
          <a:p>
            <a:r>
              <a:rPr lang="es-ES" dirty="0" err="1"/>
              <a:t>version</a:t>
            </a:r>
            <a:r>
              <a:rPr lang="es-ES" dirty="0"/>
              <a:t> (por defecto 1): Indica la versión de Docker </a:t>
            </a:r>
            <a:r>
              <a:rPr lang="es-ES" dirty="0" err="1"/>
              <a:t>Compose</a:t>
            </a:r>
            <a:r>
              <a:rPr lang="es-ES" dirty="0"/>
              <a:t>.</a:t>
            </a:r>
          </a:p>
          <a:p>
            <a:r>
              <a:rPr lang="es-ES" dirty="0" err="1"/>
              <a:t>services</a:t>
            </a:r>
            <a:r>
              <a:rPr lang="es-ES" dirty="0"/>
              <a:t>: es el apartado para indicar los contenedores que corran</a:t>
            </a:r>
          </a:p>
          <a:p>
            <a:r>
              <a:rPr lang="es-ES" dirty="0" err="1"/>
              <a:t>container_name</a:t>
            </a:r>
            <a:r>
              <a:rPr lang="es-ES" dirty="0"/>
              <a:t>: nombre del contenedor</a:t>
            </a:r>
          </a:p>
          <a:p>
            <a:r>
              <a:rPr lang="es-ES" dirty="0" err="1"/>
              <a:t>image</a:t>
            </a:r>
            <a:r>
              <a:rPr lang="es-ES" dirty="0"/>
              <a:t>: según si está la sección </a:t>
            </a:r>
            <a:r>
              <a:rPr lang="es-ES" dirty="0" err="1"/>
              <a:t>build</a:t>
            </a:r>
            <a:r>
              <a:rPr lang="es-ES" dirty="0"/>
              <a:t> o no definida puede indicar el nombre de la imagen del </a:t>
            </a:r>
            <a:r>
              <a:rPr lang="es-ES" dirty="0" err="1"/>
              <a:t>build</a:t>
            </a:r>
            <a:r>
              <a:rPr lang="es-ES" dirty="0"/>
              <a:t> o desde dónde se quiere obtener</a:t>
            </a:r>
          </a:p>
          <a:p>
            <a:r>
              <a:rPr lang="es-ES" dirty="0" err="1"/>
              <a:t>build</a:t>
            </a:r>
            <a:r>
              <a:rPr lang="es-ES" dirty="0"/>
              <a:t>: sección para definir cómo construir la imagen de Docker</a:t>
            </a:r>
          </a:p>
          <a:p>
            <a:r>
              <a:rPr lang="es-ES" dirty="0" err="1"/>
              <a:t>environment</a:t>
            </a:r>
            <a:r>
              <a:rPr lang="es-ES" dirty="0"/>
              <a:t>: variables de entorno</a:t>
            </a:r>
          </a:p>
          <a:p>
            <a:r>
              <a:rPr lang="es-ES" dirty="0" err="1"/>
              <a:t>ports</a:t>
            </a:r>
            <a:r>
              <a:rPr lang="es-ES" dirty="0"/>
              <a:t>: relación de puertos host, contenedor para exponerlos en la máquina</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45</a:t>
            </a:fld>
            <a:endParaRPr lang="en-GB"/>
          </a:p>
        </p:txBody>
      </p:sp>
    </p:spTree>
    <p:extLst>
      <p:ext uri="{BB962C8B-B14F-4D97-AF65-F5344CB8AC3E}">
        <p14:creationId xmlns:p14="http://schemas.microsoft.com/office/powerpoint/2010/main" val="25807366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expose</a:t>
            </a:r>
            <a:r>
              <a:rPr lang="es-ES" dirty="0"/>
              <a:t>: expone los puertos entre distintas redes, pero si estamos en la misma red, no habrá diferencia.</a:t>
            </a:r>
          </a:p>
          <a:p>
            <a:r>
              <a:rPr lang="es-ES" dirty="0" err="1"/>
              <a:t>depends_on</a:t>
            </a:r>
            <a:r>
              <a:rPr lang="es-ES" dirty="0"/>
              <a:t> marca la dependencia que tiene un servicio con otro, por lo que deberá lanzarse después, ahora profundizaré un poco más en esto.</a:t>
            </a:r>
          </a:p>
          <a:p>
            <a:r>
              <a:rPr lang="es-ES" dirty="0"/>
              <a:t>No es viable memorizarse todos los atributos, así que para eso está la documentación del </a:t>
            </a:r>
            <a:r>
              <a:rPr lang="es-ES" dirty="0" err="1"/>
              <a:t>Compose</a:t>
            </a:r>
            <a:r>
              <a:rPr lang="es-ES" dirty="0"/>
              <a:t> file donde tenéis todos los posibles atributos, donde podéis encontrar hasta cómo ponerle una MAC específica a vuestro contenedor.</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46</a:t>
            </a:fld>
            <a:endParaRPr lang="en-GB"/>
          </a:p>
        </p:txBody>
      </p:sp>
    </p:spTree>
    <p:extLst>
      <p:ext uri="{BB962C8B-B14F-4D97-AF65-F5344CB8AC3E}">
        <p14:creationId xmlns:p14="http://schemas.microsoft.com/office/powerpoint/2010/main" val="6795035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Podemos indicar también redes y volúmenes, así como unos cuantos atributos más. Las definiciones de redes y volúmenes se describen fuera del </a:t>
            </a:r>
            <a:r>
              <a:rPr lang="es-ES" dirty="0" err="1"/>
              <a:t>services</a:t>
            </a:r>
            <a:r>
              <a:rPr lang="es-ES" dirty="0"/>
              <a:t>.</a:t>
            </a:r>
          </a:p>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47</a:t>
            </a:fld>
            <a:endParaRPr lang="en-GB"/>
          </a:p>
        </p:txBody>
      </p:sp>
    </p:spTree>
    <p:extLst>
      <p:ext uri="{BB962C8B-B14F-4D97-AF65-F5344CB8AC3E}">
        <p14:creationId xmlns:p14="http://schemas.microsoft.com/office/powerpoint/2010/main" val="16594550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queremos encontrar errores de sintaxis, podemos ejecutar </a:t>
            </a:r>
            <a:r>
              <a:rPr lang="es-ES" dirty="0" err="1"/>
              <a:t>docker</a:t>
            </a:r>
            <a:r>
              <a:rPr lang="es-ES" dirty="0"/>
              <a:t> </a:t>
            </a:r>
            <a:r>
              <a:rPr lang="es-ES" dirty="0" err="1"/>
              <a:t>compose</a:t>
            </a:r>
            <a:r>
              <a:rPr lang="es-ES" dirty="0"/>
              <a:t> </a:t>
            </a:r>
            <a:r>
              <a:rPr lang="es-ES" dirty="0" err="1"/>
              <a:t>config</a:t>
            </a:r>
            <a:r>
              <a:rPr lang="es-ES" dirty="0"/>
              <a:t> y nos traducirá cómo se interpretará el </a:t>
            </a:r>
            <a:r>
              <a:rPr lang="es-ES" dirty="0" err="1"/>
              <a:t>compose.yml</a:t>
            </a:r>
            <a:r>
              <a:rPr lang="es-ES" dirty="0"/>
              <a:t>. Podemos detectar si faltan variables de entorno o no se están detectando algunos atributos.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48</a:t>
            </a:fld>
            <a:endParaRPr lang="en-GB"/>
          </a:p>
        </p:txBody>
      </p:sp>
    </p:spTree>
    <p:extLst>
      <p:ext uri="{BB962C8B-B14F-4D97-AF65-F5344CB8AC3E}">
        <p14:creationId xmlns:p14="http://schemas.microsoft.com/office/powerpoint/2010/main" val="9609000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Yo creo que con esta ya rematamos la documentación de Docker, aunque no está mal explicado. Docker garantiza que con poner </a:t>
            </a:r>
            <a:r>
              <a:rPr lang="es-ES" dirty="0" err="1"/>
              <a:t>depends_on</a:t>
            </a:r>
            <a:r>
              <a:rPr lang="es-ES" dirty="0"/>
              <a:t> un contenedor se lanzará después de otro, pero eso no garantiza que vaya a estar preparado. El caso más básico es el de una base de datos, imagina que el contenedor de la aplicación se enciende tras la base de datos, pero está todavía no está preparada. Los primeros accesos a la base de datos podrían resultar en excepciones que rompan el contenedor.</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49</a:t>
            </a:fld>
            <a:endParaRPr lang="en-GB"/>
          </a:p>
        </p:txBody>
      </p:sp>
    </p:spTree>
    <p:extLst>
      <p:ext uri="{BB962C8B-B14F-4D97-AF65-F5344CB8AC3E}">
        <p14:creationId xmlns:p14="http://schemas.microsoft.com/office/powerpoint/2010/main" val="33920742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Si queremos asegurarnos de que se ha montado correctamente antes de iniciar otro contenedor lo configuramos con </a:t>
            </a:r>
            <a:r>
              <a:rPr lang="es-ES" dirty="0" err="1"/>
              <a:t>healthcheck</a:t>
            </a:r>
            <a:r>
              <a:rPr lang="es-ES" dirty="0"/>
              <a:t>, que se puede especificar desde el </a:t>
            </a:r>
            <a:r>
              <a:rPr lang="es-ES" dirty="0" err="1"/>
              <a:t>docker</a:t>
            </a:r>
            <a:r>
              <a:rPr lang="es-ES" dirty="0"/>
              <a:t> </a:t>
            </a:r>
            <a:r>
              <a:rPr lang="es-ES" dirty="0" err="1"/>
              <a:t>compose</a:t>
            </a:r>
            <a:r>
              <a:rPr lang="es-ES" dirty="0"/>
              <a:t> y el </a:t>
            </a:r>
            <a:r>
              <a:rPr lang="es-ES" dirty="0" err="1"/>
              <a:t>Dockerfile</a:t>
            </a:r>
            <a:r>
              <a:rPr lang="es-ES" dirty="0"/>
              <a:t>. Con esto podemos poner como condición del </a:t>
            </a:r>
            <a:r>
              <a:rPr lang="es-ES" dirty="0" err="1"/>
              <a:t>depends_on</a:t>
            </a:r>
            <a:r>
              <a:rPr lang="es-ES" dirty="0"/>
              <a:t>, </a:t>
            </a:r>
            <a:r>
              <a:rPr lang="es-ES" dirty="0" err="1"/>
              <a:t>healthy</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50</a:t>
            </a:fld>
            <a:endParaRPr lang="en-GB"/>
          </a:p>
        </p:txBody>
      </p:sp>
    </p:spTree>
    <p:extLst>
      <p:ext uri="{BB962C8B-B14F-4D97-AF65-F5344CB8AC3E}">
        <p14:creationId xmlns:p14="http://schemas.microsoft.com/office/powerpoint/2010/main" val="8427366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Las variables de entorno se pueden guardar en un .</a:t>
            </a:r>
            <a:r>
              <a:rPr lang="es-ES" dirty="0" err="1"/>
              <a:t>env</a:t>
            </a:r>
            <a:r>
              <a:rPr lang="es-ES" dirty="0"/>
              <a:t> localizado en el mismo directorio que el Docker </a:t>
            </a:r>
            <a:r>
              <a:rPr lang="es-ES" dirty="0" err="1"/>
              <a:t>Compose</a:t>
            </a:r>
            <a:r>
              <a:rPr lang="es-ES" dirty="0"/>
              <a:t> File, aunque también podemos indicarlo con el atributo </a:t>
            </a:r>
            <a:r>
              <a:rPr lang="es-ES" dirty="0" err="1"/>
              <a:t>env_file</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51</a:t>
            </a:fld>
            <a:endParaRPr lang="en-GB"/>
          </a:p>
        </p:txBody>
      </p:sp>
    </p:spTree>
    <p:extLst>
      <p:ext uri="{BB962C8B-B14F-4D97-AF65-F5344CB8AC3E}">
        <p14:creationId xmlns:p14="http://schemas.microsoft.com/office/powerpoint/2010/main" val="29005459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ejemplo sencillo es el de configurar una página </a:t>
            </a:r>
            <a:r>
              <a:rPr lang="es-ES" dirty="0" err="1"/>
              <a:t>Wordpress</a:t>
            </a:r>
            <a:r>
              <a:rPr lang="es-ES" dirty="0"/>
              <a:t> es muy pocos pasos.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52</a:t>
            </a:fld>
            <a:endParaRPr lang="en-GB"/>
          </a:p>
        </p:txBody>
      </p:sp>
    </p:spTree>
    <p:extLst>
      <p:ext uri="{BB962C8B-B14F-4D97-AF65-F5344CB8AC3E}">
        <p14:creationId xmlns:p14="http://schemas.microsoft.com/office/powerpoint/2010/main" val="40848205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ejercicio se pretende que se enlace un servicio con una base de datos para que se pueda iniciar el servicio en condiciones.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53</a:t>
            </a:fld>
            <a:endParaRPr lang="en-GB"/>
          </a:p>
        </p:txBody>
      </p:sp>
    </p:spTree>
    <p:extLst>
      <p:ext uri="{BB962C8B-B14F-4D97-AF65-F5344CB8AC3E}">
        <p14:creationId xmlns:p14="http://schemas.microsoft.com/office/powerpoint/2010/main" val="6095557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las últimas versiones de Docker está disponible el comando </a:t>
            </a:r>
            <a:r>
              <a:rPr lang="es-ES" dirty="0" err="1"/>
              <a:t>docker</a:t>
            </a:r>
            <a:r>
              <a:rPr lang="es-ES" dirty="0"/>
              <a:t> </a:t>
            </a:r>
            <a:r>
              <a:rPr lang="es-ES" dirty="0" err="1"/>
              <a:t>init</a:t>
            </a:r>
            <a:r>
              <a:rPr lang="es-ES" dirty="0"/>
              <a:t>, que nos permite seguir comandos para la generación automática del </a:t>
            </a:r>
            <a:r>
              <a:rPr lang="es-ES" dirty="0" err="1"/>
              <a:t>Dockerfile</a:t>
            </a:r>
            <a:r>
              <a:rPr lang="es-ES" dirty="0"/>
              <a:t> y </a:t>
            </a:r>
            <a:r>
              <a:rPr lang="es-ES" dirty="0" err="1"/>
              <a:t>docker</a:t>
            </a:r>
            <a:r>
              <a:rPr lang="es-ES" dirty="0"/>
              <a:t> </a:t>
            </a:r>
            <a:r>
              <a:rPr lang="es-ES" dirty="0" err="1"/>
              <a:t>compose</a:t>
            </a:r>
            <a:r>
              <a:rPr lang="es-ES" dirty="0"/>
              <a:t> salió a principios de 2023.</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55</a:t>
            </a:fld>
            <a:endParaRPr lang="en-GB"/>
          </a:p>
        </p:txBody>
      </p:sp>
    </p:spTree>
    <p:extLst>
      <p:ext uri="{BB962C8B-B14F-4D97-AF65-F5344CB8AC3E}">
        <p14:creationId xmlns:p14="http://schemas.microsoft.com/office/powerpoint/2010/main" val="2089933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¿Pero eso no es lo mismo que una máquina virtual?</a:t>
            </a:r>
          </a:p>
          <a:p>
            <a:r>
              <a:rPr lang="es-ES" dirty="0"/>
              <a:t>Realmente, es bastante parecido, pero cuando profundizamos encontramos las diferencias, por ejemplo, por defecto no se corre un administrador de servicio y no necesita de sistemas operativos al completo, con todas las funcionalidades, reduciendo así su tamaño.</a:t>
            </a:r>
          </a:p>
          <a:p>
            <a:r>
              <a:rPr lang="es-ES" dirty="0"/>
              <a:t>Aun así, en los servidores se lanzan máquinas virtuales y esas máquinas virtuales lanzarán a su vez contenedores, así que tampoco hay que pensar que son ideas completamente opuestas o que tenemos que descartar las máquinas virtuales porque los contenedores ya están aquí.</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a:t>
            </a:fld>
            <a:endParaRPr lang="en-GB"/>
          </a:p>
        </p:txBody>
      </p:sp>
    </p:spTree>
    <p:extLst>
      <p:ext uri="{BB962C8B-B14F-4D97-AF65-F5344CB8AC3E}">
        <p14:creationId xmlns:p14="http://schemas.microsoft.com/office/powerpoint/2010/main" val="37193094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taller no vamos a ver los </a:t>
            </a:r>
            <a:r>
              <a:rPr lang="es-ES" dirty="0" err="1"/>
              <a:t>orquestradores</a:t>
            </a:r>
            <a:r>
              <a:rPr lang="es-ES" dirty="0"/>
              <a:t> de contenedores. El propósito de estos es aplicar problemas de despliegue y mantenimiento de una forma más estandarizada al tratarlos como un contenedor y no como aplicaciones con sus diferentes configuraciones.</a:t>
            </a:r>
          </a:p>
          <a:p>
            <a:r>
              <a:rPr lang="es-ES" dirty="0"/>
              <a:t>Los más típicos como </a:t>
            </a:r>
            <a:r>
              <a:rPr lang="es-ES" dirty="0" err="1"/>
              <a:t>Kubernetes</a:t>
            </a:r>
            <a:r>
              <a:rPr lang="es-ES" dirty="0"/>
              <a:t> o Docker </a:t>
            </a:r>
            <a:r>
              <a:rPr lang="es-ES" dirty="0" err="1"/>
              <a:t>Swarm</a:t>
            </a:r>
            <a:r>
              <a:rPr lang="es-ES" dirty="0"/>
              <a:t>.</a:t>
            </a:r>
          </a:p>
          <a:p>
            <a:r>
              <a:rPr lang="es-ES" dirty="0"/>
              <a:t>En el caso de Docker </a:t>
            </a:r>
            <a:r>
              <a:rPr lang="es-ES" dirty="0" err="1"/>
              <a:t>Swarm</a:t>
            </a:r>
            <a:r>
              <a:rPr lang="es-ES" dirty="0"/>
              <a:t>, solo es necesario indicar el atributo de </a:t>
            </a:r>
            <a:r>
              <a:rPr lang="es-ES" dirty="0" err="1"/>
              <a:t>deploy</a:t>
            </a:r>
            <a:r>
              <a:rPr lang="es-ES" dirty="0"/>
              <a:t> especificar las réplicas del contenedor que quieres correr de forma simultánea.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56</a:t>
            </a:fld>
            <a:endParaRPr lang="en-GB"/>
          </a:p>
        </p:txBody>
      </p:sp>
    </p:spTree>
    <p:extLst>
      <p:ext uri="{BB962C8B-B14F-4D97-AF65-F5344CB8AC3E}">
        <p14:creationId xmlns:p14="http://schemas.microsoft.com/office/powerpoint/2010/main" val="3572569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alternativa a Docker que ha pillado tracción últimamente con el tema de las licencias es </a:t>
            </a:r>
            <a:r>
              <a:rPr lang="es-ES" dirty="0" err="1"/>
              <a:t>Podman</a:t>
            </a:r>
            <a:r>
              <a:rPr lang="es-ES" dirty="0"/>
              <a:t>. Docker Desktop está limitado a uso no comercial para la versión gratuita, a diferencia de </a:t>
            </a:r>
            <a:r>
              <a:rPr lang="es-ES" dirty="0" err="1"/>
              <a:t>Podman</a:t>
            </a:r>
            <a:r>
              <a:rPr lang="es-ES" dirty="0"/>
              <a:t> cuya licencia es más abiertas que cuenta con Apache 2,0. Además es bastante compatible con Docker de ahí el comando de alias que funciona en bastantes ocasiones, así como aplicaciones de contenedores como </a:t>
            </a:r>
            <a:r>
              <a:rPr lang="es-ES" dirty="0" err="1"/>
              <a:t>Kubernetes</a:t>
            </a:r>
            <a:r>
              <a:rPr lang="es-ES" dirty="0"/>
              <a:t>.</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57</a:t>
            </a:fld>
            <a:endParaRPr lang="en-GB"/>
          </a:p>
        </p:txBody>
      </p:sp>
    </p:spTree>
    <p:extLst>
      <p:ext uri="{BB962C8B-B14F-4D97-AF65-F5344CB8AC3E}">
        <p14:creationId xmlns:p14="http://schemas.microsoft.com/office/powerpoint/2010/main" val="17689016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otra parte, quería dar una pizca de lo que se está fomentando en algunas empresas que es el desarrollo en contenedores. En otras palabras, el IDE, las extensiones y todo lo necesario no lo tiene ya tu ordenador, sino un contenedor desde el cual puedes programar para una aplicación como cualquiera de tus compañeros de trabajo.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58</a:t>
            </a:fld>
            <a:endParaRPr lang="en-GB"/>
          </a:p>
        </p:txBody>
      </p:sp>
    </p:spTree>
    <p:extLst>
      <p:ext uri="{BB962C8B-B14F-4D97-AF65-F5344CB8AC3E}">
        <p14:creationId xmlns:p14="http://schemas.microsoft.com/office/powerpoint/2010/main" val="41939619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último, unos cuantos consejos para que Docker no se desmadre. La aplicación de Docker Desktop es un diablillo (daemon), por lo que, si paras de usar la aplicación, lo ideal sería cerrarla una vez termines tus pruebas. Además, todas las imágenes que vamos creando se acumulan y ocupan su espacio de memoria. Con cierta frecuencia puede ser necesaria una limpieza (hay extensiones de Docker Desktop que lo facilitan).</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59</a:t>
            </a:fld>
            <a:endParaRPr lang="en-GB"/>
          </a:p>
        </p:txBody>
      </p:sp>
    </p:spTree>
    <p:extLst>
      <p:ext uri="{BB962C8B-B14F-4D97-AF65-F5344CB8AC3E}">
        <p14:creationId xmlns:p14="http://schemas.microsoft.com/office/powerpoint/2010/main" val="5759345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Bueno, por si acaso os pasa algún problema de estos, tenemos el de no encontrar el </a:t>
            </a:r>
            <a:r>
              <a:rPr lang="es-ES" dirty="0" err="1"/>
              <a:t>dockerfile</a:t>
            </a:r>
            <a:r>
              <a:rPr lang="es-ES" dirty="0"/>
              <a:t>, que es el más sencillo y suele ser por no estar en la carpeta indicada o haber puesto mal el nombre.</a:t>
            </a:r>
          </a:p>
          <a:p>
            <a:r>
              <a:rPr lang="es-ES" dirty="0"/>
              <a:t>Luego existen otros más difíciles de identificar, pero que pueden venir de fallar en la </a:t>
            </a:r>
            <a:r>
              <a:rPr lang="es-ES" dirty="0" err="1"/>
              <a:t>identación</a:t>
            </a:r>
            <a:r>
              <a:rPr lang="es-ES" dirty="0"/>
              <a:t> del archivo </a:t>
            </a:r>
            <a:r>
              <a:rPr lang="es-ES" dirty="0" err="1"/>
              <a:t>yaml</a:t>
            </a:r>
            <a:r>
              <a:rPr lang="es-ES" dirty="0"/>
              <a:t> o se ha indicado un nombre del servicio incorrecto.</a:t>
            </a:r>
          </a:p>
          <a:p>
            <a:r>
              <a:rPr lang="es-ES" dirty="0"/>
              <a:t>Y, por último, otra clásica es no haber expuesto los puertos correctamente, quedando incomunicado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60</a:t>
            </a:fld>
            <a:endParaRPr lang="en-GB"/>
          </a:p>
        </p:txBody>
      </p:sp>
    </p:spTree>
    <p:extLst>
      <p:ext uri="{BB962C8B-B14F-4D97-AF65-F5344CB8AC3E}">
        <p14:creationId xmlns:p14="http://schemas.microsoft.com/office/powerpoint/2010/main" val="38209736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Vamos a ver un poco de teoría de Sistemas operativos para entender un problema de Docker, PID1. Resulta que cuando un proceso no es esperado por su padre, este se queda en estado </a:t>
            </a:r>
            <a:r>
              <a:rPr lang="es-ES" dirty="0" err="1"/>
              <a:t>zombie</a:t>
            </a:r>
            <a:r>
              <a:rPr lang="es-ES" dirty="0"/>
              <a:t>. Esto probablemente ya lo habíais escuchado, el caso es que este proceso puede encargarse de matarlo el proceso </a:t>
            </a:r>
            <a:r>
              <a:rPr lang="es-ES" dirty="0" err="1"/>
              <a:t>init</a:t>
            </a:r>
            <a:r>
              <a:rPr lang="es-ES" dirty="0"/>
              <a:t> del sistema operativo, pero en Docker, si vemos los </a:t>
            </a:r>
            <a:r>
              <a:rPr lang="es-ES" dirty="0" err="1"/>
              <a:t>pids</a:t>
            </a:r>
            <a:r>
              <a:rPr lang="es-ES" dirty="0"/>
              <a:t> de los procesos nos encontraremos que no existe un proceso que tenga esta labor.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63</a:t>
            </a:fld>
            <a:endParaRPr lang="en-GB"/>
          </a:p>
        </p:txBody>
      </p:sp>
    </p:spTree>
    <p:extLst>
      <p:ext uri="{BB962C8B-B14F-4D97-AF65-F5344CB8AC3E}">
        <p14:creationId xmlns:p14="http://schemas.microsoft.com/office/powerpoint/2010/main" val="282934101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Algunas soluciones para este problema sería partir de una imagen que gestione los procesos, correr </a:t>
            </a:r>
            <a:r>
              <a:rPr lang="es-ES" dirty="0" err="1"/>
              <a:t>docker</a:t>
            </a:r>
            <a:r>
              <a:rPr lang="es-ES" dirty="0"/>
              <a:t> con </a:t>
            </a:r>
            <a:r>
              <a:rPr lang="es-ES" dirty="0" err="1"/>
              <a:t>init</a:t>
            </a:r>
            <a:r>
              <a:rPr lang="es-ES" dirty="0"/>
              <a:t> a true. Obviamente tomará más recursos, pero también nos soluciona el problema.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64</a:t>
            </a:fld>
            <a:endParaRPr lang="en-GB"/>
          </a:p>
        </p:txBody>
      </p:sp>
    </p:spTree>
    <p:extLst>
      <p:ext uri="{BB962C8B-B14F-4D97-AF65-F5344CB8AC3E}">
        <p14:creationId xmlns:p14="http://schemas.microsoft.com/office/powerpoint/2010/main" val="16776399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de las funcionalidades de Docker es que algunas acciones se pueden cachear, de forma que no se actualizan si se vuelve a construir la imagen y se acelera el proceso de construcción de la imagen.</a:t>
            </a:r>
          </a:p>
          <a:p>
            <a:r>
              <a:rPr lang="es-ES" dirty="0"/>
              <a:t>Docker recomienda que las sentencias que puedan variar mucho vayan al final del </a:t>
            </a:r>
            <a:r>
              <a:rPr lang="es-ES" dirty="0" err="1"/>
              <a:t>Dockerfile</a:t>
            </a:r>
            <a:r>
              <a:rPr lang="es-ES" dirty="0"/>
              <a:t>, puesto que, si cambian, no forzará a tantas acciones a realizarse de nuevo.</a:t>
            </a:r>
          </a:p>
          <a:p>
            <a:r>
              <a:rPr lang="es-ES" dirty="0"/>
              <a:t>Algunas herramientas como </a:t>
            </a:r>
            <a:r>
              <a:rPr lang="es-ES" dirty="0" err="1"/>
              <a:t>Vagrant</a:t>
            </a:r>
            <a:r>
              <a:rPr lang="es-ES" dirty="0"/>
              <a:t>, he escuchado que te permiten indicar lo que quieres que se cachee, pero en lo que sería Docker el orden es simplemente secuencial.</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65</a:t>
            </a:fld>
            <a:endParaRPr lang="en-GB"/>
          </a:p>
        </p:txBody>
      </p:sp>
    </p:spTree>
    <p:extLst>
      <p:ext uri="{BB962C8B-B14F-4D97-AF65-F5344CB8AC3E}">
        <p14:creationId xmlns:p14="http://schemas.microsoft.com/office/powerpoint/2010/main" val="119168803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Para ahorrar espacio en las imágenes es posible crearlas en dos partes, con esto conseguimos que las herramientas de construcción de archivos o ejecutables no vayan incluidos en la imagen final.</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66</a:t>
            </a:fld>
            <a:endParaRPr lang="en-GB"/>
          </a:p>
        </p:txBody>
      </p:sp>
    </p:spTree>
    <p:extLst>
      <p:ext uri="{BB962C8B-B14F-4D97-AF65-F5344CB8AC3E}">
        <p14:creationId xmlns:p14="http://schemas.microsoft.com/office/powerpoint/2010/main" val="357565879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Docker puede ser travieso, e imaginemos que queremos ejecutar una serie de comandos, si no indicamos que todos deben ejecutarse, podría continuar sin problemas, pese a que la imagen no esté construida como debería.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67</a:t>
            </a:fld>
            <a:endParaRPr lang="en-GB"/>
          </a:p>
        </p:txBody>
      </p:sp>
    </p:spTree>
    <p:extLst>
      <p:ext uri="{BB962C8B-B14F-4D97-AF65-F5344CB8AC3E}">
        <p14:creationId xmlns:p14="http://schemas.microsoft.com/office/powerpoint/2010/main" val="778886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Bueno, pero si queremos usar aplicaciones, ¿qué se usa? Lo más normal es partir de las librerías de un sistema operativo que nos ofrezca las funcionalidades suficientes. Aquí el tamaño (de la imagen) importa, tenemos algunas muy comprimidas como las distribuciones de:</a:t>
            </a:r>
          </a:p>
          <a:p>
            <a:pPr marL="171450" indent="-171450">
              <a:buFontTx/>
              <a:buChar char="-"/>
            </a:pPr>
            <a:r>
              <a:rPr lang="es-ES" dirty="0"/>
              <a:t>Alpine desde los 5MB</a:t>
            </a:r>
          </a:p>
          <a:p>
            <a:pPr marL="171450" indent="-171450">
              <a:buFontTx/>
              <a:buChar char="-"/>
            </a:pPr>
            <a:r>
              <a:rPr lang="es-ES" dirty="0"/>
              <a:t>Debian y Ubuntu ocupan más de 70MB</a:t>
            </a:r>
          </a:p>
          <a:p>
            <a:pPr marL="171450" indent="-171450">
              <a:buFontTx/>
              <a:buChar char="-"/>
            </a:pPr>
            <a:r>
              <a:rPr lang="es-ES" dirty="0"/>
              <a:t>Windows Nano Server superaría los 100MB</a:t>
            </a:r>
          </a:p>
          <a:p>
            <a:pPr marL="0" indent="0">
              <a:buFontTx/>
              <a:buNone/>
            </a:pPr>
            <a:r>
              <a:rPr lang="es-ES" dirty="0"/>
              <a:t>Nos ahorramos funcionalidades innecesarias y poder correr más contenedores en el mismo servidor y tardar menos en construir/descargar la imagen.</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a:t>
            </a:fld>
            <a:endParaRPr lang="en-GB"/>
          </a:p>
        </p:txBody>
      </p:sp>
    </p:spTree>
    <p:extLst>
      <p:ext uri="{BB962C8B-B14F-4D97-AF65-F5344CB8AC3E}">
        <p14:creationId xmlns:p14="http://schemas.microsoft.com/office/powerpoint/2010/main" val="31680368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Por otra parte, si hacemos recursos de scripts, deberíamos poner set –e para un comportamiento parecido cuando ejecutamos un script.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68</a:t>
            </a:fld>
            <a:endParaRPr lang="en-GB"/>
          </a:p>
        </p:txBody>
      </p:sp>
    </p:spTree>
    <p:extLst>
      <p:ext uri="{BB962C8B-B14F-4D97-AF65-F5344CB8AC3E}">
        <p14:creationId xmlns:p14="http://schemas.microsoft.com/office/powerpoint/2010/main" val="41783955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Como el usuario </a:t>
            </a:r>
            <a:r>
              <a:rPr lang="es-ES" dirty="0" err="1"/>
              <a:t>root</a:t>
            </a:r>
            <a:r>
              <a:rPr lang="es-ES" dirty="0"/>
              <a:t> es de todo menos que seguro, lo suyo es que nuestro programa se iniciara con un usuario alternativo, incluso es posible crear las imágenes sin permisos de </a:t>
            </a:r>
            <a:r>
              <a:rPr lang="es-ES" dirty="0" err="1"/>
              <a:t>root</a:t>
            </a:r>
            <a:r>
              <a:rPr lang="es-ES" dirty="0"/>
              <a:t> por defecto, aunque requiere de una instalación adicional a la que tenemos.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69</a:t>
            </a:fld>
            <a:endParaRPr lang="en-GB"/>
          </a:p>
        </p:txBody>
      </p:sp>
    </p:spTree>
    <p:extLst>
      <p:ext uri="{BB962C8B-B14F-4D97-AF65-F5344CB8AC3E}">
        <p14:creationId xmlns:p14="http://schemas.microsoft.com/office/powerpoint/2010/main" val="24966195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Desde el 8 de noviembre de 2023 se ha abierto la posibilidad a usar scout independientemente del plan de usuario, nos permite analizar vulnerabilidades de paquetes en nuestras imágenes y recomendaciones para actualizar y mantener seguras nuestras aplicaciones con sus dependencias,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70</a:t>
            </a:fld>
            <a:endParaRPr lang="en-GB"/>
          </a:p>
        </p:txBody>
      </p:sp>
    </p:spTree>
    <p:extLst>
      <p:ext uri="{BB962C8B-B14F-4D97-AF65-F5344CB8AC3E}">
        <p14:creationId xmlns:p14="http://schemas.microsoft.com/office/powerpoint/2010/main" val="4301669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Ya que estamos hablando de seguridad, otro concepto que podríamos haber ligado a los volúmenes y las redes, los secretos, que, sin llegar a ser del todo secretos, nos pueden ayudar un poco.  Si tenemos un archivo que no queremos que sea visible, lo suyo sería tratarlo como un </a:t>
            </a:r>
            <a:r>
              <a:rPr lang="es-ES" dirty="0" err="1"/>
              <a:t>secret</a:t>
            </a:r>
            <a:r>
              <a:rPr lang="es-ES" dirty="0"/>
              <a:t> para que cualquier acceso desde fuera impida su lectura, pero no haya problema desde dentro. Esto no significa que es imposible leerlo, pero lo dificulta.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71</a:t>
            </a:fld>
            <a:endParaRPr lang="en-GB"/>
          </a:p>
        </p:txBody>
      </p:sp>
    </p:spTree>
    <p:extLst>
      <p:ext uri="{BB962C8B-B14F-4D97-AF65-F5344CB8AC3E}">
        <p14:creationId xmlns:p14="http://schemas.microsoft.com/office/powerpoint/2010/main" val="25260049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72</a:t>
            </a:fld>
            <a:endParaRPr lang="en-GB"/>
          </a:p>
        </p:txBody>
      </p:sp>
    </p:spTree>
    <p:extLst>
      <p:ext uri="{BB962C8B-B14F-4D97-AF65-F5344CB8AC3E}">
        <p14:creationId xmlns:p14="http://schemas.microsoft.com/office/powerpoint/2010/main" val="13348097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73</a:t>
            </a:fld>
            <a:endParaRPr lang="en-GB"/>
          </a:p>
        </p:txBody>
      </p:sp>
    </p:spTree>
    <p:extLst>
      <p:ext uri="{BB962C8B-B14F-4D97-AF65-F5344CB8AC3E}">
        <p14:creationId xmlns:p14="http://schemas.microsoft.com/office/powerpoint/2010/main" val="5570368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En caso de que tengamos un contenedor del Docker </a:t>
            </a:r>
            <a:r>
              <a:rPr lang="es-ES" dirty="0" err="1"/>
              <a:t>Compose</a:t>
            </a:r>
            <a:r>
              <a:rPr lang="es-ES" dirty="0"/>
              <a:t> corriendo y queramos que se renueve, debemos forzar la recreación del contenedor, si no, tomará el ya existente y no habrá cambios.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74</a:t>
            </a:fld>
            <a:endParaRPr lang="en-GB"/>
          </a:p>
        </p:txBody>
      </p:sp>
    </p:spTree>
    <p:extLst>
      <p:ext uri="{BB962C8B-B14F-4D97-AF65-F5344CB8AC3E}">
        <p14:creationId xmlns:p14="http://schemas.microsoft.com/office/powerpoint/2010/main" val="22587493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Cuál es la gracia de Docker Swarm, bueno no sé si es gracioso, pero me parece interesante la posibilidad de sincronizar contenedores entre varias máquinas con Docker, lo cual posibilita desplegar aplicaciones entre varios nodos de una forma coordinada.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77</a:t>
            </a:fld>
            <a:endParaRPr lang="en-GB"/>
          </a:p>
        </p:txBody>
      </p:sp>
    </p:spTree>
    <p:extLst>
      <p:ext uri="{BB962C8B-B14F-4D97-AF65-F5344CB8AC3E}">
        <p14:creationId xmlns:p14="http://schemas.microsoft.com/office/powerpoint/2010/main" val="14153062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Un poco de historia y contexto para ver cómo funciona esto por debajo, con el surgimiento de los sistemas distribuidos, surgieron necesidades y problemas que algunos quisieron simplificar, uno de ellos es el Problema de los Bizantinos, tenemos que poner de acuerdo a unos ejércitos que se comunican por caballo para anunciar su intención de ir a la guerra, pero alguno de ellos podría estar planificando traicionarlos o mentir por otro. Para solucionar este problema surgen soluciones como las de consenso que implementa Docker, el algoritmo de </a:t>
            </a:r>
            <a:r>
              <a:rPr lang="es-ES" dirty="0" err="1"/>
              <a:t>Raft</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78</a:t>
            </a:fld>
            <a:endParaRPr lang="en-GB"/>
          </a:p>
        </p:txBody>
      </p:sp>
    </p:spTree>
    <p:extLst>
      <p:ext uri="{BB962C8B-B14F-4D97-AF65-F5344CB8AC3E}">
        <p14:creationId xmlns:p14="http://schemas.microsoft.com/office/powerpoint/2010/main" val="12448239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Literalmente pasa por unas votaciones para escoger un líder, aquí las tienen cada menos tiempo que nosotros, pero el concepto es parecido. Además, se cuenta con dos clases de nodos, aquellos que son elegibles para ser líderes y los trabajadores, que forman una red de cotilleo o así me gusta llamarlo a mí.</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79</a:t>
            </a:fld>
            <a:endParaRPr lang="en-GB"/>
          </a:p>
        </p:txBody>
      </p:sp>
    </p:spTree>
    <p:extLst>
      <p:ext uri="{BB962C8B-B14F-4D97-AF65-F5344CB8AC3E}">
        <p14:creationId xmlns:p14="http://schemas.microsoft.com/office/powerpoint/2010/main" val="3623292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Esto parece seguro, ¿no?</a:t>
            </a:r>
          </a:p>
          <a:p>
            <a:r>
              <a:rPr lang="es-ES" dirty="0"/>
              <a:t>Bueno, siempre se dice lo que nada es “100% seguro” y es cierto que hay un historial de Docker con las vulnerabilidades que se han expuesto. Aun así, resulta bastante robusto ya que podemos seleccionar qué exponemos del contenedor al configurarlo.</a:t>
            </a:r>
          </a:p>
          <a:p>
            <a:r>
              <a:rPr lang="es-ES" dirty="0"/>
              <a:t>Además, algunas aplicaciones nos permiten escanear vulnerabilidades de nuestros contenedores </a:t>
            </a:r>
            <a:r>
              <a:rPr lang="es-ES" dirty="0" err="1"/>
              <a:t>docker</a:t>
            </a:r>
            <a:r>
              <a:rPr lang="es-ES" dirty="0"/>
              <a:t> scout / </a:t>
            </a:r>
            <a:r>
              <a:rPr lang="es-ES" dirty="0" err="1"/>
              <a:t>scan</a:t>
            </a:r>
            <a:r>
              <a:rPr lang="es-ES" dirty="0"/>
              <a:t>, que recientemente ha salido a público general.</a:t>
            </a:r>
          </a:p>
          <a:p>
            <a:r>
              <a:rPr lang="es-ES" dirty="0"/>
              <a:t>Por otra parte, actualmente, gran parte de la infraestructura de Internet se mantiene con contenedores, por lo que encontrar brechas podría afectar a miles de máquinas en todo el mundo.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9</a:t>
            </a:fld>
            <a:endParaRPr lang="en-GB"/>
          </a:p>
        </p:txBody>
      </p:sp>
    </p:spTree>
    <p:extLst>
      <p:ext uri="{BB962C8B-B14F-4D97-AF65-F5344CB8AC3E}">
        <p14:creationId xmlns:p14="http://schemas.microsoft.com/office/powerpoint/2010/main" val="6539728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Los algoritmos de </a:t>
            </a:r>
            <a:r>
              <a:rPr lang="es-ES" dirty="0" err="1"/>
              <a:t>Heartbeat</a:t>
            </a:r>
            <a:r>
              <a:rPr lang="es-ES" dirty="0"/>
              <a:t> o de latido son conceptos bastante sencillos, pero necesarios para el correcto funcionamiento de muchos sistemas distribuidos, asumiendo que una máquina que esté en mal estado no debería responder, así que se establece que se debe dar un mensaje periódico y si no se da en un tiempo determinado (</a:t>
            </a:r>
            <a:r>
              <a:rPr lang="es-ES" dirty="0" err="1"/>
              <a:t>timeout</a:t>
            </a:r>
            <a:r>
              <a:rPr lang="es-ES" dirty="0"/>
              <a:t>), se considera que el nodo ha caído.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Explico esto para entender por qué cuando cae un nodo puede tardar un tiempo en notificarse o levantar una réplica, ya que Docker debe asegurarse de que ha pasado suficiente tiempo para que se considere caído.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Aunque no lo parezca, bastante de la lógica que se ha seguido es la misma que se seguiría con los humanos.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80</a:t>
            </a:fld>
            <a:endParaRPr lang="en-GB"/>
          </a:p>
        </p:txBody>
      </p:sp>
    </p:spTree>
    <p:extLst>
      <p:ext uri="{BB962C8B-B14F-4D97-AF65-F5344CB8AC3E}">
        <p14:creationId xmlns:p14="http://schemas.microsoft.com/office/powerpoint/2010/main" val="71241877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Pero </a:t>
            </a:r>
            <a:r>
              <a:rPr lang="en-GB" dirty="0" err="1"/>
              <a:t>cómo</a:t>
            </a:r>
            <a:r>
              <a:rPr lang="en-GB" dirty="0"/>
              <a:t> </a:t>
            </a:r>
            <a:r>
              <a:rPr lang="en-GB" dirty="0" err="1"/>
              <a:t>hago</a:t>
            </a:r>
            <a:r>
              <a:rPr lang="en-GB" dirty="0"/>
              <a:t> </a:t>
            </a:r>
            <a:r>
              <a:rPr lang="en-GB" dirty="0" err="1"/>
              <a:t>esto</a:t>
            </a:r>
            <a:r>
              <a:rPr lang="en-GB" dirty="0"/>
              <a:t>, bueno </a:t>
            </a:r>
            <a:r>
              <a:rPr lang="en-GB" dirty="0" err="1"/>
              <a:t>usando</a:t>
            </a:r>
            <a:r>
              <a:rPr lang="en-GB" dirty="0"/>
              <a:t> </a:t>
            </a:r>
            <a:r>
              <a:rPr lang="en-GB" dirty="0" err="1"/>
              <a:t>los</a:t>
            </a:r>
            <a:r>
              <a:rPr lang="en-GB" dirty="0"/>
              <a:t> </a:t>
            </a:r>
            <a:r>
              <a:rPr lang="en-GB" dirty="0" err="1"/>
              <a:t>archivos</a:t>
            </a:r>
            <a:r>
              <a:rPr lang="en-GB" dirty="0"/>
              <a:t> de Docker Compose </a:t>
            </a:r>
            <a:r>
              <a:rPr lang="en-GB" dirty="0" err="1"/>
              <a:t>podemos</a:t>
            </a:r>
            <a:r>
              <a:rPr lang="en-GB" dirty="0"/>
              <a:t> extender la </a:t>
            </a:r>
            <a:r>
              <a:rPr lang="en-GB" dirty="0" err="1"/>
              <a:t>configuración</a:t>
            </a:r>
            <a:r>
              <a:rPr lang="en-GB" dirty="0"/>
              <a:t> para </a:t>
            </a:r>
            <a:r>
              <a:rPr lang="en-GB" dirty="0" err="1"/>
              <a:t>establecer</a:t>
            </a:r>
            <a:r>
              <a:rPr lang="en-GB" dirty="0"/>
              <a:t> </a:t>
            </a:r>
            <a:r>
              <a:rPr lang="en-GB" dirty="0" err="1"/>
              <a:t>políticas</a:t>
            </a:r>
            <a:r>
              <a:rPr lang="en-GB" dirty="0"/>
              <a:t> para </a:t>
            </a:r>
            <a:r>
              <a:rPr lang="en-GB" dirty="0" err="1"/>
              <a:t>el</a:t>
            </a:r>
            <a:r>
              <a:rPr lang="en-GB" dirty="0"/>
              <a:t> </a:t>
            </a:r>
            <a:r>
              <a:rPr lang="en-GB" dirty="0" err="1"/>
              <a:t>despliegue</a:t>
            </a:r>
            <a:r>
              <a:rPr lang="en-GB" dirty="0"/>
              <a:t> del </a:t>
            </a:r>
            <a:r>
              <a:rPr lang="en-GB" dirty="0" err="1"/>
              <a:t>enjambre</a:t>
            </a:r>
            <a:r>
              <a:rPr lang="en-GB" dirty="0"/>
              <a:t> de docker, con </a:t>
            </a:r>
            <a:r>
              <a:rPr lang="en-GB" dirty="0" err="1"/>
              <a:t>modos</a:t>
            </a:r>
            <a:r>
              <a:rPr lang="en-GB" dirty="0"/>
              <a:t> </a:t>
            </a:r>
            <a:r>
              <a:rPr lang="en-GB" dirty="0" err="1"/>
              <a:t>como</a:t>
            </a:r>
            <a:r>
              <a:rPr lang="en-GB" dirty="0"/>
              <a:t> </a:t>
            </a:r>
            <a:r>
              <a:rPr lang="en-GB" dirty="0" err="1"/>
              <a:t>el</a:t>
            </a:r>
            <a:r>
              <a:rPr lang="en-GB" dirty="0"/>
              <a:t> global</a:t>
            </a:r>
            <a:r>
              <a:rPr lang="en-GB" b="0" i="0" dirty="0">
                <a:solidFill>
                  <a:srgbClr val="000000"/>
                </a:solidFill>
                <a:effectLst/>
                <a:latin typeface="Roboto" panose="02000000000000000000" pitchFamily="2" charset="0"/>
              </a:rPr>
              <a:t> (un </a:t>
            </a:r>
            <a:r>
              <a:rPr lang="en-GB" b="0" i="0" dirty="0" err="1">
                <a:solidFill>
                  <a:srgbClr val="000000"/>
                </a:solidFill>
                <a:effectLst/>
                <a:latin typeface="Roboto" panose="02000000000000000000" pitchFamily="2" charset="0"/>
              </a:rPr>
              <a:t>contenedor</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por</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nodo</a:t>
            </a:r>
            <a:r>
              <a:rPr lang="en-GB" b="0" i="0" dirty="0">
                <a:solidFill>
                  <a:srgbClr val="000000"/>
                </a:solidFill>
                <a:effectLst/>
                <a:latin typeface="Roboto" panose="02000000000000000000" pitchFamily="2" charset="0"/>
              </a:rPr>
              <a:t>), </a:t>
            </a:r>
            <a:r>
              <a:rPr lang="en-GB" dirty="0"/>
              <a:t>replicated</a:t>
            </a:r>
            <a:r>
              <a:rPr lang="en-GB" b="0" i="0" dirty="0">
                <a:solidFill>
                  <a:srgbClr val="000000"/>
                </a:solidFill>
                <a:effectLst/>
                <a:latin typeface="Roboto" panose="02000000000000000000" pitchFamily="2" charset="0"/>
              </a:rPr>
              <a:t> (n </a:t>
            </a:r>
            <a:r>
              <a:rPr lang="en-GB" b="0" i="0" dirty="0" err="1">
                <a:solidFill>
                  <a:srgbClr val="000000"/>
                </a:solidFill>
                <a:effectLst/>
                <a:latin typeface="Roboto" panose="02000000000000000000" pitchFamily="2" charset="0"/>
              </a:rPr>
              <a:t>contenedores</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por</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defecto</a:t>
            </a:r>
            <a:r>
              <a:rPr lang="en-GB" b="0" i="0" dirty="0">
                <a:solidFill>
                  <a:srgbClr val="000000"/>
                </a:solidFill>
                <a:effectLst/>
                <a:latin typeface="Roboto" panose="02000000000000000000" pitchFamily="2" charset="0"/>
              </a:rPr>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81</a:t>
            </a:fld>
            <a:endParaRPr lang="en-GB"/>
          </a:p>
        </p:txBody>
      </p:sp>
    </p:spTree>
    <p:extLst>
      <p:ext uri="{BB962C8B-B14F-4D97-AF65-F5344CB8AC3E}">
        <p14:creationId xmlns:p14="http://schemas.microsoft.com/office/powerpoint/2010/main" val="26380136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De nuevo, cuidado con la documentación, que alguna de las cosas que vimos antes no son compatibles con Docker Swarm porque no tendrían sentido o sería difícil de coordinar.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82</a:t>
            </a:fld>
            <a:endParaRPr lang="en-GB"/>
          </a:p>
        </p:txBody>
      </p:sp>
    </p:spTree>
    <p:extLst>
      <p:ext uri="{BB962C8B-B14F-4D97-AF65-F5344CB8AC3E}">
        <p14:creationId xmlns:p14="http://schemas.microsoft.com/office/powerpoint/2010/main" val="364778808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Ahora que ya está preparado, podríamos partir de estos comandos, aunque no sé si funcionará en las máquinas de aquí, sería interesante probarlo.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Con el primero iniciamos un grupo, con el segundo nos unimos y con el tercero desplegamos entre los nodos.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83</a:t>
            </a:fld>
            <a:endParaRPr lang="en-GB"/>
          </a:p>
        </p:txBody>
      </p:sp>
    </p:spTree>
    <p:extLst>
      <p:ext uri="{BB962C8B-B14F-4D97-AF65-F5344CB8AC3E}">
        <p14:creationId xmlns:p14="http://schemas.microsoft.com/office/powerpoint/2010/main" val="7649038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tenéis recursos y sitios de donde he sacado las imágenes, por si acaso.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85</a:t>
            </a:fld>
            <a:endParaRPr lang="en-GB"/>
          </a:p>
        </p:txBody>
      </p:sp>
    </p:spTree>
    <p:extLst>
      <p:ext uri="{BB962C8B-B14F-4D97-AF65-F5344CB8AC3E}">
        <p14:creationId xmlns:p14="http://schemas.microsoft.com/office/powerpoint/2010/main" val="3036575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Cuando queremos iniciar alguna acción con Docker es necesario que esté corriendo el demonio/servidor de </a:t>
            </a:r>
            <a:r>
              <a:rPr lang="es-ES" dirty="0" err="1"/>
              <a:t>docker</a:t>
            </a:r>
            <a:r>
              <a:rPr lang="es-ES" dirty="0"/>
              <a:t>, como si fuera una conexión de internet. Podremos interactuar con los comandos por terminal de Docker. Si se lanzan comandos de Docker sin estar este activo, se lanzará un error.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10</a:t>
            </a:fld>
            <a:endParaRPr lang="en-GB"/>
          </a:p>
        </p:txBody>
      </p:sp>
    </p:spTree>
    <p:extLst>
      <p:ext uri="{BB962C8B-B14F-4D97-AF65-F5344CB8AC3E}">
        <p14:creationId xmlns:p14="http://schemas.microsoft.com/office/powerpoint/2010/main" val="1953244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difícil comprender los distintos conceptos de Docker en una sesión corta, ya que se van asimilando con el tiempo, pero voy a intentar explicarlo con metáforas. Un </a:t>
            </a:r>
            <a:r>
              <a:rPr lang="es-ES" dirty="0" err="1"/>
              <a:t>Dockerfile</a:t>
            </a:r>
            <a:r>
              <a:rPr lang="es-ES" dirty="0"/>
              <a:t> es algo así como un manual de instrucciones, configuraciones; la imagen es el disco de instalación, aunque hoy en día ya no se usen casi; y el contenedor es la aplicación instalada.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11</a:t>
            </a:fld>
            <a:endParaRPr lang="en-GB"/>
          </a:p>
        </p:txBody>
      </p:sp>
    </p:spTree>
    <p:extLst>
      <p:ext uri="{BB962C8B-B14F-4D97-AF65-F5344CB8AC3E}">
        <p14:creationId xmlns:p14="http://schemas.microsoft.com/office/powerpoint/2010/main" val="4107785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8F8C6B49-F36D-EF53-3255-69ED92DC03F5}"/>
              </a:ext>
            </a:extLst>
          </p:cNvPr>
          <p:cNvSpPr/>
          <p:nvPr userDrawn="1"/>
        </p:nvSpPr>
        <p:spPr>
          <a:xfrm>
            <a:off x="1006002" y="1043798"/>
            <a:ext cx="4791683" cy="4770404"/>
          </a:xfrm>
          <a:prstGeom prst="ellipse">
            <a:avLst/>
          </a:prstGeom>
          <a:solidFill>
            <a:srgbClr val="1D63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Elipse 3">
            <a:extLst>
              <a:ext uri="{FF2B5EF4-FFF2-40B4-BE49-F238E27FC236}">
                <a16:creationId xmlns:a16="http://schemas.microsoft.com/office/drawing/2014/main" id="{7DB2F3A2-722D-31F7-233D-54F21600955B}"/>
              </a:ext>
            </a:extLst>
          </p:cNvPr>
          <p:cNvSpPr/>
          <p:nvPr userDrawn="1"/>
        </p:nvSpPr>
        <p:spPr>
          <a:xfrm>
            <a:off x="6394317" y="1043798"/>
            <a:ext cx="4791683" cy="4770404"/>
          </a:xfrm>
          <a:prstGeom prst="ellipse">
            <a:avLst/>
          </a:prstGeom>
          <a:solidFill>
            <a:srgbClr val="0008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970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a:xfrm>
            <a:off x="565150" y="770890"/>
            <a:ext cx="8660130" cy="773429"/>
          </a:xfrm>
        </p:spPr>
        <p:txBody>
          <a:bodyPr/>
          <a:lstStyle>
            <a:lvl1pPr>
              <a:defRPr>
                <a:solidFill>
                  <a:srgbClr val="00084D"/>
                </a:solidFill>
              </a:defRPr>
            </a:lvl1pPr>
          </a:lstStyle>
          <a:p>
            <a:r>
              <a:rPr lang="en-US" dirty="0"/>
              <a:t>Click to edit Master title style</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0A8B0191-0CDD-46EF-B022-D4D01753E128}" type="datetime1">
              <a:rPr lang="en-US" smtClean="0"/>
              <a:t>5/13/2024</a:t>
            </a:fld>
            <a:endParaRPr lang="en-US" dirty="0"/>
          </a:p>
        </p:txBody>
      </p:sp>
      <p:sp>
        <p:nvSpPr>
          <p:cNvPr id="10" name="Subtitle 2">
            <a:extLst>
              <a:ext uri="{FF2B5EF4-FFF2-40B4-BE49-F238E27FC236}">
                <a16:creationId xmlns:a16="http://schemas.microsoft.com/office/drawing/2014/main" id="{B692D5CD-92D2-8ECF-DFC0-2B60A571D358}"/>
              </a:ext>
            </a:extLst>
          </p:cNvPr>
          <p:cNvSpPr>
            <a:spLocks noGrp="1"/>
          </p:cNvSpPr>
          <p:nvPr>
            <p:ph type="subTitle" idx="13" hasCustomPrompt="1"/>
          </p:nvPr>
        </p:nvSpPr>
        <p:spPr>
          <a:xfrm>
            <a:off x="565150" y="1586879"/>
            <a:ext cx="7335835" cy="593674"/>
          </a:xfrm>
        </p:spPr>
        <p:txBody>
          <a:bodyPr vert="horz" lIns="91440" tIns="45720" rIns="91440" bIns="45720" rtlCol="0" anchor="t">
            <a:noAutofit/>
          </a:bodyPr>
          <a:lstStyle>
            <a:lvl1pPr marL="0" indent="0">
              <a:buNone/>
              <a:defRPr lang="en-US" sz="3600" i="1" dirty="0">
                <a:solidFill>
                  <a:schemeClr val="accent1"/>
                </a:solidFill>
                <a:latin typeface="Open Sans ExtraBold" pitchFamily="2" charset="0"/>
                <a:ea typeface="Open Sans ExtraBold" pitchFamily="2" charset="0"/>
                <a:cs typeface="Open Sans ExtraBold" pitchFamily="2" charset="0"/>
              </a:defRPr>
            </a:lvl1pPr>
          </a:lstStyle>
          <a:p>
            <a:pPr marL="228600" lvl="0" indent="-228600"/>
            <a:r>
              <a:rPr lang="en-US" dirty="0"/>
              <a:t>Subtitle</a:t>
            </a:r>
          </a:p>
        </p:txBody>
      </p:sp>
    </p:spTree>
    <p:extLst>
      <p:ext uri="{BB962C8B-B14F-4D97-AF65-F5344CB8AC3E}">
        <p14:creationId xmlns:p14="http://schemas.microsoft.com/office/powerpoint/2010/main" val="2929268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rgbClr val="1E6C5F"/>
          </a:solidFill>
          <a:ln>
            <a:solidFill>
              <a:srgbClr val="1E6C5F"/>
            </a:solid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a:xfrm>
            <a:off x="565150" y="770890"/>
            <a:ext cx="8660130" cy="773429"/>
          </a:xfrm>
        </p:spPr>
        <p:txBody>
          <a:bodyPr/>
          <a:lstStyle>
            <a:lvl1pPr>
              <a:defRPr>
                <a:solidFill>
                  <a:srgbClr val="1E6C5F"/>
                </a:solidFill>
              </a:defRPr>
            </a:lvl1pPr>
          </a:lstStyle>
          <a:p>
            <a:r>
              <a:rPr lang="en-US" dirty="0"/>
              <a:t>Click to edit Master title style</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0A8B0191-0CDD-46EF-B022-D4D01753E128}" type="datetime1">
              <a:rPr lang="en-US" smtClean="0"/>
              <a:t>5/13/2024</a:t>
            </a:fld>
            <a:endParaRPr lang="en-US" dirty="0"/>
          </a:p>
        </p:txBody>
      </p:sp>
      <p:sp>
        <p:nvSpPr>
          <p:cNvPr id="10" name="Subtitle 2">
            <a:extLst>
              <a:ext uri="{FF2B5EF4-FFF2-40B4-BE49-F238E27FC236}">
                <a16:creationId xmlns:a16="http://schemas.microsoft.com/office/drawing/2014/main" id="{B692D5CD-92D2-8ECF-DFC0-2B60A571D358}"/>
              </a:ext>
            </a:extLst>
          </p:cNvPr>
          <p:cNvSpPr>
            <a:spLocks noGrp="1"/>
          </p:cNvSpPr>
          <p:nvPr>
            <p:ph type="subTitle" idx="13" hasCustomPrompt="1"/>
          </p:nvPr>
        </p:nvSpPr>
        <p:spPr>
          <a:xfrm>
            <a:off x="565150" y="1586879"/>
            <a:ext cx="7335835" cy="593674"/>
          </a:xfrm>
        </p:spPr>
        <p:txBody>
          <a:bodyPr vert="horz" lIns="91440" tIns="45720" rIns="91440" bIns="45720" rtlCol="0" anchor="t">
            <a:noAutofit/>
          </a:bodyPr>
          <a:lstStyle>
            <a:lvl1pPr marL="0" indent="0">
              <a:buNone/>
              <a:defRPr lang="en-US" sz="3600" i="1" dirty="0">
                <a:solidFill>
                  <a:schemeClr val="accent4"/>
                </a:solidFill>
                <a:latin typeface="Open Sans ExtraBold" pitchFamily="2" charset="0"/>
                <a:ea typeface="Open Sans ExtraBold" pitchFamily="2" charset="0"/>
                <a:cs typeface="Open Sans ExtraBold" pitchFamily="2" charset="0"/>
              </a:defRPr>
            </a:lvl1pPr>
          </a:lstStyle>
          <a:p>
            <a:pPr marL="228600" lvl="0" indent="-228600"/>
            <a:r>
              <a:rPr lang="en-US" dirty="0"/>
              <a:t>Subtitle</a:t>
            </a:r>
          </a:p>
        </p:txBody>
      </p:sp>
    </p:spTree>
    <p:extLst>
      <p:ext uri="{BB962C8B-B14F-4D97-AF65-F5344CB8AC3E}">
        <p14:creationId xmlns:p14="http://schemas.microsoft.com/office/powerpoint/2010/main" val="3594426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lvl1pPr>
              <a:defRPr>
                <a:solidFill>
                  <a:srgbClr val="00084D"/>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103B94A-3105-4A6B-AE8E-3A948E8A8A0B}" type="datetime1">
              <a:rPr lang="en-US" smtClean="0"/>
              <a:t>5/13/2024</a:t>
            </a:fld>
            <a:endParaRPr lang="en-US" dirty="0"/>
          </a:p>
        </p:txBody>
      </p:sp>
    </p:spTree>
    <p:extLst>
      <p:ext uri="{BB962C8B-B14F-4D97-AF65-F5344CB8AC3E}">
        <p14:creationId xmlns:p14="http://schemas.microsoft.com/office/powerpoint/2010/main" val="807186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4CB3B2FB-D0B0-4884-99A8-92D0004667BE}" type="datetime1">
              <a:rPr lang="en-US" smtClean="0"/>
              <a:t>5/13/2024</a:t>
            </a:fld>
            <a:endParaRPr lang="en-US" dirty="0"/>
          </a:p>
        </p:txBody>
      </p:sp>
    </p:spTree>
    <p:extLst>
      <p:ext uri="{BB962C8B-B14F-4D97-AF65-F5344CB8AC3E}">
        <p14:creationId xmlns:p14="http://schemas.microsoft.com/office/powerpoint/2010/main" val="4233609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2797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361E0799-B0A7-461B-9FC8-F1822CF1A14E}" type="datetime1">
              <a:rPr lang="en-US" smtClean="0"/>
              <a:t>5/13/2024</a:t>
            </a:fld>
            <a:endParaRPr lang="en-US" dirty="0"/>
          </a:p>
        </p:txBody>
      </p:sp>
    </p:spTree>
    <p:extLst>
      <p:ext uri="{BB962C8B-B14F-4D97-AF65-F5344CB8AC3E}">
        <p14:creationId xmlns:p14="http://schemas.microsoft.com/office/powerpoint/2010/main" val="1386330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72A82B07-4B20-4F9D-AE5B-9F7398814A85}" type="datetime1">
              <a:rPr lang="en-US" smtClean="0"/>
              <a:t>5/13/2024</a:t>
            </a:fld>
            <a:endParaRPr lang="en-US" dirty="0"/>
          </a:p>
        </p:txBody>
      </p:sp>
    </p:spTree>
    <p:extLst>
      <p:ext uri="{BB962C8B-B14F-4D97-AF65-F5344CB8AC3E}">
        <p14:creationId xmlns:p14="http://schemas.microsoft.com/office/powerpoint/2010/main" val="623801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162C783B-E4D2-4C38-B1F9-45D056673155}" type="datetime1">
              <a:rPr lang="en-US" smtClean="0"/>
              <a:t>5/13/2024</a:t>
            </a:fld>
            <a:endParaRPr lang="en-US" dirty="0"/>
          </a:p>
        </p:txBody>
      </p:sp>
    </p:spTree>
    <p:extLst>
      <p:ext uri="{BB962C8B-B14F-4D97-AF65-F5344CB8AC3E}">
        <p14:creationId xmlns:p14="http://schemas.microsoft.com/office/powerpoint/2010/main" val="41130001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CA37D27D-49D8-4068-9A23-F98043477F95}" type="datetime1">
              <a:rPr lang="en-US" smtClean="0"/>
              <a:t>5/13/2024</a:t>
            </a:fld>
            <a:endParaRPr lang="en-US"/>
          </a:p>
        </p:txBody>
      </p:sp>
    </p:spTree>
    <p:extLst>
      <p:ext uri="{BB962C8B-B14F-4D97-AF65-F5344CB8AC3E}">
        <p14:creationId xmlns:p14="http://schemas.microsoft.com/office/powerpoint/2010/main" val="32809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1D63ED"/>
              </a:solidFill>
            </a:endParaRPr>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1D63ED"/>
              </a:solidFill>
            </a:endParaRPr>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1D63ED"/>
              </a:solidFill>
            </a:endParaRPr>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AB39E9-6F50-3F4B-9DDB-FC0E0CA993A6}"/>
              </a:ext>
            </a:extLst>
          </p:cNvPr>
          <p:cNvSpPr>
            <a:spLocks noGrp="1"/>
          </p:cNvSpPr>
          <p:nvPr>
            <p:ph type="ctrTitle" hasCustomPrompt="1"/>
          </p:nvPr>
        </p:nvSpPr>
        <p:spPr>
          <a:xfrm>
            <a:off x="565150" y="768334"/>
            <a:ext cx="6766958" cy="805823"/>
          </a:xfrm>
        </p:spPr>
        <p:txBody>
          <a:bodyPr anchor="t">
            <a:noAutofit/>
          </a:bodyPr>
          <a:lstStyle>
            <a:lvl1pPr algn="l">
              <a:defRPr sz="4800">
                <a:solidFill>
                  <a:srgbClr val="00084D"/>
                </a:solidFill>
                <a:latin typeface="Open Sans ExtraBold" pitchFamily="2" charset="0"/>
                <a:ea typeface="Open Sans ExtraBold" pitchFamily="2" charset="0"/>
                <a:cs typeface="Open Sans ExtraBold" pitchFamily="2" charset="0"/>
              </a:defRPr>
            </a:lvl1pPr>
          </a:lstStyle>
          <a:p>
            <a:r>
              <a:rPr lang="en-US" dirty="0"/>
              <a:t>Click to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hasCustomPrompt="1"/>
          </p:nvPr>
        </p:nvSpPr>
        <p:spPr>
          <a:xfrm>
            <a:off x="565150" y="1628131"/>
            <a:ext cx="6766958" cy="1475177"/>
          </a:xfrm>
        </p:spPr>
        <p:txBody>
          <a:bodyPr vert="horz" lIns="91440" tIns="45720" rIns="91440" bIns="45720" rtlCol="0" anchor="t">
            <a:noAutofit/>
          </a:bodyPr>
          <a:lstStyle>
            <a:lvl1pPr marL="0" indent="0">
              <a:buNone/>
              <a:defRPr lang="en-US" sz="3600" i="1" dirty="0">
                <a:solidFill>
                  <a:srgbClr val="1D63ED"/>
                </a:solidFill>
                <a:latin typeface="Open Sans ExtraBold" pitchFamily="2" charset="0"/>
                <a:ea typeface="Open Sans ExtraBold" pitchFamily="2" charset="0"/>
                <a:cs typeface="Open Sans ExtraBold" pitchFamily="2" charset="0"/>
              </a:defRPr>
            </a:lvl1pPr>
          </a:lstStyle>
          <a:p>
            <a:pPr marL="228600" lvl="0" indent="-228600"/>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81A47C20-9C40-4F48-9992-B5A2BE9A3BD4}" type="datetime1">
              <a:rPr lang="en-US" smtClean="0"/>
              <a:t>5/13/2024</a:t>
            </a:fld>
            <a:endParaRPr lang="en-US" dirty="0"/>
          </a:p>
        </p:txBody>
      </p:sp>
    </p:spTree>
    <p:extLst>
      <p:ext uri="{BB962C8B-B14F-4D97-AF65-F5344CB8AC3E}">
        <p14:creationId xmlns:p14="http://schemas.microsoft.com/office/powerpoint/2010/main" val="215599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3" y="3549396"/>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3"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AB39E9-6F50-3F4B-9DDB-FC0E0CA993A6}"/>
              </a:ext>
            </a:extLst>
          </p:cNvPr>
          <p:cNvSpPr>
            <a:spLocks noGrp="1"/>
          </p:cNvSpPr>
          <p:nvPr>
            <p:ph type="ctrTitle" hasCustomPrompt="1"/>
          </p:nvPr>
        </p:nvSpPr>
        <p:spPr>
          <a:xfrm>
            <a:off x="565149" y="768334"/>
            <a:ext cx="7586629" cy="805823"/>
          </a:xfrm>
        </p:spPr>
        <p:txBody>
          <a:bodyPr anchor="t">
            <a:noAutofit/>
          </a:bodyPr>
          <a:lstStyle>
            <a:lvl1pPr algn="l">
              <a:defRPr sz="4800">
                <a:latin typeface="Open Sans ExtraBold" pitchFamily="2" charset="0"/>
                <a:ea typeface="Open Sans ExtraBold" pitchFamily="2" charset="0"/>
                <a:cs typeface="Open Sans ExtraBold" pitchFamily="2" charset="0"/>
              </a:defRPr>
            </a:lvl1pPr>
          </a:lstStyle>
          <a:p>
            <a:r>
              <a:rPr lang="en-US" dirty="0"/>
              <a:t>Click to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hasCustomPrompt="1"/>
          </p:nvPr>
        </p:nvSpPr>
        <p:spPr>
          <a:xfrm>
            <a:off x="565150" y="1628131"/>
            <a:ext cx="7586628" cy="1475177"/>
          </a:xfrm>
        </p:spPr>
        <p:txBody>
          <a:bodyPr vert="horz" lIns="91440" tIns="45720" rIns="91440" bIns="45720" rtlCol="0" anchor="t">
            <a:noAutofit/>
          </a:bodyPr>
          <a:lstStyle>
            <a:lvl1pPr marL="0" indent="0">
              <a:buNone/>
              <a:defRPr lang="en-US" sz="3600" i="1" dirty="0">
                <a:solidFill>
                  <a:srgbClr val="1D63ED"/>
                </a:solidFill>
                <a:latin typeface="Open Sans ExtraBold" pitchFamily="2" charset="0"/>
                <a:ea typeface="Open Sans ExtraBold" pitchFamily="2" charset="0"/>
                <a:cs typeface="Open Sans ExtraBold" pitchFamily="2" charset="0"/>
              </a:defRPr>
            </a:lvl1pPr>
          </a:lstStyle>
          <a:p>
            <a:pPr marL="228600" lvl="0" indent="-228600"/>
            <a:r>
              <a:rPr lang="en-US" dirty="0"/>
              <a:t>Click to edit Master subtitle style</a:t>
            </a:r>
          </a:p>
        </p:txBody>
      </p:sp>
    </p:spTree>
    <p:extLst>
      <p:ext uri="{BB962C8B-B14F-4D97-AF65-F5344CB8AC3E}">
        <p14:creationId xmlns:p14="http://schemas.microsoft.com/office/powerpoint/2010/main" val="4178953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49" name="Freeform 48">
            <a:extLst>
              <a:ext uri="{FF2B5EF4-FFF2-40B4-BE49-F238E27FC236}">
                <a16:creationId xmlns:a16="http://schemas.microsoft.com/office/drawing/2014/main" id="{AE1903E3-6B5F-6B4C-9A1F-62628A050AEB}"/>
              </a:ext>
            </a:extLst>
          </p:cNvPr>
          <p:cNvSpPr/>
          <p:nvPr userDrawn="1"/>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2" name="Freeform 71">
            <a:extLst>
              <a:ext uri="{FF2B5EF4-FFF2-40B4-BE49-F238E27FC236}">
                <a16:creationId xmlns:a16="http://schemas.microsoft.com/office/drawing/2014/main" id="{C424FE38-F803-8D47-BF56-1B18EC2B1F03}"/>
              </a:ext>
            </a:extLst>
          </p:cNvPr>
          <p:cNvSpPr/>
          <p:nvPr userDrawn="1"/>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userDrawn="1"/>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9" name="Freeform 78">
            <a:extLst>
              <a:ext uri="{FF2B5EF4-FFF2-40B4-BE49-F238E27FC236}">
                <a16:creationId xmlns:a16="http://schemas.microsoft.com/office/drawing/2014/main" id="{011063C9-2A43-3348-A018-F27FACAA778D}"/>
              </a:ext>
            </a:extLst>
          </p:cNvPr>
          <p:cNvSpPr/>
          <p:nvPr userDrawn="1"/>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AB39E9-6F50-3F4B-9DDB-FC0E0CA993A6}"/>
              </a:ext>
            </a:extLst>
          </p:cNvPr>
          <p:cNvSpPr>
            <a:spLocks noGrp="1"/>
          </p:cNvSpPr>
          <p:nvPr>
            <p:ph type="ctrTitle" hasCustomPrompt="1"/>
          </p:nvPr>
        </p:nvSpPr>
        <p:spPr>
          <a:xfrm>
            <a:off x="565150" y="2161497"/>
            <a:ext cx="5085384" cy="2515980"/>
          </a:xfrm>
        </p:spPr>
        <p:txBody>
          <a:bodyPr anchor="t">
            <a:noAutofit/>
          </a:bodyPr>
          <a:lstStyle>
            <a:lvl1pPr algn="l">
              <a:defRPr sz="4800">
                <a:solidFill>
                  <a:srgbClr val="00084D"/>
                </a:solidFill>
                <a:latin typeface="Open Sans ExtraBold" pitchFamily="2" charset="0"/>
                <a:ea typeface="Open Sans ExtraBold" pitchFamily="2" charset="0"/>
                <a:cs typeface="Open Sans ExtraBold" pitchFamily="2" charset="0"/>
              </a:defRPr>
            </a:lvl1pPr>
          </a:lstStyle>
          <a:p>
            <a:r>
              <a:rPr lang="en-US" dirty="0"/>
              <a:t>Click to title style</a:t>
            </a:r>
          </a:p>
        </p:txBody>
      </p:sp>
      <p:sp>
        <p:nvSpPr>
          <p:cNvPr id="17" name="Freeform 78">
            <a:extLst>
              <a:ext uri="{FF2B5EF4-FFF2-40B4-BE49-F238E27FC236}">
                <a16:creationId xmlns:a16="http://schemas.microsoft.com/office/drawing/2014/main" id="{FA810379-6251-0C9A-2667-A238C9F1BA69}"/>
              </a:ext>
            </a:extLst>
          </p:cNvPr>
          <p:cNvSpPr/>
          <p:nvPr userDrawn="1"/>
        </p:nvSpPr>
        <p:spPr>
          <a:xfrm>
            <a:off x="11626850" y="2193138"/>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78">
            <a:extLst>
              <a:ext uri="{FF2B5EF4-FFF2-40B4-BE49-F238E27FC236}">
                <a16:creationId xmlns:a16="http://schemas.microsoft.com/office/drawing/2014/main" id="{971C2569-D70B-81C8-12AC-051397882AC8}"/>
              </a:ext>
            </a:extLst>
          </p:cNvPr>
          <p:cNvSpPr/>
          <p:nvPr userDrawn="1"/>
        </p:nvSpPr>
        <p:spPr>
          <a:xfrm>
            <a:off x="11652853" y="7969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76">
            <a:extLst>
              <a:ext uri="{FF2B5EF4-FFF2-40B4-BE49-F238E27FC236}">
                <a16:creationId xmlns:a16="http://schemas.microsoft.com/office/drawing/2014/main" id="{84D711E6-36B8-2B41-9365-782E4643119E}"/>
              </a:ext>
            </a:extLst>
          </p:cNvPr>
          <p:cNvSpPr/>
          <p:nvPr userDrawn="1"/>
        </p:nvSpPr>
        <p:spPr>
          <a:xfrm flipV="1">
            <a:off x="11652848" y="12423"/>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71">
            <a:extLst>
              <a:ext uri="{FF2B5EF4-FFF2-40B4-BE49-F238E27FC236}">
                <a16:creationId xmlns:a16="http://schemas.microsoft.com/office/drawing/2014/main" id="{20811345-ACF7-15BD-A78E-A2786C28A72E}"/>
              </a:ext>
            </a:extLst>
          </p:cNvPr>
          <p:cNvSpPr/>
          <p:nvPr userDrawn="1"/>
        </p:nvSpPr>
        <p:spPr>
          <a:xfrm flipV="1">
            <a:off x="10289983" y="12423"/>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71">
            <a:extLst>
              <a:ext uri="{FF2B5EF4-FFF2-40B4-BE49-F238E27FC236}">
                <a16:creationId xmlns:a16="http://schemas.microsoft.com/office/drawing/2014/main" id="{E9D117DC-04AD-54C8-DB4E-449E935C935B}"/>
              </a:ext>
            </a:extLst>
          </p:cNvPr>
          <p:cNvSpPr/>
          <p:nvPr userDrawn="1"/>
        </p:nvSpPr>
        <p:spPr>
          <a:xfrm flipV="1">
            <a:off x="7558404" y="12423"/>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1">
            <a:extLst>
              <a:ext uri="{FF2B5EF4-FFF2-40B4-BE49-F238E27FC236}">
                <a16:creationId xmlns:a16="http://schemas.microsoft.com/office/drawing/2014/main" id="{C4A6B87A-5948-A702-CC59-47F9D05C373F}"/>
              </a:ext>
            </a:extLst>
          </p:cNvPr>
          <p:cNvSpPr/>
          <p:nvPr userDrawn="1"/>
        </p:nvSpPr>
        <p:spPr>
          <a:xfrm flipV="1">
            <a:off x="6201377" y="0"/>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64">
            <a:extLst>
              <a:ext uri="{FF2B5EF4-FFF2-40B4-BE49-F238E27FC236}">
                <a16:creationId xmlns:a16="http://schemas.microsoft.com/office/drawing/2014/main" id="{0DCABAD4-C593-3299-AB60-18A050E3DE56}"/>
              </a:ext>
            </a:extLst>
          </p:cNvPr>
          <p:cNvSpPr/>
          <p:nvPr userDrawn="1"/>
        </p:nvSpPr>
        <p:spPr>
          <a:xfrm flipV="1">
            <a:off x="8915431" y="-1"/>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a:effectLst>
            <a:outerShdw dist="381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50832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440D7EEF-BC20-436D-93D0-80A2BCAC98A2}" type="datetime1">
              <a:rPr lang="en-US" smtClean="0"/>
              <a:t>5/13/2024</a:t>
            </a:fld>
            <a:endParaRPr lang="en-US" dirty="0"/>
          </a:p>
        </p:txBody>
      </p:sp>
    </p:spTree>
    <p:extLst>
      <p:ext uri="{BB962C8B-B14F-4D97-AF65-F5344CB8AC3E}">
        <p14:creationId xmlns:p14="http://schemas.microsoft.com/office/powerpoint/2010/main" val="89039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22325"/>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solidFill>
                  <a:srgbClr val="00084D"/>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5A4EEFD4-0154-4E6B-8323-BDE058057EB3}" type="datetime1">
              <a:rPr lang="en-US" smtClean="0"/>
              <a:t>5/13/2024</a:t>
            </a:fld>
            <a:endParaRPr lang="en-US" dirty="0"/>
          </a:p>
        </p:txBody>
      </p:sp>
      <p:sp>
        <p:nvSpPr>
          <p:cNvPr id="9" name="Freeform 46">
            <a:extLst>
              <a:ext uri="{FF2B5EF4-FFF2-40B4-BE49-F238E27FC236}">
                <a16:creationId xmlns:a16="http://schemas.microsoft.com/office/drawing/2014/main" id="{EC3D6DAF-B1A5-9AD1-09EB-43234F99FBC0}"/>
              </a:ext>
            </a:extLst>
          </p:cNvPr>
          <p:cNvSpPr/>
          <p:nvPr userDrawn="1"/>
        </p:nvSpPr>
        <p:spPr>
          <a:xfrm flipV="1">
            <a:off x="8927115" y="-2641"/>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a:effectLst>
            <a:outerShdw dist="381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761353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22325"/>
            <a:ext cx="1130725" cy="1130724"/>
          </a:xfrm>
          <a:prstGeom prst="ellipse">
            <a:avLst/>
          </a:prstGeom>
          <a:solidFill>
            <a:srgbClr val="90489C"/>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rgbClr val="BD58DD"/>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rgbClr val="90489C"/>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4" y="2175238"/>
            <a:ext cx="1130725" cy="1130724"/>
          </a:xfrm>
          <a:prstGeom prst="ellipse">
            <a:avLst/>
          </a:prstGeom>
          <a:solidFill>
            <a:srgbClr val="BD58DD"/>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rgbClr val="BD58DD"/>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rgbClr val="90489C"/>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solidFill>
                  <a:srgbClr val="90489C"/>
                </a:solidFill>
              </a:defRPr>
            </a:lvl1pPr>
          </a:lstStyle>
          <a:p>
            <a:r>
              <a:rPr lang="en-US" dirty="0"/>
              <a:t>Click to edit Master title style</a:t>
            </a:r>
          </a:p>
        </p:txBody>
      </p:sp>
      <p:sp>
        <p:nvSpPr>
          <p:cNvPr id="9" name="Freeform 46">
            <a:extLst>
              <a:ext uri="{FF2B5EF4-FFF2-40B4-BE49-F238E27FC236}">
                <a16:creationId xmlns:a16="http://schemas.microsoft.com/office/drawing/2014/main" id="{EC3D6DAF-B1A5-9AD1-09EB-43234F99FBC0}"/>
              </a:ext>
            </a:extLst>
          </p:cNvPr>
          <p:cNvSpPr/>
          <p:nvPr userDrawn="1"/>
        </p:nvSpPr>
        <p:spPr>
          <a:xfrm flipV="1">
            <a:off x="8927115" y="-2641"/>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rgbClr val="BD58DD"/>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952302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D66CD689-4CCB-4A0F-989A-E01A1C3461D1}" type="datetime1">
              <a:rPr lang="en-US" smtClean="0"/>
              <a:t>5/13/2024</a:t>
            </a:fld>
            <a:endParaRPr lang="en-US" dirty="0"/>
          </a:p>
        </p:txBody>
      </p:sp>
    </p:spTree>
    <p:extLst>
      <p:ext uri="{BB962C8B-B14F-4D97-AF65-F5344CB8AC3E}">
        <p14:creationId xmlns:p14="http://schemas.microsoft.com/office/powerpoint/2010/main" val="2738842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a:xfrm>
            <a:off x="565150" y="770890"/>
            <a:ext cx="8660130" cy="773429"/>
          </a:xfrm>
        </p:spPr>
        <p:txBody>
          <a:bodyPr/>
          <a:lstStyle>
            <a:lvl1pPr>
              <a:defRPr>
                <a:solidFill>
                  <a:srgbClr val="00084D"/>
                </a:solidFill>
              </a:defRPr>
            </a:lvl1pPr>
          </a:lstStyle>
          <a:p>
            <a:r>
              <a:rPr lang="en-US" dirty="0"/>
              <a:t>Click to edit Master title style</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0A8B0191-0CDD-46EF-B022-D4D01753E128}" type="datetime1">
              <a:rPr lang="en-US" smtClean="0"/>
              <a:t>5/13/2024</a:t>
            </a:fld>
            <a:endParaRPr lang="en-US" dirty="0"/>
          </a:p>
        </p:txBody>
      </p:sp>
      <p:sp>
        <p:nvSpPr>
          <p:cNvPr id="10" name="Subtitle 2">
            <a:extLst>
              <a:ext uri="{FF2B5EF4-FFF2-40B4-BE49-F238E27FC236}">
                <a16:creationId xmlns:a16="http://schemas.microsoft.com/office/drawing/2014/main" id="{B692D5CD-92D2-8ECF-DFC0-2B60A571D358}"/>
              </a:ext>
            </a:extLst>
          </p:cNvPr>
          <p:cNvSpPr>
            <a:spLocks noGrp="1"/>
          </p:cNvSpPr>
          <p:nvPr>
            <p:ph type="subTitle" idx="13" hasCustomPrompt="1"/>
          </p:nvPr>
        </p:nvSpPr>
        <p:spPr>
          <a:xfrm>
            <a:off x="565150" y="1586879"/>
            <a:ext cx="7335835" cy="593674"/>
          </a:xfrm>
        </p:spPr>
        <p:txBody>
          <a:bodyPr vert="horz" lIns="91440" tIns="45720" rIns="91440" bIns="45720" rtlCol="0" anchor="t">
            <a:noAutofit/>
          </a:bodyPr>
          <a:lstStyle>
            <a:lvl1pPr marL="0" indent="0">
              <a:buNone/>
              <a:defRPr lang="en-US" sz="3600" i="1" dirty="0">
                <a:solidFill>
                  <a:schemeClr val="accent1"/>
                </a:solidFill>
                <a:latin typeface="Open Sans ExtraBold" pitchFamily="2" charset="0"/>
                <a:ea typeface="Open Sans ExtraBold" pitchFamily="2" charset="0"/>
                <a:cs typeface="Open Sans ExtraBold" pitchFamily="2" charset="0"/>
              </a:defRPr>
            </a:lvl1pPr>
          </a:lstStyle>
          <a:p>
            <a:pPr marL="228600" lvl="0" indent="-228600"/>
            <a:r>
              <a:rPr lang="en-US" dirty="0"/>
              <a:t>Subtitle</a:t>
            </a:r>
          </a:p>
        </p:txBody>
      </p:sp>
      <p:sp>
        <p:nvSpPr>
          <p:cNvPr id="3" name="Rectángulo 2">
            <a:extLst>
              <a:ext uri="{FF2B5EF4-FFF2-40B4-BE49-F238E27FC236}">
                <a16:creationId xmlns:a16="http://schemas.microsoft.com/office/drawing/2014/main" id="{E5F58605-B307-E773-DE7A-BAB4CD5ABEF7}"/>
              </a:ext>
            </a:extLst>
          </p:cNvPr>
          <p:cNvSpPr/>
          <p:nvPr userDrawn="1"/>
        </p:nvSpPr>
        <p:spPr>
          <a:xfrm>
            <a:off x="565150" y="5943601"/>
            <a:ext cx="11088030" cy="1891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441265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D14435A1-E39A-49DC-AA7A-37750825C2BE}" type="datetime1">
              <a:rPr lang="en-US" smtClean="0"/>
              <a:t>5/13/2024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Tree>
    <p:extLst>
      <p:ext uri="{BB962C8B-B14F-4D97-AF65-F5344CB8AC3E}">
        <p14:creationId xmlns:p14="http://schemas.microsoft.com/office/powerpoint/2010/main" val="329249951"/>
      </p:ext>
    </p:extLst>
  </p:cSld>
  <p:clrMap bg1="lt1" tx1="dk1" bg2="lt2" tx2="dk2" accent1="accent1" accent2="accent2" accent3="accent3" accent4="accent4" accent5="accent5" accent6="accent6" hlink="hlink" folHlink="folHlink"/>
  <p:sldLayoutIdLst>
    <p:sldLayoutId id="2147483688" r:id="rId1"/>
    <p:sldLayoutId id="2147483675" r:id="rId2"/>
    <p:sldLayoutId id="2147483689" r:id="rId3"/>
    <p:sldLayoutId id="2147483691" r:id="rId4"/>
    <p:sldLayoutId id="2147483676" r:id="rId5"/>
    <p:sldLayoutId id="2147483677" r:id="rId6"/>
    <p:sldLayoutId id="2147483693" r:id="rId7"/>
    <p:sldLayoutId id="2147483678" r:id="rId8"/>
    <p:sldLayoutId id="2147483686" r:id="rId9"/>
    <p:sldLayoutId id="2147483694" r:id="rId10"/>
    <p:sldLayoutId id="2147483692" r:id="rId11"/>
    <p:sldLayoutId id="2147483679" r:id="rId12"/>
    <p:sldLayoutId id="2147483680" r:id="rId13"/>
    <p:sldLayoutId id="2147483681" r:id="rId14"/>
    <p:sldLayoutId id="2147483682" r:id="rId15"/>
    <p:sldLayoutId id="2147483683" r:id="rId16"/>
    <p:sldLayoutId id="2147483684" r:id="rId17"/>
    <p:sldLayoutId id="2147483685" r:id="rId18"/>
  </p:sldLayoutIdLst>
  <p:hf hdr="0" ftr="0" dt="0"/>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22.sv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32.svg"/><Relationship Id="rId9" Type="http://schemas.openxmlformats.org/officeDocument/2006/relationships/image" Target="../media/image3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42.sv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45.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docs.docker.com/get-started/overview/"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docs.docker.com/get-started/overview/"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50.sv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6.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hyperlink" Target="https://docs.docker.com/compose/compose-file/compose-file-v3/" TargetMode="External"/><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3.xml"/><Relationship Id="rId1" Type="http://schemas.openxmlformats.org/officeDocument/2006/relationships/slideLayout" Target="../slideLayouts/slideLayout10.xml"/><Relationship Id="rId4" Type="http://schemas.openxmlformats.org/officeDocument/2006/relationships/image" Target="../media/image56.sv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9.sv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5.xml"/><Relationship Id="rId1" Type="http://schemas.openxmlformats.org/officeDocument/2006/relationships/slideLayout" Target="../slideLayouts/slideLayout10.xml"/><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9.xml"/><Relationship Id="rId1" Type="http://schemas.openxmlformats.org/officeDocument/2006/relationships/slideLayout" Target="../slideLayouts/slideLayout10.xml"/><Relationship Id="rId4" Type="http://schemas.openxmlformats.org/officeDocument/2006/relationships/image" Target="../media/image62.svg"/></Relationships>
</file>

<file path=ppt/slides/_rels/slide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0.xml"/><Relationship Id="rId1" Type="http://schemas.openxmlformats.org/officeDocument/2006/relationships/slideLayout" Target="../slideLayouts/slideLayout9.xml"/><Relationship Id="rId4" Type="http://schemas.openxmlformats.org/officeDocument/2006/relationships/image" Target="../media/image64.png"/></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2.xml"/><Relationship Id="rId1" Type="http://schemas.openxmlformats.org/officeDocument/2006/relationships/slideLayout" Target="../slideLayouts/slideLayout10.xml"/><Relationship Id="rId4" Type="http://schemas.openxmlformats.org/officeDocument/2006/relationships/image" Target="../media/image67.jpeg"/></Relationships>
</file>

<file path=ppt/slides/_rels/slide5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5.xml"/><Relationship Id="rId1" Type="http://schemas.openxmlformats.org/officeDocument/2006/relationships/slideLayout" Target="../slideLayouts/slideLayout10.xml"/><Relationship Id="rId4" Type="http://schemas.openxmlformats.org/officeDocument/2006/relationships/image" Target="../media/image70.svg"/></Relationships>
</file>

<file path=ppt/slides/_rels/slide6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6.xml"/><Relationship Id="rId1" Type="http://schemas.openxmlformats.org/officeDocument/2006/relationships/slideLayout" Target="../slideLayouts/slideLayout10.xml"/><Relationship Id="rId4" Type="http://schemas.openxmlformats.org/officeDocument/2006/relationships/image" Target="../media/image72.sv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1.xml"/><Relationship Id="rId1" Type="http://schemas.openxmlformats.org/officeDocument/2006/relationships/slideLayout" Target="../slideLayouts/slideLayout10.xml"/><Relationship Id="rId4" Type="http://schemas.openxmlformats.org/officeDocument/2006/relationships/image" Target="../media/image74.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7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2.xml"/><Relationship Id="rId1" Type="http://schemas.openxmlformats.org/officeDocument/2006/relationships/slideLayout" Target="../slideLayouts/slideLayout10.xml"/><Relationship Id="rId5" Type="http://schemas.openxmlformats.org/officeDocument/2006/relationships/image" Target="../media/image77.png"/><Relationship Id="rId4" Type="http://schemas.openxmlformats.org/officeDocument/2006/relationships/image" Target="../media/image76.svg"/></Relationships>
</file>

<file path=ppt/slides/_rels/slide71.xml.rels><?xml version="1.0" encoding="UTF-8" standalone="yes"?>
<Relationships xmlns="http://schemas.openxmlformats.org/package/2006/relationships"><Relationship Id="rId8" Type="http://schemas.openxmlformats.org/officeDocument/2006/relationships/image" Target="../media/image83.sv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notesSlide" Target="../notesSlides/notesSlide63.xml"/><Relationship Id="rId1" Type="http://schemas.openxmlformats.org/officeDocument/2006/relationships/slideLayout" Target="../slideLayouts/slideLayout10.xml"/><Relationship Id="rId6" Type="http://schemas.openxmlformats.org/officeDocument/2006/relationships/image" Target="../media/image81.svg"/><Relationship Id="rId5" Type="http://schemas.openxmlformats.org/officeDocument/2006/relationships/image" Target="../media/image80.png"/><Relationship Id="rId4" Type="http://schemas.openxmlformats.org/officeDocument/2006/relationships/image" Target="../media/image79.svg"/></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4.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5.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8" Type="http://schemas.openxmlformats.org/officeDocument/2006/relationships/image" Target="../media/image106.svg"/><Relationship Id="rId3" Type="http://schemas.openxmlformats.org/officeDocument/2006/relationships/image" Target="../media/image102.png"/><Relationship Id="rId7" Type="http://schemas.openxmlformats.org/officeDocument/2006/relationships/image" Target="../media/image105.png"/><Relationship Id="rId2" Type="http://schemas.openxmlformats.org/officeDocument/2006/relationships/notesSlide" Target="../notesSlides/notesSlide67.xml"/><Relationship Id="rId1" Type="http://schemas.openxmlformats.org/officeDocument/2006/relationships/slideLayout" Target="../slideLayouts/slideLayout10.xml"/><Relationship Id="rId6" Type="http://schemas.microsoft.com/office/2007/relationships/hdphoto" Target="../media/hdphoto1.wdp"/><Relationship Id="rId5" Type="http://schemas.openxmlformats.org/officeDocument/2006/relationships/image" Target="../media/image104.png"/><Relationship Id="rId4" Type="http://schemas.openxmlformats.org/officeDocument/2006/relationships/image" Target="../media/image103.svg"/><Relationship Id="rId9" Type="http://schemas.openxmlformats.org/officeDocument/2006/relationships/image" Target="../media/image107.svg"/></Relationships>
</file>

<file path=ppt/slides/_rels/slide78.xml.rels><?xml version="1.0" encoding="UTF-8" standalone="yes"?>
<Relationships xmlns="http://schemas.openxmlformats.org/package/2006/relationships"><Relationship Id="rId8" Type="http://schemas.openxmlformats.org/officeDocument/2006/relationships/image" Target="../media/image113.svg"/><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notesSlide" Target="../notesSlides/notesSlide68.xml"/><Relationship Id="rId1" Type="http://schemas.openxmlformats.org/officeDocument/2006/relationships/slideLayout" Target="../slideLayouts/slideLayout10.xml"/><Relationship Id="rId6" Type="http://schemas.openxmlformats.org/officeDocument/2006/relationships/image" Target="../media/image111.svg"/><Relationship Id="rId5" Type="http://schemas.openxmlformats.org/officeDocument/2006/relationships/image" Target="../media/image110.png"/><Relationship Id="rId4" Type="http://schemas.openxmlformats.org/officeDocument/2006/relationships/image" Target="../media/image109.svg"/></Relationships>
</file>

<file path=ppt/slides/_rels/slide79.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sv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8" Type="http://schemas.openxmlformats.org/officeDocument/2006/relationships/hyperlink" Target="https://docs.docker.com/engine/swarm/images/swarm-diagram.png" TargetMode="External"/><Relationship Id="rId3" Type="http://schemas.openxmlformats.org/officeDocument/2006/relationships/hyperlink" Target="https://www.docker.com/resources/what-container/" TargetMode="External"/><Relationship Id="rId7" Type="http://schemas.openxmlformats.org/officeDocument/2006/relationships/hyperlink" Target="https://seeklogo.com/images/S/scratch-cat-logo-7F652C6253-seeklogo.com.png" TargetMode="External"/><Relationship Id="rId12" Type="http://schemas.openxmlformats.org/officeDocument/2006/relationships/hyperlink" Target="https://commons.wikimedia.org/w/index.php?curid=24112652" TargetMode="External"/><Relationship Id="rId2" Type="http://schemas.openxmlformats.org/officeDocument/2006/relationships/notesSlide" Target="../notesSlides/notesSlide74.xml"/><Relationship Id="rId1" Type="http://schemas.openxmlformats.org/officeDocument/2006/relationships/slideLayout" Target="../slideLayouts/slideLayout13.xml"/><Relationship Id="rId6" Type="http://schemas.openxmlformats.org/officeDocument/2006/relationships/hyperlink" Target="https://github.githubassets.com/images/modules/site/social-cards/codespaces-ga-individuals.jpg" TargetMode="External"/><Relationship Id="rId11" Type="http://schemas.openxmlformats.org/officeDocument/2006/relationships/hyperlink" Target="https://hub.docker.com/extensions/docker/disk-usage-extension" TargetMode="External"/><Relationship Id="rId5" Type="http://schemas.openxmlformats.org/officeDocument/2006/relationships/hyperlink" Target="https://learn.microsoft.com/es-es/windows/images/vscode-remote-containers.png" TargetMode="External"/><Relationship Id="rId10" Type="http://schemas.openxmlformats.org/officeDocument/2006/relationships/hyperlink" Target="https://www.cvedetails.com/vulnerability-list.php?vendor_id=13534&amp;product_id=28125" TargetMode="External"/><Relationship Id="rId4" Type="http://schemas.openxmlformats.org/officeDocument/2006/relationships/hyperlink" Target="https://docs.docker.com/develop/develop-images/dockerfile_best-practices/" TargetMode="External"/><Relationship Id="rId9" Type="http://schemas.openxmlformats.org/officeDocument/2006/relationships/hyperlink" Target="https://www.docker.com/wp-content/uploads/2023/07/scout-logo-white-new.sv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cvedetails.com/vulnerability-list.php?vendor_id=13534&amp;product_id=28125&amp;version_id=&amp;page=1&amp;hasexp=0&amp;opdos=0&amp;opec=0&amp;opov=0&amp;opcsrf=0&amp;opgpriv=0&amp;opsqli=0&amp;opxss=0&amp;opdirt=0&amp;opmemc=0&amp;ophttprs=0&amp;opbyp=0&amp;opfileinc=0&amp;opginf=0&amp;cvssscoremin=0&amp;cvssscoremax=0&amp;year=0&amp;month=0&amp;cweid=0&amp;order=3&amp;trc=35&amp;sha=1a6db6444efa5052254c05e7063d124a900b046c"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534670" y="1872581"/>
            <a:ext cx="5368290" cy="3112837"/>
          </a:xfrm>
        </p:spPr>
        <p:txBody>
          <a:bodyPr anchor="ctr"/>
          <a:lstStyle/>
          <a:p>
            <a:r>
              <a:rPr lang="es-ES" sz="5400" cap="small" dirty="0">
                <a:solidFill>
                  <a:srgbClr val="1D63ED"/>
                </a:solidFill>
                <a:latin typeface="Open Sans ExtraBold" pitchFamily="2" charset="0"/>
                <a:ea typeface="Open Sans ExtraBold" pitchFamily="2" charset="0"/>
                <a:cs typeface="Open Sans ExtraBold" pitchFamily="2" charset="0"/>
              </a:rPr>
              <a:t>En mi máquina funciona, pero</a:t>
            </a:r>
            <a:br>
              <a:rPr lang="es-ES" sz="5400" cap="small" dirty="0">
                <a:solidFill>
                  <a:srgbClr val="1D63ED"/>
                </a:solidFill>
                <a:latin typeface="Open Sans ExtraBold" pitchFamily="2" charset="0"/>
                <a:ea typeface="Open Sans ExtraBold" pitchFamily="2" charset="0"/>
                <a:cs typeface="Open Sans ExtraBold" pitchFamily="2" charset="0"/>
              </a:rPr>
            </a:br>
            <a:r>
              <a:rPr lang="es-ES" sz="5400" cap="small" dirty="0">
                <a:solidFill>
                  <a:srgbClr val="1D63ED"/>
                </a:solidFill>
                <a:latin typeface="Open Sans ExtraBold" pitchFamily="2" charset="0"/>
                <a:ea typeface="Open Sans ExtraBold" pitchFamily="2" charset="0"/>
                <a:cs typeface="Open Sans ExtraBold" pitchFamily="2" charset="0"/>
              </a:rPr>
              <a:t>¿y en la tuya?</a:t>
            </a:r>
            <a:endParaRPr lang="en-GB" sz="5400" dirty="0">
              <a:solidFill>
                <a:srgbClr val="1D63ED"/>
              </a:solidFill>
            </a:endParaRPr>
          </a:p>
        </p:txBody>
      </p:sp>
      <p:sp>
        <p:nvSpPr>
          <p:cNvPr id="4" name="Rectángulo: esquinas redondeadas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6541467" y="1684628"/>
            <a:ext cx="4090028" cy="3407770"/>
          </a:xfrm>
          <a:custGeom>
            <a:avLst/>
            <a:gdLst>
              <a:gd name="connsiteX0" fmla="*/ 0 w 4090028"/>
              <a:gd name="connsiteY0" fmla="*/ 567973 h 3407770"/>
              <a:gd name="connsiteX1" fmla="*/ 567973 w 4090028"/>
              <a:gd name="connsiteY1" fmla="*/ 0 h 3407770"/>
              <a:gd name="connsiteX2" fmla="*/ 1070167 w 4090028"/>
              <a:gd name="connsiteY2" fmla="*/ 0 h 3407770"/>
              <a:gd name="connsiteX3" fmla="*/ 1572361 w 4090028"/>
              <a:gd name="connsiteY3" fmla="*/ 0 h 3407770"/>
              <a:gd name="connsiteX4" fmla="*/ 2074555 w 4090028"/>
              <a:gd name="connsiteY4" fmla="*/ 0 h 3407770"/>
              <a:gd name="connsiteX5" fmla="*/ 2635830 w 4090028"/>
              <a:gd name="connsiteY5" fmla="*/ 0 h 3407770"/>
              <a:gd name="connsiteX6" fmla="*/ 3522055 w 4090028"/>
              <a:gd name="connsiteY6" fmla="*/ 0 h 3407770"/>
              <a:gd name="connsiteX7" fmla="*/ 4090028 w 4090028"/>
              <a:gd name="connsiteY7" fmla="*/ 567973 h 3407770"/>
              <a:gd name="connsiteX8" fmla="*/ 4090028 w 4090028"/>
              <a:gd name="connsiteY8" fmla="*/ 1113211 h 3407770"/>
              <a:gd name="connsiteX9" fmla="*/ 4090028 w 4090028"/>
              <a:gd name="connsiteY9" fmla="*/ 1681167 h 3407770"/>
              <a:gd name="connsiteX10" fmla="*/ 4090028 w 4090028"/>
              <a:gd name="connsiteY10" fmla="*/ 2226405 h 3407770"/>
              <a:gd name="connsiteX11" fmla="*/ 4090028 w 4090028"/>
              <a:gd name="connsiteY11" fmla="*/ 2839797 h 3407770"/>
              <a:gd name="connsiteX12" fmla="*/ 3522055 w 4090028"/>
              <a:gd name="connsiteY12" fmla="*/ 3407770 h 3407770"/>
              <a:gd name="connsiteX13" fmla="*/ 2872157 w 4090028"/>
              <a:gd name="connsiteY13" fmla="*/ 3407770 h 3407770"/>
              <a:gd name="connsiteX14" fmla="*/ 2222259 w 4090028"/>
              <a:gd name="connsiteY14" fmla="*/ 3407770 h 3407770"/>
              <a:gd name="connsiteX15" fmla="*/ 1601902 w 4090028"/>
              <a:gd name="connsiteY15" fmla="*/ 3407770 h 3407770"/>
              <a:gd name="connsiteX16" fmla="*/ 567973 w 4090028"/>
              <a:gd name="connsiteY16" fmla="*/ 3407770 h 3407770"/>
              <a:gd name="connsiteX17" fmla="*/ 0 w 4090028"/>
              <a:gd name="connsiteY17" fmla="*/ 2839797 h 3407770"/>
              <a:gd name="connsiteX18" fmla="*/ 0 w 4090028"/>
              <a:gd name="connsiteY18" fmla="*/ 2249123 h 3407770"/>
              <a:gd name="connsiteX19" fmla="*/ 0 w 4090028"/>
              <a:gd name="connsiteY19" fmla="*/ 1726603 h 3407770"/>
              <a:gd name="connsiteX20" fmla="*/ 0 w 4090028"/>
              <a:gd name="connsiteY20" fmla="*/ 1158647 h 3407770"/>
              <a:gd name="connsiteX21" fmla="*/ 0 w 4090028"/>
              <a:gd name="connsiteY21" fmla="*/ 567973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90028" h="3407770" fill="none" extrusionOk="0">
                <a:moveTo>
                  <a:pt x="0" y="567973"/>
                </a:moveTo>
                <a:cubicBezTo>
                  <a:pt x="17644" y="309206"/>
                  <a:pt x="302521" y="-68720"/>
                  <a:pt x="567973" y="0"/>
                </a:cubicBezTo>
                <a:cubicBezTo>
                  <a:pt x="757782" y="-25117"/>
                  <a:pt x="913891" y="11507"/>
                  <a:pt x="1070167" y="0"/>
                </a:cubicBezTo>
                <a:cubicBezTo>
                  <a:pt x="1226443" y="-11507"/>
                  <a:pt x="1410044" y="2289"/>
                  <a:pt x="1572361" y="0"/>
                </a:cubicBezTo>
                <a:cubicBezTo>
                  <a:pt x="1734678" y="-2289"/>
                  <a:pt x="1840032" y="48658"/>
                  <a:pt x="2074555" y="0"/>
                </a:cubicBezTo>
                <a:cubicBezTo>
                  <a:pt x="2309078" y="-48658"/>
                  <a:pt x="2403215" y="51750"/>
                  <a:pt x="2635830" y="0"/>
                </a:cubicBezTo>
                <a:cubicBezTo>
                  <a:pt x="2868446" y="-51750"/>
                  <a:pt x="3222828" y="60408"/>
                  <a:pt x="3522055" y="0"/>
                </a:cubicBezTo>
                <a:cubicBezTo>
                  <a:pt x="3848832" y="-33947"/>
                  <a:pt x="4174964" y="228696"/>
                  <a:pt x="4090028" y="567973"/>
                </a:cubicBezTo>
                <a:cubicBezTo>
                  <a:pt x="4099439" y="781668"/>
                  <a:pt x="4037478" y="909701"/>
                  <a:pt x="4090028" y="1113211"/>
                </a:cubicBezTo>
                <a:cubicBezTo>
                  <a:pt x="4142578" y="1316721"/>
                  <a:pt x="4027572" y="1521579"/>
                  <a:pt x="4090028" y="1681167"/>
                </a:cubicBezTo>
                <a:cubicBezTo>
                  <a:pt x="4152484" y="1840755"/>
                  <a:pt x="4030050" y="1967569"/>
                  <a:pt x="4090028" y="2226405"/>
                </a:cubicBezTo>
                <a:cubicBezTo>
                  <a:pt x="4150006" y="2485241"/>
                  <a:pt x="4069068" y="2569559"/>
                  <a:pt x="4090028" y="2839797"/>
                </a:cubicBezTo>
                <a:cubicBezTo>
                  <a:pt x="4091180" y="3115037"/>
                  <a:pt x="3813204" y="3396596"/>
                  <a:pt x="3522055" y="3407770"/>
                </a:cubicBezTo>
                <a:cubicBezTo>
                  <a:pt x="3233111" y="3434725"/>
                  <a:pt x="3170553" y="3383003"/>
                  <a:pt x="2872157" y="3407770"/>
                </a:cubicBezTo>
                <a:cubicBezTo>
                  <a:pt x="2573761" y="3432537"/>
                  <a:pt x="2499576" y="3380286"/>
                  <a:pt x="2222259" y="3407770"/>
                </a:cubicBezTo>
                <a:cubicBezTo>
                  <a:pt x="1944942" y="3435254"/>
                  <a:pt x="1811382" y="3385480"/>
                  <a:pt x="1601902" y="3407770"/>
                </a:cubicBezTo>
                <a:cubicBezTo>
                  <a:pt x="1392422" y="3430060"/>
                  <a:pt x="981609" y="3307672"/>
                  <a:pt x="567973" y="3407770"/>
                </a:cubicBezTo>
                <a:cubicBezTo>
                  <a:pt x="262321" y="3408515"/>
                  <a:pt x="60692" y="3102226"/>
                  <a:pt x="0" y="2839797"/>
                </a:cubicBezTo>
                <a:cubicBezTo>
                  <a:pt x="-1233" y="2554023"/>
                  <a:pt x="49205" y="2475992"/>
                  <a:pt x="0" y="2249123"/>
                </a:cubicBezTo>
                <a:cubicBezTo>
                  <a:pt x="-49205" y="2022254"/>
                  <a:pt x="21199" y="1962190"/>
                  <a:pt x="0" y="1726603"/>
                </a:cubicBezTo>
                <a:cubicBezTo>
                  <a:pt x="-21199" y="1491016"/>
                  <a:pt x="59552" y="1379187"/>
                  <a:pt x="0" y="1158647"/>
                </a:cubicBezTo>
                <a:cubicBezTo>
                  <a:pt x="-59552" y="938107"/>
                  <a:pt x="56395" y="826483"/>
                  <a:pt x="0" y="567973"/>
                </a:cubicBezTo>
                <a:close/>
              </a:path>
              <a:path w="4090028" h="3407770" stroke="0" extrusionOk="0">
                <a:moveTo>
                  <a:pt x="0" y="567973"/>
                </a:moveTo>
                <a:cubicBezTo>
                  <a:pt x="-32544" y="311387"/>
                  <a:pt x="188510" y="-27163"/>
                  <a:pt x="567973" y="0"/>
                </a:cubicBezTo>
                <a:cubicBezTo>
                  <a:pt x="744110" y="-22398"/>
                  <a:pt x="926173" y="20557"/>
                  <a:pt x="1158789" y="0"/>
                </a:cubicBezTo>
                <a:cubicBezTo>
                  <a:pt x="1391405" y="-20557"/>
                  <a:pt x="1577013" y="52376"/>
                  <a:pt x="1808687" y="0"/>
                </a:cubicBezTo>
                <a:cubicBezTo>
                  <a:pt x="2040361" y="-52376"/>
                  <a:pt x="2237846" y="16112"/>
                  <a:pt x="2458585" y="0"/>
                </a:cubicBezTo>
                <a:cubicBezTo>
                  <a:pt x="2679324" y="-16112"/>
                  <a:pt x="2844626" y="44691"/>
                  <a:pt x="2990320" y="0"/>
                </a:cubicBezTo>
                <a:cubicBezTo>
                  <a:pt x="3136014" y="-44691"/>
                  <a:pt x="3410707" y="24688"/>
                  <a:pt x="3522055" y="0"/>
                </a:cubicBezTo>
                <a:cubicBezTo>
                  <a:pt x="3806031" y="-14607"/>
                  <a:pt x="4163740" y="261723"/>
                  <a:pt x="4090028" y="567973"/>
                </a:cubicBezTo>
                <a:cubicBezTo>
                  <a:pt x="4146812" y="705639"/>
                  <a:pt x="4080526" y="860888"/>
                  <a:pt x="4090028" y="1067774"/>
                </a:cubicBezTo>
                <a:cubicBezTo>
                  <a:pt x="4099530" y="1274660"/>
                  <a:pt x="4065979" y="1427198"/>
                  <a:pt x="4090028" y="1567576"/>
                </a:cubicBezTo>
                <a:cubicBezTo>
                  <a:pt x="4114077" y="1707954"/>
                  <a:pt x="4070738" y="1917814"/>
                  <a:pt x="4090028" y="2112813"/>
                </a:cubicBezTo>
                <a:cubicBezTo>
                  <a:pt x="4109318" y="2307812"/>
                  <a:pt x="4065400" y="2574512"/>
                  <a:pt x="4090028" y="2839797"/>
                </a:cubicBezTo>
                <a:cubicBezTo>
                  <a:pt x="4087383" y="3167054"/>
                  <a:pt x="3823281" y="3464395"/>
                  <a:pt x="3522055" y="3407770"/>
                </a:cubicBezTo>
                <a:cubicBezTo>
                  <a:pt x="3400147" y="3467902"/>
                  <a:pt x="3174127" y="3389790"/>
                  <a:pt x="2960779" y="3407770"/>
                </a:cubicBezTo>
                <a:cubicBezTo>
                  <a:pt x="2747431" y="3425750"/>
                  <a:pt x="2478491" y="3339130"/>
                  <a:pt x="2340422" y="3407770"/>
                </a:cubicBezTo>
                <a:cubicBezTo>
                  <a:pt x="2202353" y="3476410"/>
                  <a:pt x="1846213" y="3349165"/>
                  <a:pt x="1690524" y="3407770"/>
                </a:cubicBezTo>
                <a:cubicBezTo>
                  <a:pt x="1534835" y="3466375"/>
                  <a:pt x="980605" y="3315081"/>
                  <a:pt x="567973" y="3407770"/>
                </a:cubicBezTo>
                <a:cubicBezTo>
                  <a:pt x="196386" y="3454370"/>
                  <a:pt x="80902" y="3185764"/>
                  <a:pt x="0" y="2839797"/>
                </a:cubicBezTo>
                <a:cubicBezTo>
                  <a:pt x="-52756" y="2723258"/>
                  <a:pt x="22789" y="2556308"/>
                  <a:pt x="0" y="2317277"/>
                </a:cubicBezTo>
                <a:cubicBezTo>
                  <a:pt x="-22789" y="2078246"/>
                  <a:pt x="37236" y="2000606"/>
                  <a:pt x="0" y="1703885"/>
                </a:cubicBezTo>
                <a:cubicBezTo>
                  <a:pt x="-37236" y="1407164"/>
                  <a:pt x="22128" y="1317670"/>
                  <a:pt x="0" y="1090493"/>
                </a:cubicBezTo>
                <a:cubicBezTo>
                  <a:pt x="-22128" y="863316"/>
                  <a:pt x="4457" y="816601"/>
                  <a:pt x="0" y="567973"/>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oundRect">
                    <a:avLst/>
                  </a:prstGeom>
                  <ask:type>
                    <ask:lineSketchScribble/>
                  </ask:type>
                </ask:lineSketchStyleProps>
              </a:ext>
            </a:extLst>
          </a:ln>
          <a:effectLst>
            <a:outerShdw dist="279400" dir="33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a libre: forma 4" descr="Logo de Docker">
            <a:extLst>
              <a:ext uri="{FF2B5EF4-FFF2-40B4-BE49-F238E27FC236}">
                <a16:creationId xmlns:a16="http://schemas.microsoft.com/office/drawing/2014/main" id="{E195D2D6-C577-5AFF-647E-21A45BE7A801}"/>
              </a:ext>
            </a:extLst>
          </p:cNvPr>
          <p:cNvSpPr/>
          <p:nvPr/>
        </p:nvSpPr>
        <p:spPr>
          <a:xfrm>
            <a:off x="7223619" y="2276700"/>
            <a:ext cx="2942718" cy="2223625"/>
          </a:xfrm>
          <a:custGeom>
            <a:avLst/>
            <a:gdLst>
              <a:gd name="connsiteX0" fmla="*/ 1433900 w 1658308"/>
              <a:gd name="connsiteY0" fmla="*/ 422053 h 1166431"/>
              <a:gd name="connsiteX1" fmla="*/ 1327601 w 1658308"/>
              <a:gd name="connsiteY1" fmla="*/ 254794 h 1166431"/>
              <a:gd name="connsiteX2" fmla="*/ 1291311 w 1658308"/>
              <a:gd name="connsiteY2" fmla="*/ 230314 h 1166431"/>
              <a:gd name="connsiteX3" fmla="*/ 1267117 w 1658308"/>
              <a:gd name="connsiteY3" fmla="*/ 267081 h 1166431"/>
              <a:gd name="connsiteX4" fmla="*/ 1225779 w 1658308"/>
              <a:gd name="connsiteY4" fmla="*/ 443008 h 1166431"/>
              <a:gd name="connsiteX5" fmla="*/ 1257592 w 1658308"/>
              <a:gd name="connsiteY5" fmla="*/ 539496 h 1166431"/>
              <a:gd name="connsiteX6" fmla="*/ 1132148 w 1658308"/>
              <a:gd name="connsiteY6" fmla="*/ 567404 h 1166431"/>
              <a:gd name="connsiteX7" fmla="*/ 6388 w 1658308"/>
              <a:gd name="connsiteY7" fmla="*/ 567404 h 1166431"/>
              <a:gd name="connsiteX8" fmla="*/ 4197 w 1658308"/>
              <a:gd name="connsiteY8" fmla="*/ 580454 h 1166431"/>
              <a:gd name="connsiteX9" fmla="*/ 120307 w 1658308"/>
              <a:gd name="connsiteY9" fmla="*/ 992695 h 1166431"/>
              <a:gd name="connsiteX10" fmla="*/ 548932 w 1658308"/>
              <a:gd name="connsiteY10" fmla="*/ 1166432 h 1166431"/>
              <a:gd name="connsiteX11" fmla="*/ 1399705 w 1658308"/>
              <a:gd name="connsiteY11" fmla="*/ 630555 h 1166431"/>
              <a:gd name="connsiteX12" fmla="*/ 1636401 w 1658308"/>
              <a:gd name="connsiteY12" fmla="*/ 512064 h 1166431"/>
              <a:gd name="connsiteX13" fmla="*/ 1652403 w 1658308"/>
              <a:gd name="connsiteY13" fmla="*/ 479584 h 1166431"/>
              <a:gd name="connsiteX14" fmla="*/ 1658309 w 1658308"/>
              <a:gd name="connsiteY14" fmla="*/ 467296 h 1166431"/>
              <a:gd name="connsiteX15" fmla="*/ 1623828 w 1658308"/>
              <a:gd name="connsiteY15" fmla="*/ 443960 h 1166431"/>
              <a:gd name="connsiteX16" fmla="*/ 1434376 w 1658308"/>
              <a:gd name="connsiteY16" fmla="*/ 422053 h 1166431"/>
              <a:gd name="connsiteX17" fmla="*/ 906501 w 1658308"/>
              <a:gd name="connsiteY17" fmla="*/ 0 h 1166431"/>
              <a:gd name="connsiteX18" fmla="*/ 735051 w 1658308"/>
              <a:gd name="connsiteY18" fmla="*/ 0 h 1166431"/>
              <a:gd name="connsiteX19" fmla="*/ 735051 w 1658308"/>
              <a:gd name="connsiteY19" fmla="*/ 157639 h 1166431"/>
              <a:gd name="connsiteX20" fmla="*/ 906501 w 1658308"/>
              <a:gd name="connsiteY20" fmla="*/ 157639 h 1166431"/>
              <a:gd name="connsiteX21" fmla="*/ 906501 w 1658308"/>
              <a:gd name="connsiteY21" fmla="*/ 189167 h 1166431"/>
              <a:gd name="connsiteX22" fmla="*/ 735051 w 1658308"/>
              <a:gd name="connsiteY22" fmla="*/ 189167 h 1166431"/>
              <a:gd name="connsiteX23" fmla="*/ 735051 w 1658308"/>
              <a:gd name="connsiteY23" fmla="*/ 346805 h 1166431"/>
              <a:gd name="connsiteX24" fmla="*/ 906501 w 1658308"/>
              <a:gd name="connsiteY24" fmla="*/ 346805 h 1166431"/>
              <a:gd name="connsiteX25" fmla="*/ 704189 w 1658308"/>
              <a:gd name="connsiteY25" fmla="*/ 189167 h 1166431"/>
              <a:gd name="connsiteX26" fmla="*/ 532739 w 1658308"/>
              <a:gd name="connsiteY26" fmla="*/ 189167 h 1166431"/>
              <a:gd name="connsiteX27" fmla="*/ 532739 w 1658308"/>
              <a:gd name="connsiteY27" fmla="*/ 346805 h 1166431"/>
              <a:gd name="connsiteX28" fmla="*/ 704189 w 1658308"/>
              <a:gd name="connsiteY28" fmla="*/ 346805 h 1166431"/>
              <a:gd name="connsiteX29" fmla="*/ 501879 w 1658308"/>
              <a:gd name="connsiteY29" fmla="*/ 189167 h 1166431"/>
              <a:gd name="connsiteX30" fmla="*/ 330429 w 1658308"/>
              <a:gd name="connsiteY30" fmla="*/ 189167 h 1166431"/>
              <a:gd name="connsiteX31" fmla="*/ 330429 w 1658308"/>
              <a:gd name="connsiteY31" fmla="*/ 346805 h 1166431"/>
              <a:gd name="connsiteX32" fmla="*/ 501879 w 1658308"/>
              <a:gd name="connsiteY32" fmla="*/ 346805 h 1166431"/>
              <a:gd name="connsiteX33" fmla="*/ 299568 w 1658308"/>
              <a:gd name="connsiteY33" fmla="*/ 378428 h 1166431"/>
              <a:gd name="connsiteX34" fmla="*/ 128118 w 1658308"/>
              <a:gd name="connsiteY34" fmla="*/ 378428 h 1166431"/>
              <a:gd name="connsiteX35" fmla="*/ 128118 w 1658308"/>
              <a:gd name="connsiteY35" fmla="*/ 536067 h 1166431"/>
              <a:gd name="connsiteX36" fmla="*/ 299568 w 1658308"/>
              <a:gd name="connsiteY36" fmla="*/ 536067 h 1166431"/>
              <a:gd name="connsiteX37" fmla="*/ 501879 w 1658308"/>
              <a:gd name="connsiteY37" fmla="*/ 378428 h 1166431"/>
              <a:gd name="connsiteX38" fmla="*/ 330429 w 1658308"/>
              <a:gd name="connsiteY38" fmla="*/ 378428 h 1166431"/>
              <a:gd name="connsiteX39" fmla="*/ 330429 w 1658308"/>
              <a:gd name="connsiteY39" fmla="*/ 536067 h 1166431"/>
              <a:gd name="connsiteX40" fmla="*/ 501879 w 1658308"/>
              <a:gd name="connsiteY40" fmla="*/ 536067 h 1166431"/>
              <a:gd name="connsiteX41" fmla="*/ 704189 w 1658308"/>
              <a:gd name="connsiteY41" fmla="*/ 378428 h 1166431"/>
              <a:gd name="connsiteX42" fmla="*/ 532739 w 1658308"/>
              <a:gd name="connsiteY42" fmla="*/ 378428 h 1166431"/>
              <a:gd name="connsiteX43" fmla="*/ 532739 w 1658308"/>
              <a:gd name="connsiteY43" fmla="*/ 536067 h 1166431"/>
              <a:gd name="connsiteX44" fmla="*/ 704189 w 1658308"/>
              <a:gd name="connsiteY44" fmla="*/ 536067 h 1166431"/>
              <a:gd name="connsiteX45" fmla="*/ 906501 w 1658308"/>
              <a:gd name="connsiteY45" fmla="*/ 378428 h 1166431"/>
              <a:gd name="connsiteX46" fmla="*/ 735051 w 1658308"/>
              <a:gd name="connsiteY46" fmla="*/ 378428 h 1166431"/>
              <a:gd name="connsiteX47" fmla="*/ 735051 w 1658308"/>
              <a:gd name="connsiteY47" fmla="*/ 536067 h 1166431"/>
              <a:gd name="connsiteX48" fmla="*/ 906501 w 1658308"/>
              <a:gd name="connsiteY48" fmla="*/ 536067 h 1166431"/>
              <a:gd name="connsiteX49" fmla="*/ 1108812 w 1658308"/>
              <a:gd name="connsiteY49" fmla="*/ 378428 h 1166431"/>
              <a:gd name="connsiteX50" fmla="*/ 937362 w 1658308"/>
              <a:gd name="connsiteY50" fmla="*/ 378428 h 1166431"/>
              <a:gd name="connsiteX51" fmla="*/ 937362 w 1658308"/>
              <a:gd name="connsiteY51" fmla="*/ 536067 h 1166431"/>
              <a:gd name="connsiteX52" fmla="*/ 1108812 w 1658308"/>
              <a:gd name="connsiteY52" fmla="*/ 536067 h 116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658308" h="1166431">
                <a:moveTo>
                  <a:pt x="1433900" y="422053"/>
                </a:moveTo>
                <a:cubicBezTo>
                  <a:pt x="1425327" y="358997"/>
                  <a:pt x="1390656" y="304229"/>
                  <a:pt x="1327601" y="254794"/>
                </a:cubicBezTo>
                <a:lnTo>
                  <a:pt x="1291311" y="230314"/>
                </a:lnTo>
                <a:lnTo>
                  <a:pt x="1267117" y="267081"/>
                </a:lnTo>
                <a:cubicBezTo>
                  <a:pt x="1234834" y="319775"/>
                  <a:pt x="1220342" y="381450"/>
                  <a:pt x="1225779" y="443008"/>
                </a:cubicBezTo>
                <a:cubicBezTo>
                  <a:pt x="1228887" y="477176"/>
                  <a:pt x="1239769" y="510180"/>
                  <a:pt x="1257592" y="539496"/>
                </a:cubicBezTo>
                <a:cubicBezTo>
                  <a:pt x="1218831" y="559316"/>
                  <a:pt x="1175655" y="568922"/>
                  <a:pt x="1132148" y="567404"/>
                </a:cubicBezTo>
                <a:lnTo>
                  <a:pt x="6388" y="567404"/>
                </a:lnTo>
                <a:lnTo>
                  <a:pt x="4197" y="580454"/>
                </a:lnTo>
                <a:cubicBezTo>
                  <a:pt x="-6375" y="643700"/>
                  <a:pt x="-6280" y="841058"/>
                  <a:pt x="120307" y="992695"/>
                </a:cubicBezTo>
                <a:cubicBezTo>
                  <a:pt x="216414" y="1107948"/>
                  <a:pt x="360528" y="1166432"/>
                  <a:pt x="548932" y="1166432"/>
                </a:cubicBezTo>
                <a:cubicBezTo>
                  <a:pt x="956602" y="1166432"/>
                  <a:pt x="1258354" y="975932"/>
                  <a:pt x="1399705" y="630555"/>
                </a:cubicBezTo>
                <a:cubicBezTo>
                  <a:pt x="1455236" y="631698"/>
                  <a:pt x="1574965" y="630555"/>
                  <a:pt x="1636401" y="512064"/>
                </a:cubicBezTo>
                <a:cubicBezTo>
                  <a:pt x="1637925" y="509397"/>
                  <a:pt x="1641735" y="502063"/>
                  <a:pt x="1652403" y="479584"/>
                </a:cubicBezTo>
                <a:lnTo>
                  <a:pt x="1658309" y="467296"/>
                </a:lnTo>
                <a:lnTo>
                  <a:pt x="1623828" y="443960"/>
                </a:lnTo>
                <a:cubicBezTo>
                  <a:pt x="1586490" y="418529"/>
                  <a:pt x="1500575" y="409289"/>
                  <a:pt x="1434376" y="422053"/>
                </a:cubicBezTo>
                <a:close/>
                <a:moveTo>
                  <a:pt x="906501" y="0"/>
                </a:moveTo>
                <a:lnTo>
                  <a:pt x="735051" y="0"/>
                </a:lnTo>
                <a:lnTo>
                  <a:pt x="735051" y="157639"/>
                </a:lnTo>
                <a:lnTo>
                  <a:pt x="906501" y="157639"/>
                </a:lnTo>
                <a:close/>
                <a:moveTo>
                  <a:pt x="906501" y="189167"/>
                </a:moveTo>
                <a:lnTo>
                  <a:pt x="735051" y="189167"/>
                </a:lnTo>
                <a:lnTo>
                  <a:pt x="735051" y="346805"/>
                </a:lnTo>
                <a:lnTo>
                  <a:pt x="906501" y="346805"/>
                </a:lnTo>
                <a:close/>
                <a:moveTo>
                  <a:pt x="704189" y="189167"/>
                </a:moveTo>
                <a:lnTo>
                  <a:pt x="532739" y="189167"/>
                </a:lnTo>
                <a:lnTo>
                  <a:pt x="532739" y="346805"/>
                </a:lnTo>
                <a:lnTo>
                  <a:pt x="704189" y="346805"/>
                </a:lnTo>
                <a:close/>
                <a:moveTo>
                  <a:pt x="501879" y="189167"/>
                </a:moveTo>
                <a:lnTo>
                  <a:pt x="330429" y="189167"/>
                </a:lnTo>
                <a:lnTo>
                  <a:pt x="330429" y="346805"/>
                </a:lnTo>
                <a:lnTo>
                  <a:pt x="501879" y="346805"/>
                </a:lnTo>
                <a:close/>
                <a:moveTo>
                  <a:pt x="299568" y="378428"/>
                </a:moveTo>
                <a:lnTo>
                  <a:pt x="128118" y="378428"/>
                </a:lnTo>
                <a:lnTo>
                  <a:pt x="128118" y="536067"/>
                </a:lnTo>
                <a:lnTo>
                  <a:pt x="299568" y="536067"/>
                </a:lnTo>
                <a:close/>
                <a:moveTo>
                  <a:pt x="501879" y="378428"/>
                </a:moveTo>
                <a:lnTo>
                  <a:pt x="330429" y="378428"/>
                </a:lnTo>
                <a:lnTo>
                  <a:pt x="330429" y="536067"/>
                </a:lnTo>
                <a:lnTo>
                  <a:pt x="501879" y="536067"/>
                </a:lnTo>
                <a:close/>
                <a:moveTo>
                  <a:pt x="704189" y="378428"/>
                </a:moveTo>
                <a:lnTo>
                  <a:pt x="532739" y="378428"/>
                </a:lnTo>
                <a:lnTo>
                  <a:pt x="532739" y="536067"/>
                </a:lnTo>
                <a:lnTo>
                  <a:pt x="704189" y="536067"/>
                </a:lnTo>
                <a:close/>
                <a:moveTo>
                  <a:pt x="906501" y="378428"/>
                </a:moveTo>
                <a:lnTo>
                  <a:pt x="735051" y="378428"/>
                </a:lnTo>
                <a:lnTo>
                  <a:pt x="735051" y="536067"/>
                </a:lnTo>
                <a:lnTo>
                  <a:pt x="906501" y="536067"/>
                </a:lnTo>
                <a:close/>
                <a:moveTo>
                  <a:pt x="1108812" y="378428"/>
                </a:moveTo>
                <a:lnTo>
                  <a:pt x="937362" y="378428"/>
                </a:lnTo>
                <a:lnTo>
                  <a:pt x="937362" y="536067"/>
                </a:lnTo>
                <a:lnTo>
                  <a:pt x="1108812" y="536067"/>
                </a:lnTo>
                <a:close/>
              </a:path>
            </a:pathLst>
          </a:custGeom>
          <a:solidFill>
            <a:srgbClr val="1D63ED"/>
          </a:solidFill>
          <a:ln w="9525" cap="flat">
            <a:noFill/>
            <a:prstDash val="solid"/>
            <a:miter/>
          </a:ln>
        </p:spPr>
        <p:txBody>
          <a:bodyPr rtlCol="0" anchor="ctr"/>
          <a:lstStyle/>
          <a:p>
            <a:endParaRPr lang="en-GB"/>
          </a:p>
        </p:txBody>
      </p:sp>
    </p:spTree>
    <p:extLst>
      <p:ext uri="{BB962C8B-B14F-4D97-AF65-F5344CB8AC3E}">
        <p14:creationId xmlns:p14="http://schemas.microsoft.com/office/powerpoint/2010/main" val="3331081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6000" b="1" i="0" u="none" strike="noStrike" kern="1200" cap="none" spc="0" normalizeH="0" baseline="0" noProof="0" dirty="0">
                <a:ln>
                  <a:noFill/>
                </a:ln>
                <a:solidFill>
                  <a:srgbClr val="00224B"/>
                </a:solidFill>
                <a:effectLst/>
                <a:uLnTx/>
                <a:uFillTx/>
                <a:latin typeface="Open Sans ExtraBold" pitchFamily="2" charset="0"/>
                <a:ea typeface="Open Sans ExtraBold" pitchFamily="2" charset="0"/>
                <a:cs typeface="Open Sans ExtraBold" pitchFamily="2" charset="0"/>
              </a:rPr>
              <a:t>Docker Daemon</a:t>
            </a:r>
            <a:endParaRPr kumimoji="0" lang="en-GB" sz="6000" b="1" i="0" u="none" strike="noStrike" kern="1200" cap="none" spc="0" normalizeH="0" baseline="0" noProof="0" dirty="0">
              <a:ln>
                <a:noFill/>
              </a:ln>
              <a:solidFill>
                <a:srgbClr val="00224B"/>
              </a:solidFill>
              <a:effectLst/>
              <a:uLnTx/>
              <a:uFillTx/>
              <a:latin typeface="Open Sans ExtraBold" pitchFamily="2" charset="0"/>
              <a:ea typeface="Open Sans ExtraBold" pitchFamily="2" charset="0"/>
              <a:cs typeface="Open Sans ExtraBold" pitchFamily="2" charset="0"/>
            </a:endParaRPr>
          </a:p>
        </p:txBody>
      </p:sp>
      <p:sp>
        <p:nvSpPr>
          <p:cNvPr id="11" name="Marcador de texto 10">
            <a:extLst>
              <a:ext uri="{FF2B5EF4-FFF2-40B4-BE49-F238E27FC236}">
                <a16:creationId xmlns:a16="http://schemas.microsoft.com/office/drawing/2014/main" id="{2E6C778B-1EFB-7334-C54D-9AE22D033D89}"/>
              </a:ext>
            </a:extLst>
          </p:cNvPr>
          <p:cNvSpPr>
            <a:spLocks noGrp="1"/>
          </p:cNvSpPr>
          <p:nvPr>
            <p:ph type="body" sz="quarter" idx="3"/>
          </p:nvPr>
        </p:nvSpPr>
        <p:spPr>
          <a:xfrm>
            <a:off x="1414059" y="2373312"/>
            <a:ext cx="3524761" cy="823912"/>
          </a:xfrm>
        </p:spPr>
        <p:txBody>
          <a:bodyPr>
            <a:normAutofit/>
          </a:bodyPr>
          <a:lstStyle/>
          <a:p>
            <a:pPr algn="ctr"/>
            <a:r>
              <a:rPr lang="es-ES" sz="4000" dirty="0">
                <a:solidFill>
                  <a:srgbClr val="1D63ED"/>
                </a:solidFill>
                <a:latin typeface="Open Sans ExtraBold" pitchFamily="2" charset="0"/>
                <a:ea typeface="Open Sans ExtraBold" pitchFamily="2" charset="0"/>
                <a:cs typeface="Open Sans ExtraBold" pitchFamily="2" charset="0"/>
              </a:rPr>
              <a:t>Servidor</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5745CAE2-5289-558E-40FD-BEAA8398BAE7}"/>
              </a:ext>
            </a:extLst>
          </p:cNvPr>
          <p:cNvSpPr txBox="1">
            <a:spLocks/>
          </p:cNvSpPr>
          <p:nvPr/>
        </p:nvSpPr>
        <p:spPr>
          <a:xfrm>
            <a:off x="2568744" y="3960525"/>
            <a:ext cx="2370076" cy="618545"/>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err="1">
                <a:solidFill>
                  <a:srgbClr val="2496ED"/>
                </a:solidFill>
                <a:latin typeface="Comfortaa" pitchFamily="2" charset="0"/>
                <a:ea typeface="Open Sans ExtraBold" pitchFamily="2" charset="0"/>
                <a:cs typeface="Open Sans ExtraBold" pitchFamily="2" charset="0"/>
              </a:rPr>
              <a:t>dockerd</a:t>
            </a:r>
            <a:endParaRPr lang="en-GB" dirty="0">
              <a:solidFill>
                <a:srgbClr val="2496ED"/>
              </a:solidFill>
              <a:latin typeface="Comfortaa" pitchFamily="2" charset="0"/>
              <a:ea typeface="Open Sans ExtraBold" pitchFamily="2" charset="0"/>
              <a:cs typeface="Open Sans ExtraBold" pitchFamily="2" charset="0"/>
            </a:endParaRPr>
          </a:p>
        </p:txBody>
      </p:sp>
      <p:pic>
        <p:nvPicPr>
          <p:cNvPr id="6" name="Picture 4" descr="Logo de Docker">
            <a:extLst>
              <a:ext uri="{FF2B5EF4-FFF2-40B4-BE49-F238E27FC236}">
                <a16:creationId xmlns:a16="http://schemas.microsoft.com/office/drawing/2014/main" id="{31F76AE2-6C3A-CC14-F2A0-A70E99591D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3699"/>
          <a:stretch/>
        </p:blipFill>
        <p:spPr bwMode="auto">
          <a:xfrm>
            <a:off x="566928" y="3789237"/>
            <a:ext cx="1694263" cy="96112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ector recto 13">
            <a:extLst>
              <a:ext uri="{FF2B5EF4-FFF2-40B4-BE49-F238E27FC236}">
                <a16:creationId xmlns:a16="http://schemas.microsoft.com/office/drawing/2014/main" id="{DC4BB695-9061-8918-0C35-2574525C1167}"/>
              </a:ext>
              <a:ext uri="{C183D7F6-B498-43B3-948B-1728B52AA6E4}">
                <adec:decorative xmlns:adec="http://schemas.microsoft.com/office/drawing/2017/decorative" val="1"/>
              </a:ext>
            </a:extLst>
          </p:cNvPr>
          <p:cNvCxnSpPr/>
          <p:nvPr/>
        </p:nvCxnSpPr>
        <p:spPr>
          <a:xfrm>
            <a:off x="5888736" y="2373312"/>
            <a:ext cx="0" cy="346811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Marcador de texto 8">
            <a:extLst>
              <a:ext uri="{FF2B5EF4-FFF2-40B4-BE49-F238E27FC236}">
                <a16:creationId xmlns:a16="http://schemas.microsoft.com/office/drawing/2014/main" id="{EAAA2AD6-2DCB-6B72-653C-8599D6DE6972}"/>
              </a:ext>
            </a:extLst>
          </p:cNvPr>
          <p:cNvSpPr>
            <a:spLocks noGrp="1"/>
          </p:cNvSpPr>
          <p:nvPr>
            <p:ph type="body" idx="1"/>
          </p:nvPr>
        </p:nvSpPr>
        <p:spPr>
          <a:xfrm>
            <a:off x="7418329" y="2373312"/>
            <a:ext cx="3688516" cy="823912"/>
          </a:xfrm>
        </p:spPr>
        <p:txBody>
          <a:bodyPr>
            <a:normAutofit/>
          </a:bodyPr>
          <a:lstStyle/>
          <a:p>
            <a:pPr algn="ctr"/>
            <a:r>
              <a:rPr lang="es-ES" sz="4400" dirty="0">
                <a:solidFill>
                  <a:srgbClr val="1D63ED"/>
                </a:solidFill>
                <a:latin typeface="Open Sans ExtraBold" pitchFamily="2" charset="0"/>
                <a:ea typeface="Open Sans ExtraBold" pitchFamily="2" charset="0"/>
                <a:cs typeface="Open Sans ExtraBold" pitchFamily="2" charset="0"/>
              </a:rPr>
              <a:t>Cliente (CLI)</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18" name="Título 3">
            <a:extLst>
              <a:ext uri="{FF2B5EF4-FFF2-40B4-BE49-F238E27FC236}">
                <a16:creationId xmlns:a16="http://schemas.microsoft.com/office/drawing/2014/main" id="{780FBBFF-E2EA-E56B-B04A-15A8B1789A49}"/>
              </a:ext>
            </a:extLst>
          </p:cNvPr>
          <p:cNvSpPr txBox="1">
            <a:spLocks/>
          </p:cNvSpPr>
          <p:nvPr/>
        </p:nvSpPr>
        <p:spPr>
          <a:xfrm>
            <a:off x="8236867" y="3989166"/>
            <a:ext cx="2990807" cy="795130"/>
          </a:xfrm>
          <a:prstGeom prst="rect">
            <a:avLst/>
          </a:prstGeom>
          <a:solidFill>
            <a:schemeClr val="bg1"/>
          </a:solid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err="1">
                <a:ln>
                  <a:noFill/>
                </a:ln>
                <a:solidFill>
                  <a:srgbClr val="00084D"/>
                </a:solidFill>
                <a:effectLst/>
                <a:uLnTx/>
                <a:uFillTx/>
                <a:latin typeface="Consolas" panose="020B0609020204030204" pitchFamily="49" charset="0"/>
                <a:ea typeface="Open Sans ExtraBold" pitchFamily="2" charset="0"/>
                <a:cs typeface="Open Sans ExtraBold" pitchFamily="2" charset="0"/>
              </a:rPr>
              <a:t>docker</a:t>
            </a:r>
            <a:r>
              <a:rPr kumimoji="0" lang="es-ES" sz="4000" b="1" i="0" u="none" strike="noStrike" kern="1200" cap="none" spc="0" normalizeH="0" baseline="0" noProof="0" dirty="0">
                <a:ln>
                  <a:noFill/>
                </a:ln>
                <a:solidFill>
                  <a:srgbClr val="00084D"/>
                </a:solidFill>
                <a:effectLst/>
                <a:uLnTx/>
                <a:uFillTx/>
                <a:latin typeface="Consolas" panose="020B0609020204030204" pitchFamily="49" charset="0"/>
                <a:ea typeface="Open Sans ExtraBold" pitchFamily="2" charset="0"/>
                <a:cs typeface="Open Sans ExtraBold" pitchFamily="2" charset="0"/>
              </a:rPr>
              <a:t> ...</a:t>
            </a:r>
            <a:endParaRPr kumimoji="0" lang="en-GB" sz="6000" b="1" i="0" u="none" strike="noStrike" kern="1200" cap="none" spc="0" normalizeH="0" baseline="0" noProof="0" dirty="0">
              <a:ln>
                <a:noFill/>
              </a:ln>
              <a:solidFill>
                <a:srgbClr val="00084D"/>
              </a:solidFill>
              <a:effectLst/>
              <a:uLnTx/>
              <a:uFillTx/>
              <a:latin typeface="Consolas" panose="020B0609020204030204" pitchFamily="49" charset="0"/>
              <a:ea typeface="Open Sans ExtraBold" pitchFamily="2" charset="0"/>
              <a:cs typeface="Open Sans ExtraBold" pitchFamily="2" charset="0"/>
            </a:endParaRPr>
          </a:p>
        </p:txBody>
      </p:sp>
      <p:pic>
        <p:nvPicPr>
          <p:cNvPr id="19" name="Gráfico 18" descr="Cmd (terminal) con relleno sólido">
            <a:extLst>
              <a:ext uri="{FF2B5EF4-FFF2-40B4-BE49-F238E27FC236}">
                <a16:creationId xmlns:a16="http://schemas.microsoft.com/office/drawing/2014/main" id="{EF773A2E-A658-8B40-CCAB-DC0BA2C7DE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9802" y="3797162"/>
            <a:ext cx="1179512" cy="1179512"/>
          </a:xfrm>
          <a:prstGeom prst="rect">
            <a:avLst/>
          </a:prstGeom>
        </p:spPr>
      </p:pic>
    </p:spTree>
    <p:extLst>
      <p:ext uri="{BB962C8B-B14F-4D97-AF65-F5344CB8AC3E}">
        <p14:creationId xmlns:p14="http://schemas.microsoft.com/office/powerpoint/2010/main" val="3822934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Conceptos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EB548770-FD96-00B6-2BC2-2147B667AC40}"/>
              </a:ext>
            </a:extLst>
          </p:cNvPr>
          <p:cNvSpPr>
            <a:spLocks noGrp="1"/>
          </p:cNvSpPr>
          <p:nvPr>
            <p:ph type="subTitle" idx="13"/>
          </p:nvPr>
        </p:nvSpPr>
        <p:spPr/>
        <p:txBody>
          <a:bodyPr/>
          <a:lstStyle/>
          <a:p>
            <a:r>
              <a:rPr lang="es-ES" dirty="0"/>
              <a:t>Básico</a:t>
            </a:r>
            <a:endParaRPr lang="en-GB" dirty="0"/>
          </a:p>
        </p:txBody>
      </p:sp>
      <p:sp>
        <p:nvSpPr>
          <p:cNvPr id="6" name="Subtítulo 5" descr="Manual">
            <a:extLst>
              <a:ext uri="{FF2B5EF4-FFF2-40B4-BE49-F238E27FC236}">
                <a16:creationId xmlns:a16="http://schemas.microsoft.com/office/drawing/2014/main" id="{FC810B4B-E5A8-78E1-8228-003A5CA71607}"/>
              </a:ext>
            </a:extLst>
          </p:cNvPr>
          <p:cNvSpPr txBox="1">
            <a:spLocks/>
          </p:cNvSpPr>
          <p:nvPr/>
        </p:nvSpPr>
        <p:spPr>
          <a:xfrm>
            <a:off x="565150" y="2940460"/>
            <a:ext cx="2823738" cy="2054086"/>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3600"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grpSp>
        <p:nvGrpSpPr>
          <p:cNvPr id="37" name="Grupo 36" descr="Manual (Dockerfile)">
            <a:extLst>
              <a:ext uri="{FF2B5EF4-FFF2-40B4-BE49-F238E27FC236}">
                <a16:creationId xmlns:a16="http://schemas.microsoft.com/office/drawing/2014/main" id="{A076EED9-C2A8-A2DA-5F71-1AD1FB1063CB}"/>
              </a:ext>
            </a:extLst>
          </p:cNvPr>
          <p:cNvGrpSpPr/>
          <p:nvPr/>
        </p:nvGrpSpPr>
        <p:grpSpPr>
          <a:xfrm>
            <a:off x="838816" y="2753312"/>
            <a:ext cx="2823738" cy="3234558"/>
            <a:chOff x="838816" y="2753312"/>
            <a:chExt cx="2823738" cy="3234558"/>
          </a:xfrm>
        </p:grpSpPr>
        <p:sp>
          <p:nvSpPr>
            <p:cNvPr id="7" name="Título 3">
              <a:extLst>
                <a:ext uri="{FF2B5EF4-FFF2-40B4-BE49-F238E27FC236}">
                  <a16:creationId xmlns:a16="http://schemas.microsoft.com/office/drawing/2014/main" id="{E9A5103A-CCA0-7C13-D76E-2B889F6E68A4}"/>
                </a:ext>
              </a:extLst>
            </p:cNvPr>
            <p:cNvSpPr txBox="1">
              <a:spLocks/>
            </p:cNvSpPr>
            <p:nvPr/>
          </p:nvSpPr>
          <p:spPr>
            <a:xfrm>
              <a:off x="838816" y="5100610"/>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err="1">
                  <a:solidFill>
                    <a:srgbClr val="00224B"/>
                  </a:solidFill>
                  <a:latin typeface="Open Sans ExtraBold" pitchFamily="2" charset="0"/>
                  <a:ea typeface="Open Sans ExtraBold" pitchFamily="2" charset="0"/>
                  <a:cs typeface="Open Sans ExtraBold" pitchFamily="2" charset="0"/>
                </a:rPr>
                <a:t>Dockerfile</a:t>
              </a:r>
              <a:endParaRPr lang="en-GB" i="1" dirty="0">
                <a:solidFill>
                  <a:srgbClr val="00224B"/>
                </a:solidFill>
                <a:latin typeface="Open Sans ExtraBold" pitchFamily="2" charset="0"/>
                <a:ea typeface="Open Sans ExtraBold" pitchFamily="2" charset="0"/>
                <a:cs typeface="Open Sans ExtraBold" pitchFamily="2" charset="0"/>
              </a:endParaRPr>
            </a:p>
          </p:txBody>
        </p:sp>
        <p:pic>
          <p:nvPicPr>
            <p:cNvPr id="16" name="Gráfico 15" descr="Libro cerrado con relleno sólido">
              <a:extLst>
                <a:ext uri="{FF2B5EF4-FFF2-40B4-BE49-F238E27FC236}">
                  <a16:creationId xmlns:a16="http://schemas.microsoft.com/office/drawing/2014/main" id="{F6010359-DDF6-5780-685C-F70182ECD5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3849" y="2753312"/>
              <a:ext cx="2515039" cy="2515039"/>
            </a:xfrm>
            <a:prstGeom prst="rect">
              <a:avLst/>
            </a:prstGeom>
          </p:spPr>
        </p:pic>
      </p:grpSp>
      <p:grpSp>
        <p:nvGrpSpPr>
          <p:cNvPr id="38" name="Grupo 37" descr="CD (Imagen)">
            <a:extLst>
              <a:ext uri="{FF2B5EF4-FFF2-40B4-BE49-F238E27FC236}">
                <a16:creationId xmlns:a16="http://schemas.microsoft.com/office/drawing/2014/main" id="{9E27C172-88FB-0D23-229F-90B89F709179}"/>
              </a:ext>
            </a:extLst>
          </p:cNvPr>
          <p:cNvGrpSpPr/>
          <p:nvPr/>
        </p:nvGrpSpPr>
        <p:grpSpPr>
          <a:xfrm>
            <a:off x="4085775" y="2709979"/>
            <a:ext cx="2823738" cy="3271067"/>
            <a:chOff x="4085775" y="2709979"/>
            <a:chExt cx="2823738" cy="3271067"/>
          </a:xfrm>
        </p:grpSpPr>
        <p:pic>
          <p:nvPicPr>
            <p:cNvPr id="14" name="Gráfico 13" descr="Disco óptico con relleno sólido">
              <a:extLst>
                <a:ext uri="{FF2B5EF4-FFF2-40B4-BE49-F238E27FC236}">
                  <a16:creationId xmlns:a16="http://schemas.microsoft.com/office/drawing/2014/main" id="{35812A43-C140-F9B8-0FDF-A461131C151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96795" y="2709979"/>
              <a:ext cx="2601699" cy="2601699"/>
            </a:xfrm>
            <a:prstGeom prst="rect">
              <a:avLst/>
            </a:prstGeom>
          </p:spPr>
        </p:pic>
        <p:sp>
          <p:nvSpPr>
            <p:cNvPr id="18" name="Título 3">
              <a:extLst>
                <a:ext uri="{FF2B5EF4-FFF2-40B4-BE49-F238E27FC236}">
                  <a16:creationId xmlns:a16="http://schemas.microsoft.com/office/drawing/2014/main" id="{28905FBB-4E89-E120-B584-0BBBDBE54E46}"/>
                </a:ext>
              </a:extLst>
            </p:cNvPr>
            <p:cNvSpPr txBox="1">
              <a:spLocks/>
            </p:cNvSpPr>
            <p:nvPr/>
          </p:nvSpPr>
          <p:spPr>
            <a:xfrm>
              <a:off x="4085775" y="5093786"/>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solidFill>
                    <a:srgbClr val="1D63ED"/>
                  </a:solidFill>
                  <a:latin typeface="Open Sans ExtraBold" pitchFamily="2" charset="0"/>
                  <a:ea typeface="Open Sans ExtraBold" pitchFamily="2" charset="0"/>
                  <a:cs typeface="Open Sans ExtraBold" pitchFamily="2" charset="0"/>
                </a:rPr>
                <a:t>Imagen</a:t>
              </a:r>
              <a:endParaRPr lang="en-GB" i="1" dirty="0">
                <a:solidFill>
                  <a:srgbClr val="1D63ED"/>
                </a:solidFill>
                <a:latin typeface="Open Sans ExtraBold" pitchFamily="2" charset="0"/>
                <a:ea typeface="Open Sans ExtraBold" pitchFamily="2" charset="0"/>
                <a:cs typeface="Open Sans ExtraBold" pitchFamily="2" charset="0"/>
              </a:endParaRPr>
            </a:p>
          </p:txBody>
        </p:sp>
      </p:grpSp>
      <p:grpSp>
        <p:nvGrpSpPr>
          <p:cNvPr id="10" name="Grupo 9" descr="Contenedor (Visualización de la película)">
            <a:extLst>
              <a:ext uri="{FF2B5EF4-FFF2-40B4-BE49-F238E27FC236}">
                <a16:creationId xmlns:a16="http://schemas.microsoft.com/office/drawing/2014/main" id="{F9858A12-59E1-9728-0623-3D31F1A1CBF8}"/>
              </a:ext>
            </a:extLst>
          </p:cNvPr>
          <p:cNvGrpSpPr/>
          <p:nvPr/>
        </p:nvGrpSpPr>
        <p:grpSpPr>
          <a:xfrm>
            <a:off x="7413430" y="1922688"/>
            <a:ext cx="3667760" cy="4164422"/>
            <a:chOff x="7413430" y="1922688"/>
            <a:chExt cx="3667760" cy="4164422"/>
          </a:xfrm>
        </p:grpSpPr>
        <p:grpSp>
          <p:nvGrpSpPr>
            <p:cNvPr id="39" name="Grupo 38">
              <a:extLst>
                <a:ext uri="{FF2B5EF4-FFF2-40B4-BE49-F238E27FC236}">
                  <a16:creationId xmlns:a16="http://schemas.microsoft.com/office/drawing/2014/main" id="{67451110-D1F6-BD5B-4B3B-5E15CF3B60C2}"/>
                </a:ext>
              </a:extLst>
            </p:cNvPr>
            <p:cNvGrpSpPr/>
            <p:nvPr/>
          </p:nvGrpSpPr>
          <p:grpSpPr>
            <a:xfrm>
              <a:off x="7413430" y="1922688"/>
              <a:ext cx="3667760" cy="4164422"/>
              <a:chOff x="7413430" y="1922688"/>
              <a:chExt cx="3667760" cy="4164422"/>
            </a:xfrm>
          </p:grpSpPr>
          <p:sp>
            <p:nvSpPr>
              <p:cNvPr id="19" name="Título 3">
                <a:extLst>
                  <a:ext uri="{FF2B5EF4-FFF2-40B4-BE49-F238E27FC236}">
                    <a16:creationId xmlns:a16="http://schemas.microsoft.com/office/drawing/2014/main" id="{1C6109C2-078E-FD08-55B7-F20D01B990C5}"/>
                  </a:ext>
                </a:extLst>
              </p:cNvPr>
              <p:cNvSpPr txBox="1">
                <a:spLocks/>
              </p:cNvSpPr>
              <p:nvPr/>
            </p:nvSpPr>
            <p:spPr>
              <a:xfrm>
                <a:off x="7665411" y="5093786"/>
                <a:ext cx="3163799" cy="99332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solidFill>
                      <a:srgbClr val="00B2F3"/>
                    </a:solidFill>
                    <a:latin typeface="Open Sans ExtraBold" pitchFamily="2" charset="0"/>
                    <a:ea typeface="Open Sans ExtraBold" pitchFamily="2" charset="0"/>
                    <a:cs typeface="Open Sans ExtraBold" pitchFamily="2" charset="0"/>
                  </a:rPr>
                  <a:t>Contenedor</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22" name="Gráfico 21" descr="Monitor con relleno sólido">
                <a:extLst>
                  <a:ext uri="{FF2B5EF4-FFF2-40B4-BE49-F238E27FC236}">
                    <a16:creationId xmlns:a16="http://schemas.microsoft.com/office/drawing/2014/main" id="{F2624258-7519-5A00-BE06-AB45D72B034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13430" y="1922688"/>
                <a:ext cx="3667760" cy="3667760"/>
              </a:xfrm>
              <a:prstGeom prst="rect">
                <a:avLst/>
              </a:prstGeom>
            </p:spPr>
          </p:pic>
        </p:grpSp>
        <p:pic>
          <p:nvPicPr>
            <p:cNvPr id="9" name="Gráfico 8" descr="Reproducir con relleno sólido">
              <a:extLst>
                <a:ext uri="{FF2B5EF4-FFF2-40B4-BE49-F238E27FC236}">
                  <a16:creationId xmlns:a16="http://schemas.microsoft.com/office/drawing/2014/main" id="{98947764-00A0-06A9-0A66-E70A03B355A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90110" y="3146287"/>
              <a:ext cx="914400" cy="914400"/>
            </a:xfrm>
            <a:prstGeom prst="rect">
              <a:avLst/>
            </a:prstGeom>
          </p:spPr>
        </p:pic>
      </p:grpSp>
    </p:spTree>
    <p:extLst>
      <p:ext uri="{BB962C8B-B14F-4D97-AF65-F5344CB8AC3E}">
        <p14:creationId xmlns:p14="http://schemas.microsoft.com/office/powerpoint/2010/main" val="419177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Conceptos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9" name="Subtítulo 8">
            <a:extLst>
              <a:ext uri="{FF2B5EF4-FFF2-40B4-BE49-F238E27FC236}">
                <a16:creationId xmlns:a16="http://schemas.microsoft.com/office/drawing/2014/main" id="{69B4BEF3-1B64-81CF-4AC8-7BBC96A13D73}"/>
              </a:ext>
            </a:extLst>
          </p:cNvPr>
          <p:cNvSpPr>
            <a:spLocks noGrp="1"/>
          </p:cNvSpPr>
          <p:nvPr>
            <p:ph type="subTitle" idx="13"/>
          </p:nvPr>
        </p:nvSpPr>
        <p:spPr/>
        <p:txBody>
          <a:bodyPr/>
          <a:lstStyle/>
          <a:p>
            <a:r>
              <a:rPr lang="es-ES" dirty="0"/>
              <a:t>Programación</a:t>
            </a:r>
            <a:endParaRPr lang="en-GB" dirty="0"/>
          </a:p>
        </p:txBody>
      </p:sp>
      <p:sp>
        <p:nvSpPr>
          <p:cNvPr id="6" name="Subtítulo 5" descr="Archivo">
            <a:extLst>
              <a:ext uri="{FF2B5EF4-FFF2-40B4-BE49-F238E27FC236}">
                <a16:creationId xmlns:a16="http://schemas.microsoft.com/office/drawing/2014/main" id="{FC810B4B-E5A8-78E1-8228-003A5CA71607}"/>
              </a:ext>
            </a:extLst>
          </p:cNvPr>
          <p:cNvSpPr txBox="1">
            <a:spLocks/>
          </p:cNvSpPr>
          <p:nvPr/>
        </p:nvSpPr>
        <p:spPr>
          <a:xfrm>
            <a:off x="565150" y="2940460"/>
            <a:ext cx="2823738" cy="2054086"/>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3600"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grpSp>
        <p:nvGrpSpPr>
          <p:cNvPr id="21" name="Grupo 20" descr="Código (Dockerfile)">
            <a:extLst>
              <a:ext uri="{FF2B5EF4-FFF2-40B4-BE49-F238E27FC236}">
                <a16:creationId xmlns:a16="http://schemas.microsoft.com/office/drawing/2014/main" id="{7408F5C1-BFB5-A64F-ED4C-498A05BF2203}"/>
              </a:ext>
            </a:extLst>
          </p:cNvPr>
          <p:cNvGrpSpPr/>
          <p:nvPr/>
        </p:nvGrpSpPr>
        <p:grpSpPr>
          <a:xfrm>
            <a:off x="838816" y="2832010"/>
            <a:ext cx="2823738" cy="3155860"/>
            <a:chOff x="838816" y="2832010"/>
            <a:chExt cx="2823738" cy="3155860"/>
          </a:xfrm>
        </p:grpSpPr>
        <p:sp>
          <p:nvSpPr>
            <p:cNvPr id="7" name="Título 3">
              <a:extLst>
                <a:ext uri="{FF2B5EF4-FFF2-40B4-BE49-F238E27FC236}">
                  <a16:creationId xmlns:a16="http://schemas.microsoft.com/office/drawing/2014/main" id="{E9A5103A-CCA0-7C13-D76E-2B889F6E68A4}"/>
                </a:ext>
              </a:extLst>
            </p:cNvPr>
            <p:cNvSpPr txBox="1">
              <a:spLocks/>
            </p:cNvSpPr>
            <p:nvPr/>
          </p:nvSpPr>
          <p:spPr>
            <a:xfrm>
              <a:off x="838816" y="5100610"/>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err="1">
                  <a:solidFill>
                    <a:srgbClr val="00224B"/>
                  </a:solidFill>
                  <a:latin typeface="Open Sans ExtraBold" pitchFamily="2" charset="0"/>
                  <a:ea typeface="Open Sans ExtraBold" pitchFamily="2" charset="0"/>
                  <a:cs typeface="Open Sans ExtraBold" pitchFamily="2" charset="0"/>
                </a:rPr>
                <a:t>Dockerfile</a:t>
              </a:r>
              <a:endParaRPr lang="en-GB" i="1" dirty="0">
                <a:solidFill>
                  <a:srgbClr val="00224B"/>
                </a:solidFill>
                <a:latin typeface="Open Sans ExtraBold" pitchFamily="2" charset="0"/>
                <a:ea typeface="Open Sans ExtraBold" pitchFamily="2" charset="0"/>
                <a:cs typeface="Open Sans ExtraBold" pitchFamily="2" charset="0"/>
              </a:endParaRPr>
            </a:p>
          </p:txBody>
        </p:sp>
        <p:pic>
          <p:nvPicPr>
            <p:cNvPr id="3" name="Gráfico 2" descr="Documento con relleno sólido">
              <a:extLst>
                <a:ext uri="{FF2B5EF4-FFF2-40B4-BE49-F238E27FC236}">
                  <a16:creationId xmlns:a16="http://schemas.microsoft.com/office/drawing/2014/main" id="{887BDD4E-8FF7-1A3E-71CA-C1F8604CAC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1690" y="2832010"/>
              <a:ext cx="2270986" cy="2270986"/>
            </a:xfrm>
            <a:prstGeom prst="rect">
              <a:avLst/>
            </a:prstGeom>
          </p:spPr>
        </p:pic>
      </p:grpSp>
      <p:grpSp>
        <p:nvGrpSpPr>
          <p:cNvPr id="20" name="Grupo 19" descr="Ejecutable (Imagen)">
            <a:extLst>
              <a:ext uri="{FF2B5EF4-FFF2-40B4-BE49-F238E27FC236}">
                <a16:creationId xmlns:a16="http://schemas.microsoft.com/office/drawing/2014/main" id="{6ADC28FE-ADD6-8BCF-7B30-22DD961CA3E8}"/>
              </a:ext>
            </a:extLst>
          </p:cNvPr>
          <p:cNvGrpSpPr/>
          <p:nvPr/>
        </p:nvGrpSpPr>
        <p:grpSpPr>
          <a:xfrm>
            <a:off x="4085774" y="2829624"/>
            <a:ext cx="2823739" cy="3151422"/>
            <a:chOff x="4085774" y="2829624"/>
            <a:chExt cx="2823739" cy="3151422"/>
          </a:xfrm>
        </p:grpSpPr>
        <p:sp>
          <p:nvSpPr>
            <p:cNvPr id="18" name="Título 3">
              <a:extLst>
                <a:ext uri="{FF2B5EF4-FFF2-40B4-BE49-F238E27FC236}">
                  <a16:creationId xmlns:a16="http://schemas.microsoft.com/office/drawing/2014/main" id="{28905FBB-4E89-E120-B584-0BBBDBE54E46}"/>
                </a:ext>
              </a:extLst>
            </p:cNvPr>
            <p:cNvSpPr txBox="1">
              <a:spLocks/>
            </p:cNvSpPr>
            <p:nvPr/>
          </p:nvSpPr>
          <p:spPr>
            <a:xfrm>
              <a:off x="4085775" y="5093786"/>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solidFill>
                    <a:schemeClr val="accent1"/>
                  </a:solidFill>
                  <a:latin typeface="Open Sans ExtraBold" pitchFamily="2" charset="0"/>
                  <a:ea typeface="Open Sans ExtraBold" pitchFamily="2" charset="0"/>
                  <a:cs typeface="Open Sans ExtraBold" pitchFamily="2" charset="0"/>
                </a:rPr>
                <a:t>Imagen</a:t>
              </a:r>
              <a:endParaRPr lang="en-GB" i="1" dirty="0">
                <a:solidFill>
                  <a:schemeClr val="accent1"/>
                </a:solidFill>
                <a:latin typeface="Open Sans ExtraBold" pitchFamily="2" charset="0"/>
                <a:ea typeface="Open Sans ExtraBold" pitchFamily="2" charset="0"/>
                <a:cs typeface="Open Sans ExtraBold" pitchFamily="2" charset="0"/>
              </a:endParaRPr>
            </a:p>
          </p:txBody>
        </p:sp>
        <p:grpSp>
          <p:nvGrpSpPr>
            <p:cNvPr id="17" name="Grupo 16">
              <a:extLst>
                <a:ext uri="{FF2B5EF4-FFF2-40B4-BE49-F238E27FC236}">
                  <a16:creationId xmlns:a16="http://schemas.microsoft.com/office/drawing/2014/main" id="{EA60652C-03AA-328B-7F76-4ED90E784AB0}"/>
                </a:ext>
              </a:extLst>
            </p:cNvPr>
            <p:cNvGrpSpPr/>
            <p:nvPr/>
          </p:nvGrpSpPr>
          <p:grpSpPr>
            <a:xfrm>
              <a:off x="4085774" y="2829624"/>
              <a:ext cx="2823738" cy="2270986"/>
              <a:chOff x="4085774" y="2829624"/>
              <a:chExt cx="2823738" cy="2270986"/>
            </a:xfrm>
          </p:grpSpPr>
          <p:pic>
            <p:nvPicPr>
              <p:cNvPr id="8" name="Gráfico 7" descr="Papel con relleno sólido">
                <a:extLst>
                  <a:ext uri="{FF2B5EF4-FFF2-40B4-BE49-F238E27FC236}">
                    <a16:creationId xmlns:a16="http://schemas.microsoft.com/office/drawing/2014/main" id="{75DB0B9C-8D9C-7DAD-81A8-6E298A98C8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89880" y="2829624"/>
                <a:ext cx="2270986" cy="2270986"/>
              </a:xfrm>
              <a:prstGeom prst="rect">
                <a:avLst/>
              </a:prstGeom>
            </p:spPr>
          </p:pic>
          <p:sp>
            <p:nvSpPr>
              <p:cNvPr id="15" name="Título 3">
                <a:extLst>
                  <a:ext uri="{FF2B5EF4-FFF2-40B4-BE49-F238E27FC236}">
                    <a16:creationId xmlns:a16="http://schemas.microsoft.com/office/drawing/2014/main" id="{F6CDE030-9E44-375F-8E5B-4C0FEE196F1C}"/>
                  </a:ext>
                </a:extLst>
              </p:cNvPr>
              <p:cNvSpPr txBox="1">
                <a:spLocks/>
              </p:cNvSpPr>
              <p:nvPr/>
            </p:nvSpPr>
            <p:spPr>
              <a:xfrm>
                <a:off x="4085774" y="3710237"/>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3600" i="1" dirty="0">
                    <a:solidFill>
                      <a:schemeClr val="accent1"/>
                    </a:solidFill>
                    <a:latin typeface="Open Sans ExtraBold" pitchFamily="2" charset="0"/>
                    <a:ea typeface="Open Sans ExtraBold" pitchFamily="2" charset="0"/>
                    <a:cs typeface="Open Sans ExtraBold" pitchFamily="2" charset="0"/>
                  </a:rPr>
                  <a:t>.exe</a:t>
                </a:r>
                <a:endParaRPr lang="en-GB" sz="5400" i="1" dirty="0">
                  <a:solidFill>
                    <a:schemeClr val="accent1"/>
                  </a:solidFill>
                  <a:latin typeface="Open Sans ExtraBold" pitchFamily="2" charset="0"/>
                  <a:ea typeface="Open Sans ExtraBold" pitchFamily="2" charset="0"/>
                  <a:cs typeface="Open Sans ExtraBold" pitchFamily="2" charset="0"/>
                </a:endParaRPr>
              </a:p>
            </p:txBody>
          </p:sp>
        </p:grpSp>
      </p:grpSp>
      <p:grpSp>
        <p:nvGrpSpPr>
          <p:cNvPr id="10" name="Grupo 9" descr="Figura de representación de un proceso">
            <a:extLst>
              <a:ext uri="{FF2B5EF4-FFF2-40B4-BE49-F238E27FC236}">
                <a16:creationId xmlns:a16="http://schemas.microsoft.com/office/drawing/2014/main" id="{C93EEA3B-9C7E-A471-496C-684E03440B30}"/>
              </a:ext>
            </a:extLst>
          </p:cNvPr>
          <p:cNvGrpSpPr/>
          <p:nvPr/>
        </p:nvGrpSpPr>
        <p:grpSpPr>
          <a:xfrm>
            <a:off x="7308019" y="1860413"/>
            <a:ext cx="3657600" cy="4226697"/>
            <a:chOff x="7308019" y="1860413"/>
            <a:chExt cx="3657600" cy="4226697"/>
          </a:xfrm>
        </p:grpSpPr>
        <p:grpSp>
          <p:nvGrpSpPr>
            <p:cNvPr id="34" name="Grupo 33" descr="Proceso (Contenedor)">
              <a:extLst>
                <a:ext uri="{FF2B5EF4-FFF2-40B4-BE49-F238E27FC236}">
                  <a16:creationId xmlns:a16="http://schemas.microsoft.com/office/drawing/2014/main" id="{4AC8F980-F17C-006E-E95D-DF946049D8C9}"/>
                </a:ext>
              </a:extLst>
            </p:cNvPr>
            <p:cNvGrpSpPr/>
            <p:nvPr/>
          </p:nvGrpSpPr>
          <p:grpSpPr>
            <a:xfrm>
              <a:off x="7308019" y="1860413"/>
              <a:ext cx="3657600" cy="3657600"/>
              <a:chOff x="7332733" y="1860413"/>
              <a:chExt cx="3657600" cy="3657600"/>
            </a:xfrm>
          </p:grpSpPr>
          <p:pic>
            <p:nvPicPr>
              <p:cNvPr id="24" name="Gráfico 23" descr="Engranaje único con relleno sólido">
                <a:extLst>
                  <a:ext uri="{FF2B5EF4-FFF2-40B4-BE49-F238E27FC236}">
                    <a16:creationId xmlns:a16="http://schemas.microsoft.com/office/drawing/2014/main" id="{42DA0D96-5EDC-72E7-26CD-4986C1F4690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0355" y="2829625"/>
                <a:ext cx="1719176" cy="1719176"/>
              </a:xfrm>
              <a:prstGeom prst="rect">
                <a:avLst/>
              </a:prstGeom>
            </p:spPr>
          </p:pic>
          <p:pic>
            <p:nvPicPr>
              <p:cNvPr id="32" name="Gráfico 31" descr="Flecha circular con relleno sólido">
                <a:extLst>
                  <a:ext uri="{FF2B5EF4-FFF2-40B4-BE49-F238E27FC236}">
                    <a16:creationId xmlns:a16="http://schemas.microsoft.com/office/drawing/2014/main" id="{7B85EDD9-1961-161A-7BB7-C90256DE0A4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32733" y="1860413"/>
                <a:ext cx="3657600" cy="3657600"/>
              </a:xfrm>
              <a:prstGeom prst="rect">
                <a:avLst/>
              </a:prstGeom>
            </p:spPr>
          </p:pic>
        </p:grpSp>
        <p:sp>
          <p:nvSpPr>
            <p:cNvPr id="5" name="Título 3">
              <a:extLst>
                <a:ext uri="{FF2B5EF4-FFF2-40B4-BE49-F238E27FC236}">
                  <a16:creationId xmlns:a16="http://schemas.microsoft.com/office/drawing/2014/main" id="{1178F293-10B3-B95B-CEDA-ECEC0005CCDF}"/>
                </a:ext>
              </a:extLst>
            </p:cNvPr>
            <p:cNvSpPr txBox="1">
              <a:spLocks/>
            </p:cNvSpPr>
            <p:nvPr/>
          </p:nvSpPr>
          <p:spPr>
            <a:xfrm>
              <a:off x="7665411" y="5093786"/>
              <a:ext cx="3163799" cy="99332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solidFill>
                    <a:srgbClr val="00B2F3"/>
                  </a:solidFill>
                  <a:latin typeface="Open Sans ExtraBold" pitchFamily="2" charset="0"/>
                  <a:ea typeface="Open Sans ExtraBold" pitchFamily="2" charset="0"/>
                  <a:cs typeface="Open Sans ExtraBold" pitchFamily="2" charset="0"/>
                </a:rPr>
                <a:t>Contenedor</a:t>
              </a:r>
              <a:endParaRPr lang="en-GB" i="1" dirty="0">
                <a:solidFill>
                  <a:srgbClr val="00B2F3"/>
                </a:solidFill>
                <a:latin typeface="Open Sans ExtraBold" pitchFamily="2" charset="0"/>
                <a:ea typeface="Open Sans ExtraBold" pitchFamily="2" charset="0"/>
                <a:cs typeface="Open Sans ExtraBold" pitchFamily="2" charset="0"/>
              </a:endParaRPr>
            </a:p>
          </p:txBody>
        </p:sp>
      </p:grpSp>
    </p:spTree>
    <p:extLst>
      <p:ext uri="{BB962C8B-B14F-4D97-AF65-F5344CB8AC3E}">
        <p14:creationId xmlns:p14="http://schemas.microsoft.com/office/powerpoint/2010/main" val="380356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0F4C4CFB-BC53-1AAD-39BF-631610B056FD}"/>
              </a:ext>
            </a:extLst>
          </p:cNvPr>
          <p:cNvSpPr>
            <a:spLocks noGrp="1"/>
          </p:cNvSpPr>
          <p:nvPr>
            <p:ph type="subTitle" idx="13"/>
          </p:nvPr>
        </p:nvSpPr>
        <p:spPr/>
        <p:txBody>
          <a:bodyPr>
            <a:noAutofit/>
          </a:bodyPr>
          <a:lstStyle/>
          <a:p>
            <a:r>
              <a:rPr lang="es-ES" sz="4400" i="1" dirty="0">
                <a:solidFill>
                  <a:srgbClr val="1D63ED"/>
                </a:solidFill>
                <a:latin typeface="Open Sans ExtraBold" pitchFamily="2" charset="0"/>
                <a:ea typeface="Open Sans ExtraBold" pitchFamily="2" charset="0"/>
                <a:cs typeface="Open Sans ExtraBold" pitchFamily="2" charset="0"/>
              </a:rPr>
              <a:t>Notación</a:t>
            </a:r>
            <a:endParaRPr lang="en-GB" sz="4400" i="1" dirty="0">
              <a:solidFill>
                <a:srgbClr val="1D63ED"/>
              </a:solidFill>
              <a:latin typeface="Open Sans ExtraBold" pitchFamily="2" charset="0"/>
              <a:ea typeface="Open Sans ExtraBold" pitchFamily="2" charset="0"/>
              <a:cs typeface="Open Sans ExtraBold" pitchFamily="2" charset="0"/>
            </a:endParaRPr>
          </a:p>
        </p:txBody>
      </p:sp>
      <p:sp>
        <p:nvSpPr>
          <p:cNvPr id="5" name="CuadroTexto 4">
            <a:extLst>
              <a:ext uri="{FF2B5EF4-FFF2-40B4-BE49-F238E27FC236}">
                <a16:creationId xmlns:a16="http://schemas.microsoft.com/office/drawing/2014/main" id="{C6D470BC-3E0A-A0FA-246D-5B015297AB67}"/>
              </a:ext>
            </a:extLst>
          </p:cNvPr>
          <p:cNvSpPr txBox="1"/>
          <p:nvPr/>
        </p:nvSpPr>
        <p:spPr>
          <a:xfrm>
            <a:off x="2397213" y="3429000"/>
            <a:ext cx="6464566" cy="1920254"/>
          </a:xfrm>
          <a:prstGeom prst="rect">
            <a:avLst/>
          </a:prstGeom>
        </p:spPr>
        <p:txBody>
          <a:bodyPr numCol="1">
            <a:normAutofit/>
          </a:bodyPr>
          <a:lstStyle>
            <a:defPPr>
              <a:defRPr lang="en-US"/>
            </a:defPPr>
            <a:lvl1pPr indent="0">
              <a:lnSpc>
                <a:spcPct val="100000"/>
              </a:lnSpc>
              <a:spcBef>
                <a:spcPts val="900"/>
              </a:spcBef>
              <a:buFont typeface="Arial" panose="020B0604020202020204" pitchFamily="34" charset="0"/>
              <a:buNone/>
              <a:defRPr sz="2400" b="0" i="0">
                <a:solidFill>
                  <a:srgbClr val="00B2F3"/>
                </a:solidFill>
                <a:latin typeface="Open Sans ExtraBold" pitchFamily="2" charset="0"/>
                <a:ea typeface="Open Sans ExtraBold" pitchFamily="2" charset="0"/>
                <a:cs typeface="Open Sans ExtraBold" pitchFamily="2" charset="0"/>
              </a:defRPr>
            </a:lvl1pPr>
            <a:lvl2pPr marL="685800" indent="-228600">
              <a:lnSpc>
                <a:spcPct val="100000"/>
              </a:lnSpc>
              <a:spcBef>
                <a:spcPts val="900"/>
              </a:spcBef>
              <a:buFont typeface="Arial" panose="020B0604020202020204" pitchFamily="34" charset="0"/>
              <a:buChar char="•"/>
              <a:defRPr sz="2000" b="0" i="0"/>
            </a:lvl2pPr>
            <a:lvl3pPr marL="1143000" indent="-228600">
              <a:lnSpc>
                <a:spcPct val="100000"/>
              </a:lnSpc>
              <a:spcBef>
                <a:spcPts val="900"/>
              </a:spcBef>
              <a:buFont typeface="Arial" panose="020B0604020202020204" pitchFamily="34" charset="0"/>
              <a:buChar char="•"/>
              <a:defRPr b="0" i="0"/>
            </a:lvl3pPr>
            <a:lvl4pPr marL="1600200" indent="-228600">
              <a:lnSpc>
                <a:spcPct val="100000"/>
              </a:lnSpc>
              <a:spcBef>
                <a:spcPts val="900"/>
              </a:spcBef>
              <a:buFont typeface="Arial" panose="020B0604020202020204" pitchFamily="34" charset="0"/>
              <a:buChar char="•"/>
              <a:defRPr sz="1600" b="0" i="0"/>
            </a:lvl4pPr>
            <a:lvl5pPr marL="2057400" indent="-228600">
              <a:lnSpc>
                <a:spcPct val="100000"/>
              </a:lnSpc>
              <a:spcBef>
                <a:spcPts val="900"/>
              </a:spcBef>
              <a:buFont typeface="Arial" panose="020B0604020202020204" pitchFamily="34" charset="0"/>
              <a:buChar char="•"/>
              <a:defRPr sz="1400" b="0" i="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sz="3600" dirty="0">
                <a:solidFill>
                  <a:schemeClr val="tx1">
                    <a:lumMod val="65000"/>
                    <a:lumOff val="35000"/>
                  </a:schemeClr>
                </a:solidFill>
              </a:rPr>
              <a:t># </a:t>
            </a:r>
            <a:r>
              <a:rPr lang="en-GB" sz="3600" dirty="0" err="1">
                <a:solidFill>
                  <a:schemeClr val="tx1">
                    <a:lumMod val="65000"/>
                    <a:lumOff val="35000"/>
                  </a:schemeClr>
                </a:solidFill>
              </a:rPr>
              <a:t>Comentario</a:t>
            </a:r>
            <a:endParaRPr lang="en-GB" sz="3600" dirty="0">
              <a:solidFill>
                <a:schemeClr val="tx1">
                  <a:lumMod val="65000"/>
                  <a:lumOff val="35000"/>
                </a:schemeClr>
              </a:solidFill>
            </a:endParaRPr>
          </a:p>
          <a:p>
            <a:r>
              <a:rPr lang="en-GB" sz="3600" dirty="0"/>
              <a:t>INSTRUCCIÓN </a:t>
            </a:r>
            <a:r>
              <a:rPr lang="en-GB" sz="3600" dirty="0" err="1">
                <a:solidFill>
                  <a:srgbClr val="00224B"/>
                </a:solidFill>
              </a:rPr>
              <a:t>argumentos</a:t>
            </a:r>
            <a:endParaRPr lang="en-GB" sz="3600" dirty="0">
              <a:solidFill>
                <a:srgbClr val="00224B"/>
              </a:solidFill>
            </a:endParaRPr>
          </a:p>
        </p:txBody>
      </p:sp>
    </p:spTree>
    <p:extLst>
      <p:ext uri="{BB962C8B-B14F-4D97-AF65-F5344CB8AC3E}">
        <p14:creationId xmlns:p14="http://schemas.microsoft.com/office/powerpoint/2010/main" val="35603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3816273B-E9EB-F7FA-8BB3-5021186FC9C8}"/>
              </a:ext>
            </a:extLst>
          </p:cNvPr>
          <p:cNvSpPr>
            <a:spLocks noGrp="1"/>
          </p:cNvSpPr>
          <p:nvPr>
            <p:ph type="subTitle" idx="13"/>
          </p:nvPr>
        </p:nvSpPr>
        <p:spPr/>
        <p:txBody>
          <a:bodyPr anchor="t">
            <a:noAutofit/>
          </a:bodyPr>
          <a:lstStyle/>
          <a:p>
            <a:pPr marL="0" indent="0">
              <a:buNone/>
            </a:pPr>
            <a:r>
              <a:rPr lang="es-ES" sz="3600" i="1" dirty="0" err="1">
                <a:solidFill>
                  <a:srgbClr val="1D63ED"/>
                </a:solidFill>
                <a:latin typeface="Open Sans ExtraBold" pitchFamily="2" charset="0"/>
                <a:ea typeface="Open Sans ExtraBold" pitchFamily="2" charset="0"/>
                <a:cs typeface="Open Sans ExtraBold" pitchFamily="2" charset="0"/>
              </a:rPr>
              <a:t>Contenerizando</a:t>
            </a:r>
            <a:r>
              <a:rPr lang="es-ES" sz="3600" i="1" dirty="0">
                <a:solidFill>
                  <a:srgbClr val="00B2F3"/>
                </a:solidFill>
                <a:latin typeface="Open Sans ExtraBold" pitchFamily="2" charset="0"/>
                <a:ea typeface="Open Sans ExtraBold" pitchFamily="2" charset="0"/>
                <a:cs typeface="Open Sans ExtraBold" pitchFamily="2" charset="0"/>
              </a:rPr>
              <a:t> </a:t>
            </a:r>
            <a:r>
              <a:rPr lang="es-ES" sz="3600" i="1" dirty="0">
                <a:solidFill>
                  <a:srgbClr val="1D63ED"/>
                </a:solidFill>
                <a:latin typeface="Open Sans ExtraBold" pitchFamily="2" charset="0"/>
                <a:ea typeface="Open Sans ExtraBold" pitchFamily="2" charset="0"/>
                <a:cs typeface="Open Sans ExtraBold" pitchFamily="2" charset="0"/>
              </a:rPr>
              <a:t>tu aplicación</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3" name="Subtítulo 5">
            <a:extLst>
              <a:ext uri="{FF2B5EF4-FFF2-40B4-BE49-F238E27FC236}">
                <a16:creationId xmlns:a16="http://schemas.microsoft.com/office/drawing/2014/main" id="{EC55537B-DFAF-2B5F-96BF-E052649F0110}"/>
              </a:ext>
            </a:extLst>
          </p:cNvPr>
          <p:cNvSpPr txBox="1">
            <a:spLocks/>
          </p:cNvSpPr>
          <p:nvPr/>
        </p:nvSpPr>
        <p:spPr>
          <a:xfrm>
            <a:off x="565149" y="2743201"/>
            <a:ext cx="4359548" cy="3064474"/>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FROM</a:t>
            </a:r>
            <a:r>
              <a:rPr lang="es-ES" sz="2000" dirty="0">
                <a:latin typeface="Open Sans ExtraBold" pitchFamily="2" charset="0"/>
                <a:ea typeface="Open Sans ExtraBold" pitchFamily="2" charset="0"/>
                <a:cs typeface="Open Sans ExtraBold" pitchFamily="2" charset="0"/>
              </a:rPr>
              <a:t> imagen[:versión]</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Partir de una imagen</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RUN</a:t>
            </a:r>
            <a:r>
              <a:rPr lang="es-ES" sz="2000" dirty="0">
                <a:latin typeface="Open Sans ExtraBold" pitchFamily="2" charset="0"/>
                <a:ea typeface="Open Sans ExtraBold" pitchFamily="2" charset="0"/>
                <a:cs typeface="Open Sans ExtraBold" pitchFamily="2" charset="0"/>
              </a:rPr>
              <a:t> comando</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Actualizar la imagen</a:t>
            </a:r>
          </a:p>
        </p:txBody>
      </p:sp>
      <p:sp>
        <p:nvSpPr>
          <p:cNvPr id="2" name="Subtítulo 5">
            <a:extLst>
              <a:ext uri="{FF2B5EF4-FFF2-40B4-BE49-F238E27FC236}">
                <a16:creationId xmlns:a16="http://schemas.microsoft.com/office/drawing/2014/main" id="{3878BFE9-1757-8F58-47EA-F9EDB6941027}"/>
              </a:ext>
            </a:extLst>
          </p:cNvPr>
          <p:cNvSpPr txBox="1">
            <a:spLocks/>
          </p:cNvSpPr>
          <p:nvPr/>
        </p:nvSpPr>
        <p:spPr>
          <a:xfrm>
            <a:off x="5059832" y="2743201"/>
            <a:ext cx="5579336" cy="3064474"/>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COPY</a:t>
            </a:r>
            <a:r>
              <a:rPr lang="es-ES" sz="2000" dirty="0">
                <a:latin typeface="Open Sans ExtraBold" pitchFamily="2" charset="0"/>
                <a:ea typeface="Open Sans ExtraBold" pitchFamily="2" charset="0"/>
                <a:cs typeface="Open Sans ExtraBold" pitchFamily="2" charset="0"/>
              </a:rPr>
              <a:t> </a:t>
            </a:r>
            <a:r>
              <a:rPr lang="es-ES" sz="2000" dirty="0" err="1">
                <a:latin typeface="Open Sans ExtraBold" pitchFamily="2" charset="0"/>
                <a:ea typeface="Open Sans ExtraBold" pitchFamily="2" charset="0"/>
                <a:cs typeface="Open Sans ExtraBold" pitchFamily="2" charset="0"/>
              </a:rPr>
              <a:t>archivo_host</a:t>
            </a:r>
            <a:r>
              <a:rPr lang="es-ES" sz="2000" dirty="0">
                <a:latin typeface="Open Sans ExtraBold" pitchFamily="2" charset="0"/>
                <a:ea typeface="Open Sans ExtraBold" pitchFamily="2" charset="0"/>
                <a:cs typeface="Open Sans ExtraBold" pitchFamily="2" charset="0"/>
              </a:rPr>
              <a:t> </a:t>
            </a:r>
            <a:r>
              <a:rPr lang="es-ES" sz="2000" dirty="0" err="1">
                <a:latin typeface="Open Sans ExtraBold" pitchFamily="2" charset="0"/>
                <a:ea typeface="Open Sans ExtraBold" pitchFamily="2" charset="0"/>
                <a:cs typeface="Open Sans ExtraBold" pitchFamily="2" charset="0"/>
              </a:rPr>
              <a:t>directorio_dentro</a:t>
            </a:r>
            <a:endParaRPr lang="es-ES" sz="2000" dirty="0">
              <a:latin typeface="Open Sans ExtraBold" pitchFamily="2" charset="0"/>
              <a:ea typeface="Open Sans ExtraBold" pitchFamily="2" charset="0"/>
              <a:cs typeface="Open Sans ExtraBold" pitchFamily="2" charset="0"/>
            </a:endParaRP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Añadir archivos a tu imagen</a:t>
            </a:r>
            <a:endParaRPr lang="es-ES" sz="2000"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ADD </a:t>
            </a:r>
            <a:r>
              <a:rPr lang="es-ES" sz="2000" dirty="0">
                <a:latin typeface="Open Sans ExtraBold" pitchFamily="2" charset="0"/>
                <a:ea typeface="Open Sans ExtraBold" pitchFamily="2" charset="0"/>
                <a:cs typeface="Open Sans ExtraBold" pitchFamily="2" charset="0"/>
              </a:rPr>
              <a:t>archivo/enlace </a:t>
            </a:r>
            <a:r>
              <a:rPr lang="es-ES" sz="2000" dirty="0" err="1">
                <a:latin typeface="Open Sans ExtraBold" pitchFamily="2" charset="0"/>
                <a:ea typeface="Open Sans ExtraBold" pitchFamily="2" charset="0"/>
                <a:cs typeface="Open Sans ExtraBold" pitchFamily="2" charset="0"/>
              </a:rPr>
              <a:t>directorio_dentro</a:t>
            </a:r>
            <a:endParaRPr lang="es-ES" sz="2000" dirty="0">
              <a:latin typeface="Open Sans ExtraBold" pitchFamily="2" charset="0"/>
              <a:ea typeface="Open Sans ExtraBold" pitchFamily="2" charset="0"/>
              <a:cs typeface="Open Sans ExtraBold" pitchFamily="2" charset="0"/>
            </a:endParaRP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Añadir archivos a tu imagen</a:t>
            </a:r>
          </a:p>
        </p:txBody>
      </p:sp>
    </p:spTree>
    <p:extLst>
      <p:ext uri="{BB962C8B-B14F-4D97-AF65-F5344CB8AC3E}">
        <p14:creationId xmlns:p14="http://schemas.microsoft.com/office/powerpoint/2010/main" val="68626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324941BA-09B0-2922-9FDE-6500AA28F6B0}"/>
              </a:ext>
            </a:extLst>
          </p:cNvPr>
          <p:cNvSpPr>
            <a:spLocks noGrp="1"/>
          </p:cNvSpPr>
          <p:nvPr>
            <p:ph type="subTitle" idx="13"/>
          </p:nvPr>
        </p:nvSpPr>
        <p:spPr/>
        <p:txBody>
          <a:bodyPr/>
          <a:lstStyle/>
          <a:p>
            <a:r>
              <a:rPr lang="es-ES" dirty="0"/>
              <a:t>Configurando tu contenedor</a:t>
            </a:r>
            <a:endParaRPr lang="en-GB" dirty="0"/>
          </a:p>
        </p:txBody>
      </p:sp>
      <p:sp>
        <p:nvSpPr>
          <p:cNvPr id="2" name="Subtítulo 5">
            <a:extLst>
              <a:ext uri="{FF2B5EF4-FFF2-40B4-BE49-F238E27FC236}">
                <a16:creationId xmlns:a16="http://schemas.microsoft.com/office/drawing/2014/main" id="{3878BFE9-1757-8F58-47EA-F9EDB6941027}"/>
              </a:ext>
            </a:extLst>
          </p:cNvPr>
          <p:cNvSpPr txBox="1">
            <a:spLocks/>
          </p:cNvSpPr>
          <p:nvPr/>
        </p:nvSpPr>
        <p:spPr>
          <a:xfrm>
            <a:off x="565149" y="2449690"/>
            <a:ext cx="10605360" cy="3064474"/>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ENV</a:t>
            </a:r>
            <a:r>
              <a:rPr lang="es-ES" sz="2000" dirty="0">
                <a:latin typeface="Open Sans ExtraBold" pitchFamily="2" charset="0"/>
                <a:ea typeface="Open Sans ExtraBold" pitchFamily="2" charset="0"/>
                <a:cs typeface="Open Sans ExtraBold" pitchFamily="2" charset="0"/>
              </a:rPr>
              <a:t> </a:t>
            </a:r>
            <a:r>
              <a:rPr lang="es-ES" sz="2000" dirty="0" err="1">
                <a:latin typeface="Open Sans ExtraBold" pitchFamily="2" charset="0"/>
                <a:ea typeface="Open Sans ExtraBold" pitchFamily="2" charset="0"/>
                <a:cs typeface="Open Sans ExtraBold" pitchFamily="2" charset="0"/>
              </a:rPr>
              <a:t>variable_de_entorno</a:t>
            </a:r>
            <a:endParaRPr lang="es-ES" sz="2000" dirty="0">
              <a:latin typeface="Open Sans ExtraBold" pitchFamily="2" charset="0"/>
              <a:ea typeface="Open Sans ExtraBold" pitchFamily="2" charset="0"/>
              <a:cs typeface="Open Sans ExtraBold" pitchFamily="2" charset="0"/>
            </a:endParaRPr>
          </a:p>
          <a:p>
            <a:pPr marL="0" indent="0">
              <a:buNone/>
            </a:pPr>
            <a:r>
              <a:rPr lang="es-ES" sz="2000" dirty="0">
                <a:solidFill>
                  <a:schemeClr val="tx1">
                    <a:lumMod val="65000"/>
                    <a:lumOff val="35000"/>
                  </a:schemeClr>
                </a:solidFill>
                <a:latin typeface="Open Sans ExtraBold" pitchFamily="2" charset="0"/>
                <a:ea typeface="Open Sans ExtraBold" pitchFamily="2" charset="0"/>
                <a:cs typeface="Open Sans ExtraBold" pitchFamily="2" charset="0"/>
              </a:rPr>
              <a:t>Añadir variables de entorno para la construcción de la imagen y contenedor</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ARG</a:t>
            </a:r>
            <a:r>
              <a:rPr lang="es-ES" sz="2000" dirty="0">
                <a:latin typeface="Open Sans ExtraBold" pitchFamily="2" charset="0"/>
                <a:ea typeface="Open Sans ExtraBold" pitchFamily="2" charset="0"/>
                <a:cs typeface="Open Sans ExtraBold" pitchFamily="2" charset="0"/>
              </a:rPr>
              <a:t> argumento</a:t>
            </a:r>
          </a:p>
          <a:p>
            <a:pPr marL="0" indent="0">
              <a:buNone/>
            </a:pPr>
            <a:r>
              <a:rPr lang="es-ES" sz="2000" dirty="0">
                <a:solidFill>
                  <a:schemeClr val="tx1">
                    <a:lumMod val="65000"/>
                    <a:lumOff val="35000"/>
                  </a:schemeClr>
                </a:solidFill>
                <a:latin typeface="Open Sans ExtraBold" pitchFamily="2" charset="0"/>
                <a:ea typeface="Open Sans ExtraBold" pitchFamily="2" charset="0"/>
                <a:cs typeface="Open Sans ExtraBold" pitchFamily="2" charset="0"/>
              </a:rPr>
              <a:t>Tomar argumentos/variables para la construcción de la imagen</a:t>
            </a:r>
          </a:p>
        </p:txBody>
      </p:sp>
    </p:spTree>
    <p:extLst>
      <p:ext uri="{BB962C8B-B14F-4D97-AF65-F5344CB8AC3E}">
        <p14:creationId xmlns:p14="http://schemas.microsoft.com/office/powerpoint/2010/main" val="225749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97EBD5D2-40E4-D829-8B25-E24747EA3720}"/>
              </a:ext>
            </a:extLst>
          </p:cNvPr>
          <p:cNvSpPr>
            <a:spLocks noGrp="1"/>
          </p:cNvSpPr>
          <p:nvPr>
            <p:ph type="subTitle" idx="13"/>
          </p:nvPr>
        </p:nvSpPr>
        <p:spPr/>
        <p:txBody>
          <a:bodyPr/>
          <a:lstStyle/>
          <a:p>
            <a:r>
              <a:rPr lang="es-ES" dirty="0"/>
              <a:t>Lanzando tu contenedor</a:t>
            </a:r>
            <a:endParaRPr lang="en-GB" dirty="0"/>
          </a:p>
        </p:txBody>
      </p:sp>
      <p:sp>
        <p:nvSpPr>
          <p:cNvPr id="3" name="Subtítulo 5">
            <a:extLst>
              <a:ext uri="{FF2B5EF4-FFF2-40B4-BE49-F238E27FC236}">
                <a16:creationId xmlns:a16="http://schemas.microsoft.com/office/drawing/2014/main" id="{EC55537B-DFAF-2B5F-96BF-E052649F0110}"/>
              </a:ext>
            </a:extLst>
          </p:cNvPr>
          <p:cNvSpPr txBox="1">
            <a:spLocks/>
          </p:cNvSpPr>
          <p:nvPr/>
        </p:nvSpPr>
        <p:spPr>
          <a:xfrm>
            <a:off x="565150" y="2528711"/>
            <a:ext cx="10765997" cy="3343909"/>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CMD</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 .]</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CMD</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CMD</a:t>
            </a:r>
            <a:r>
              <a:rPr lang="es-ES" sz="2000" dirty="0">
                <a:latin typeface="Open Sans ExtraBold" pitchFamily="2" charset="0"/>
                <a:ea typeface="Open Sans ExtraBold" pitchFamily="2" charset="0"/>
                <a:cs typeface="Open Sans ExtraBold" pitchFamily="2" charset="0"/>
              </a:rPr>
              <a:t> param1 param2 . . .</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Comando (y/o parámetros) que el contenedor ejecuta al iniciar</a:t>
            </a:r>
          </a:p>
          <a:p>
            <a:pPr marL="0" indent="0">
              <a:buNone/>
            </a:pPr>
            <a:endParaRPr lang="es-ES" sz="20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ENTRYPOINT</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ENTRYPOINT</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 .]</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Comando que el contenedor ejecuta al iniciar</a:t>
            </a:r>
          </a:p>
        </p:txBody>
      </p:sp>
    </p:spTree>
    <p:extLst>
      <p:ext uri="{BB962C8B-B14F-4D97-AF65-F5344CB8AC3E}">
        <p14:creationId xmlns:p14="http://schemas.microsoft.com/office/powerpoint/2010/main" val="365107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AF22B39E-AD48-959A-B30A-33483F6F1BBA}"/>
              </a:ext>
            </a:extLst>
          </p:cNvPr>
          <p:cNvSpPr>
            <a:spLocks noGrp="1"/>
          </p:cNvSpPr>
          <p:nvPr>
            <p:ph type="subTitle" idx="13"/>
          </p:nvPr>
        </p:nvSpPr>
        <p:spPr/>
        <p:txBody>
          <a:bodyPr/>
          <a:lstStyle/>
          <a:p>
            <a:r>
              <a:rPr lang="es-ES" dirty="0"/>
              <a:t>Ejemplo simple</a:t>
            </a:r>
            <a:endParaRPr lang="en-GB" dirty="0"/>
          </a:p>
        </p:txBody>
      </p:sp>
      <p:sp>
        <p:nvSpPr>
          <p:cNvPr id="3" name="Subtítulo 5">
            <a:extLst>
              <a:ext uri="{FF2B5EF4-FFF2-40B4-BE49-F238E27FC236}">
                <a16:creationId xmlns:a16="http://schemas.microsoft.com/office/drawing/2014/main" id="{EC55537B-DFAF-2B5F-96BF-E052649F0110}"/>
              </a:ext>
              <a:ext uri="{C183D7F6-B498-43B3-948B-1728B52AA6E4}">
                <adec:decorative xmlns:adec="http://schemas.microsoft.com/office/drawing/2017/decorative" val="1"/>
              </a:ext>
            </a:extLst>
          </p:cNvPr>
          <p:cNvSpPr txBox="1">
            <a:spLocks/>
          </p:cNvSpPr>
          <p:nvPr/>
        </p:nvSpPr>
        <p:spPr>
          <a:xfrm>
            <a:off x="717548" y="2895601"/>
            <a:ext cx="10604421" cy="3015215"/>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
        <p:nvSpPr>
          <p:cNvPr id="2" name="Subtítulo 5">
            <a:extLst>
              <a:ext uri="{FF2B5EF4-FFF2-40B4-BE49-F238E27FC236}">
                <a16:creationId xmlns:a16="http://schemas.microsoft.com/office/drawing/2014/main" id="{8F518B88-28A9-BF68-9BC3-5ECEFC58FA1D}"/>
              </a:ext>
            </a:extLst>
          </p:cNvPr>
          <p:cNvSpPr txBox="1">
            <a:spLocks/>
          </p:cNvSpPr>
          <p:nvPr/>
        </p:nvSpPr>
        <p:spPr>
          <a:xfrm>
            <a:off x="870031" y="3376165"/>
            <a:ext cx="10604421" cy="2054086"/>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FROM</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n-GB" sz="3600" dirty="0" err="1">
                <a:solidFill>
                  <a:srgbClr val="00224B"/>
                </a:solidFill>
                <a:latin typeface="Open Sans ExtraBold" pitchFamily="2" charset="0"/>
                <a:ea typeface="Open Sans ExtraBold" pitchFamily="2" charset="0"/>
                <a:cs typeface="Open Sans ExtraBold" pitchFamily="2" charset="0"/>
              </a:rPr>
              <a:t>alpine</a:t>
            </a:r>
            <a:r>
              <a:rPr lang="en-GB" sz="3600" dirty="0" err="1">
                <a:solidFill>
                  <a:schemeClr val="tx1">
                    <a:lumMod val="65000"/>
                    <a:lumOff val="35000"/>
                  </a:schemeClr>
                </a:solidFill>
                <a:latin typeface="Open Sans ExtraBold" pitchFamily="2" charset="0"/>
                <a:ea typeface="Open Sans ExtraBold" pitchFamily="2" charset="0"/>
                <a:cs typeface="Open Sans ExtraBold" pitchFamily="2" charset="0"/>
              </a:rPr>
              <a:t>:latest</a:t>
            </a:r>
            <a:endParaRPr lang="en-GB" sz="3600" dirty="0">
              <a:solidFill>
                <a:schemeClr val="tx1">
                  <a:lumMod val="65000"/>
                  <a:lumOff val="35000"/>
                </a:schemeClr>
              </a:solidFill>
              <a:latin typeface="Open Sans ExtraBold" pitchFamily="2" charset="0"/>
              <a:ea typeface="Open Sans ExtraBold" pitchFamily="2" charset="0"/>
              <a:cs typeface="Open Sans ExtraBold" pitchFamily="2" charset="0"/>
            </a:endParaRP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COPY </a:t>
            </a:r>
            <a:r>
              <a:rPr lang="en-GB" sz="3600" dirty="0">
                <a:solidFill>
                  <a:srgbClr val="1E1E1E"/>
                </a:solidFill>
                <a:latin typeface="Open Sans ExtraBold" pitchFamily="2" charset="0"/>
                <a:ea typeface="Open Sans ExtraBold" pitchFamily="2" charset="0"/>
                <a:cs typeface="Open Sans ExtraBold" pitchFamily="2" charset="0"/>
              </a:rPr>
              <a:t>./script.sh .</a:t>
            </a: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CMD </a:t>
            </a:r>
            <a:r>
              <a:rPr lang="en-GB" sz="3600" dirty="0">
                <a:solidFill>
                  <a:srgbClr val="1E1E1E"/>
                </a:solidFill>
                <a:latin typeface="Open Sans ExtraBold" pitchFamily="2" charset="0"/>
                <a:ea typeface="Open Sans ExtraBold" pitchFamily="2" charset="0"/>
                <a:cs typeface="Open Sans ExtraBold" pitchFamily="2" charset="0"/>
              </a:rPr>
              <a:t>./script.sh</a:t>
            </a:r>
          </a:p>
        </p:txBody>
      </p:sp>
    </p:spTree>
    <p:extLst>
      <p:ext uri="{BB962C8B-B14F-4D97-AF65-F5344CB8AC3E}">
        <p14:creationId xmlns:p14="http://schemas.microsoft.com/office/powerpoint/2010/main" val="3966998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Imágenes (I)</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6F1ECB85-C90E-689C-2928-F409E51552B6}"/>
              </a:ext>
            </a:extLst>
          </p:cNvPr>
          <p:cNvSpPr>
            <a:spLocks noGrp="1"/>
          </p:cNvSpPr>
          <p:nvPr>
            <p:ph type="subTitle" idx="1"/>
          </p:nvPr>
        </p:nvSpPr>
        <p:spPr>
          <a:xfrm>
            <a:off x="565150" y="1524408"/>
            <a:ext cx="6784774" cy="653473"/>
          </a:xfrm>
        </p:spPr>
        <p:txBody>
          <a:bodyPr/>
          <a:lstStyle/>
          <a:p>
            <a:pPr marL="0" indent="0">
              <a:buNone/>
            </a:pPr>
            <a:r>
              <a:rPr lang="es-ES" dirty="0"/>
              <a:t>Guardando nuestro trabajo</a:t>
            </a:r>
            <a:endParaRPr lang="en-GB" dirty="0"/>
          </a:p>
        </p:txBody>
      </p:sp>
      <p:pic>
        <p:nvPicPr>
          <p:cNvPr id="3" name="Imagen 2" descr="Capas de una imagen generadas desde la instrucción FROM hasta ADD, COPY, RUN">
            <a:extLst>
              <a:ext uri="{FF2B5EF4-FFF2-40B4-BE49-F238E27FC236}">
                <a16:creationId xmlns:a16="http://schemas.microsoft.com/office/drawing/2014/main" id="{DED6273D-9671-2B82-AC6D-65EFAF94989A}"/>
              </a:ext>
            </a:extLst>
          </p:cNvPr>
          <p:cNvPicPr>
            <a:picLocks noChangeAspect="1"/>
          </p:cNvPicPr>
          <p:nvPr/>
        </p:nvPicPr>
        <p:blipFill>
          <a:blip r:embed="rId3"/>
          <a:stretch>
            <a:fillRect/>
          </a:stretch>
        </p:blipFill>
        <p:spPr>
          <a:xfrm>
            <a:off x="1003763" y="2639690"/>
            <a:ext cx="3964772" cy="2910664"/>
          </a:xfrm>
          <a:prstGeom prst="rect">
            <a:avLst/>
          </a:prstGeom>
        </p:spPr>
      </p:pic>
    </p:spTree>
    <p:extLst>
      <p:ext uri="{BB962C8B-B14F-4D97-AF65-F5344CB8AC3E}">
        <p14:creationId xmlns:p14="http://schemas.microsoft.com/office/powerpoint/2010/main" val="29586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300" dirty="0">
                <a:solidFill>
                  <a:srgbClr val="00224B"/>
                </a:solidFill>
                <a:latin typeface="Open Sans ExtraBold" pitchFamily="2" charset="0"/>
                <a:ea typeface="Open Sans ExtraBold" pitchFamily="2" charset="0"/>
                <a:cs typeface="Open Sans ExtraBold" pitchFamily="2" charset="0"/>
              </a:rPr>
              <a:t>Imágenes (II)</a:t>
            </a:r>
            <a:endParaRPr lang="en-GB" sz="4300" dirty="0">
              <a:solidFill>
                <a:srgbClr val="00224B"/>
              </a:solidFill>
              <a:latin typeface="Open Sans ExtraBold" pitchFamily="2" charset="0"/>
              <a:ea typeface="Open Sans ExtraBold" pitchFamily="2" charset="0"/>
              <a:cs typeface="Open Sans ExtraBold" pitchFamily="2" charset="0"/>
            </a:endParaRPr>
          </a:p>
        </p:txBody>
      </p:sp>
      <p:sp>
        <p:nvSpPr>
          <p:cNvPr id="11" name="Subtítulo 10">
            <a:extLst>
              <a:ext uri="{FF2B5EF4-FFF2-40B4-BE49-F238E27FC236}">
                <a16:creationId xmlns:a16="http://schemas.microsoft.com/office/drawing/2014/main" id="{1194D7B5-30C2-B046-5CDB-B33D6C6EEE85}"/>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Desde los orígenes</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8" name="Picture 2" descr="Scratch: Educación, Tecnología, Cursos, Docencia,...">
            <a:extLst>
              <a:ext uri="{FF2B5EF4-FFF2-40B4-BE49-F238E27FC236}">
                <a16:creationId xmlns:a16="http://schemas.microsoft.com/office/drawing/2014/main" id="{9E0862DC-EDB1-A6F7-4CFF-41A283533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444" y="3615844"/>
            <a:ext cx="1573728" cy="1699627"/>
          </a:xfrm>
          <a:prstGeom prst="rect">
            <a:avLst/>
          </a:prstGeom>
          <a:noFill/>
          <a:extLst>
            <a:ext uri="{909E8E84-426E-40DD-AFC4-6F175D3DCCD1}">
              <a14:hiddenFill xmlns:a14="http://schemas.microsoft.com/office/drawing/2010/main">
                <a:solidFill>
                  <a:srgbClr val="FFFFFF"/>
                </a:solidFill>
              </a14:hiddenFill>
            </a:ext>
          </a:extLst>
        </p:spPr>
      </p:pic>
      <p:pic>
        <p:nvPicPr>
          <p:cNvPr id="3" name="Gráfico 2" descr="Conexión entre imágenes, como cada imagen se basa en otra hasta llegar a Scratch.">
            <a:extLst>
              <a:ext uri="{FF2B5EF4-FFF2-40B4-BE49-F238E27FC236}">
                <a16:creationId xmlns:a16="http://schemas.microsoft.com/office/drawing/2014/main" id="{EC5AC1FA-12DE-4E72-D567-1FFE0A80B3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4057" y="3260035"/>
            <a:ext cx="9077325" cy="2238375"/>
          </a:xfrm>
          <a:prstGeom prst="rect">
            <a:avLst/>
          </a:prstGeom>
        </p:spPr>
      </p:pic>
    </p:spTree>
    <p:extLst>
      <p:ext uri="{BB962C8B-B14F-4D97-AF65-F5344CB8AC3E}">
        <p14:creationId xmlns:p14="http://schemas.microsoft.com/office/powerpoint/2010/main" val="74951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2.08333E-6 2.59259E-6 L -0.22539 -0.00023 " pathEditMode="relative" rAng="0" ptsTypes="AA">
                                      <p:cBhvr>
                                        <p:cTn id="12" dur="2000" fill="hold"/>
                                        <p:tgtEl>
                                          <p:spTgt spid="8"/>
                                        </p:tgtEl>
                                        <p:attrNameLst>
                                          <p:attrName>ppt_x</p:attrName>
                                          <p:attrName>ppt_y</p:attrName>
                                        </p:attrNameLst>
                                      </p:cBhvr>
                                      <p:rCtr x="-1127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latin typeface="Open Sans ExtraBold" pitchFamily="2" charset="0"/>
                <a:ea typeface="Open Sans ExtraBold" pitchFamily="2" charset="0"/>
                <a:cs typeface="Open Sans ExtraBold" pitchFamily="2" charset="0"/>
              </a:rPr>
              <a:t>Introducción</a:t>
            </a:r>
            <a:endParaRPr lang="en-GB" sz="10000" dirty="0">
              <a:solidFill>
                <a:srgbClr val="1D63ED"/>
              </a:solidFill>
            </a:endParaRPr>
          </a:p>
        </p:txBody>
      </p:sp>
    </p:spTree>
    <p:extLst>
      <p:ext uri="{BB962C8B-B14F-4D97-AF65-F5344CB8AC3E}">
        <p14:creationId xmlns:p14="http://schemas.microsoft.com/office/powerpoint/2010/main" val="1792155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Docker </a:t>
            </a:r>
            <a:r>
              <a:rPr lang="es-ES" dirty="0" err="1">
                <a:solidFill>
                  <a:srgbClr val="00224B"/>
                </a:solidFill>
                <a:latin typeface="Open Sans ExtraBold" pitchFamily="2" charset="0"/>
                <a:ea typeface="Open Sans ExtraBold" pitchFamily="2" charset="0"/>
                <a:cs typeface="Open Sans ExtraBold" pitchFamily="2" charset="0"/>
              </a:rPr>
              <a:t>Registry</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A6EB83CC-720B-2420-2377-7FE03A173BFC}"/>
              </a:ext>
            </a:extLst>
          </p:cNvPr>
          <p:cNvSpPr>
            <a:spLocks noGrp="1"/>
          </p:cNvSpPr>
          <p:nvPr>
            <p:ph type="subTitle" idx="1"/>
          </p:nvPr>
        </p:nvSpPr>
        <p:spPr>
          <a:xfrm>
            <a:off x="565150" y="1628132"/>
            <a:ext cx="6518556" cy="686806"/>
          </a:xfrm>
        </p:spPr>
        <p:txBody>
          <a:bodyPr/>
          <a:lstStyle/>
          <a:p>
            <a:pPr marL="0" indent="0">
              <a:buNone/>
            </a:pPr>
            <a:r>
              <a:rPr lang="es-ES" dirty="0" err="1"/>
              <a:t>Dockerhub</a:t>
            </a:r>
            <a:r>
              <a:rPr lang="es-ES" dirty="0"/>
              <a:t>, me suena…</a:t>
            </a:r>
            <a:endParaRPr lang="en-GB" dirty="0"/>
          </a:p>
        </p:txBody>
      </p:sp>
      <p:sp>
        <p:nvSpPr>
          <p:cNvPr id="2" name="Título 3">
            <a:extLst>
              <a:ext uri="{FF2B5EF4-FFF2-40B4-BE49-F238E27FC236}">
                <a16:creationId xmlns:a16="http://schemas.microsoft.com/office/drawing/2014/main" id="{5745CAE2-5289-558E-40FD-BEAA8398BAE7}"/>
              </a:ext>
            </a:extLst>
          </p:cNvPr>
          <p:cNvSpPr txBox="1">
            <a:spLocks/>
          </p:cNvSpPr>
          <p:nvPr/>
        </p:nvSpPr>
        <p:spPr>
          <a:xfrm>
            <a:off x="2645740" y="3755335"/>
            <a:ext cx="3450260" cy="79513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err="1">
                <a:solidFill>
                  <a:srgbClr val="00B2F3"/>
                </a:solidFill>
                <a:latin typeface="Comfortaa" pitchFamily="2" charset="0"/>
                <a:ea typeface="Open Sans ExtraBold" pitchFamily="2" charset="0"/>
                <a:cs typeface="Open Sans ExtraBold" pitchFamily="2" charset="0"/>
              </a:rPr>
              <a:t>docker</a:t>
            </a:r>
            <a:r>
              <a:rPr lang="es-ES" sz="4000" dirty="0">
                <a:solidFill>
                  <a:srgbClr val="00B2F3"/>
                </a:solidFill>
                <a:latin typeface="Comfortaa" pitchFamily="2" charset="0"/>
                <a:ea typeface="Open Sans ExtraBold" pitchFamily="2" charset="0"/>
                <a:cs typeface="Open Sans ExtraBold" pitchFamily="2" charset="0"/>
              </a:rPr>
              <a:t> </a:t>
            </a:r>
            <a:r>
              <a:rPr lang="es-ES" sz="4000" dirty="0" err="1">
                <a:solidFill>
                  <a:srgbClr val="00B2F3"/>
                </a:solidFill>
                <a:latin typeface="Comfortaa" pitchFamily="2" charset="0"/>
                <a:ea typeface="Open Sans ExtraBold" pitchFamily="2" charset="0"/>
                <a:cs typeface="Open Sans ExtraBold" pitchFamily="2" charset="0"/>
              </a:rPr>
              <a:t>hub</a:t>
            </a:r>
            <a:endParaRPr lang="en-GB" dirty="0">
              <a:solidFill>
                <a:srgbClr val="00B2F3"/>
              </a:solidFill>
              <a:latin typeface="Comfortaa" pitchFamily="2" charset="0"/>
              <a:ea typeface="Open Sans ExtraBold" pitchFamily="2" charset="0"/>
              <a:cs typeface="Open Sans ExtraBold" pitchFamily="2" charset="0"/>
            </a:endParaRPr>
          </a:p>
        </p:txBody>
      </p:sp>
      <p:pic>
        <p:nvPicPr>
          <p:cNvPr id="1028" name="Picture 4" descr="Logo de DockerHub">
            <a:extLst>
              <a:ext uri="{FF2B5EF4-FFF2-40B4-BE49-F238E27FC236}">
                <a16:creationId xmlns:a16="http://schemas.microsoft.com/office/drawing/2014/main" id="{C5EE8759-FFBE-B44E-C2F9-0F0F282929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3699"/>
          <a:stretch/>
        </p:blipFill>
        <p:spPr bwMode="auto">
          <a:xfrm>
            <a:off x="777184" y="3561582"/>
            <a:ext cx="1987825" cy="1127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375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a:solidFill>
                  <a:srgbClr val="00224B"/>
                </a:solidFill>
                <a:latin typeface="Open Sans ExtraBold" pitchFamily="2" charset="0"/>
                <a:ea typeface="Open Sans ExtraBold" pitchFamily="2" charset="0"/>
                <a:cs typeface="Open Sans ExtraBold" pitchFamily="2" charset="0"/>
              </a:rPr>
              <a:t>Dockerhub</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4E46AB58-A6F1-9E56-E298-BE37ED5A2D32}"/>
              </a:ext>
            </a:extLst>
          </p:cNvPr>
          <p:cNvSpPr>
            <a:spLocks noGrp="1"/>
          </p:cNvSpPr>
          <p:nvPr>
            <p:ph type="subTitle" idx="13"/>
          </p:nvPr>
        </p:nvSpPr>
        <p:spPr/>
        <p:txBody>
          <a:bodyPr/>
          <a:lstStyle/>
          <a:p>
            <a:r>
              <a:rPr lang="es-ES" sz="3600" i="1">
                <a:solidFill>
                  <a:srgbClr val="1D63ED"/>
                </a:solidFill>
                <a:latin typeface="Open Sans ExtraBold" pitchFamily="2" charset="0"/>
                <a:ea typeface="Open Sans ExtraBold" pitchFamily="2" charset="0"/>
                <a:cs typeface="Open Sans ExtraBold" pitchFamily="2" charset="0"/>
              </a:rPr>
              <a:t>No hagas todo el trabajo</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5" name="Imagen 4" descr="Imagen de MySQL en DockerHub">
            <a:extLst>
              <a:ext uri="{FF2B5EF4-FFF2-40B4-BE49-F238E27FC236}">
                <a16:creationId xmlns:a16="http://schemas.microsoft.com/office/drawing/2014/main" id="{433E3D1E-926E-2381-A286-6D414472C50A}"/>
              </a:ext>
            </a:extLst>
          </p:cNvPr>
          <p:cNvPicPr>
            <a:picLocks noChangeAspect="1"/>
          </p:cNvPicPr>
          <p:nvPr/>
        </p:nvPicPr>
        <p:blipFill>
          <a:blip r:embed="rId3"/>
          <a:stretch>
            <a:fillRect/>
          </a:stretch>
        </p:blipFill>
        <p:spPr>
          <a:xfrm>
            <a:off x="454790" y="3725597"/>
            <a:ext cx="9648000" cy="1202316"/>
          </a:xfrm>
          <a:prstGeom prst="rect">
            <a:avLst/>
          </a:prstGeom>
        </p:spPr>
      </p:pic>
      <p:pic>
        <p:nvPicPr>
          <p:cNvPr id="9" name="Imagen 8" descr="Imagen de Nginx en DockerHub">
            <a:extLst>
              <a:ext uri="{FF2B5EF4-FFF2-40B4-BE49-F238E27FC236}">
                <a16:creationId xmlns:a16="http://schemas.microsoft.com/office/drawing/2014/main" id="{3551C546-1AE9-46C1-1D73-B30150EDD8E7}"/>
              </a:ext>
            </a:extLst>
          </p:cNvPr>
          <p:cNvPicPr>
            <a:picLocks noChangeAspect="1"/>
          </p:cNvPicPr>
          <p:nvPr/>
        </p:nvPicPr>
        <p:blipFill>
          <a:blip r:embed="rId4"/>
          <a:stretch>
            <a:fillRect/>
          </a:stretch>
        </p:blipFill>
        <p:spPr>
          <a:xfrm>
            <a:off x="454790" y="2922902"/>
            <a:ext cx="9504000" cy="1057971"/>
          </a:xfrm>
          <a:prstGeom prst="rect">
            <a:avLst/>
          </a:prstGeom>
        </p:spPr>
      </p:pic>
      <p:pic>
        <p:nvPicPr>
          <p:cNvPr id="11" name="Imagen 10" descr="Imagen de Wordpress en DockerHub">
            <a:extLst>
              <a:ext uri="{FF2B5EF4-FFF2-40B4-BE49-F238E27FC236}">
                <a16:creationId xmlns:a16="http://schemas.microsoft.com/office/drawing/2014/main" id="{E6E252B3-8F63-9DCB-CEB7-803BAA388A0D}"/>
              </a:ext>
            </a:extLst>
          </p:cNvPr>
          <p:cNvPicPr>
            <a:picLocks noChangeAspect="1"/>
          </p:cNvPicPr>
          <p:nvPr/>
        </p:nvPicPr>
        <p:blipFill>
          <a:blip r:embed="rId5"/>
          <a:stretch>
            <a:fillRect/>
          </a:stretch>
        </p:blipFill>
        <p:spPr>
          <a:xfrm>
            <a:off x="565149" y="4718217"/>
            <a:ext cx="9360000" cy="1244498"/>
          </a:xfrm>
          <a:prstGeom prst="rect">
            <a:avLst/>
          </a:prstGeom>
        </p:spPr>
      </p:pic>
    </p:spTree>
    <p:extLst>
      <p:ext uri="{BB962C8B-B14F-4D97-AF65-F5344CB8AC3E}">
        <p14:creationId xmlns:p14="http://schemas.microsoft.com/office/powerpoint/2010/main" val="629920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954204" cy="1149473"/>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Comandos (I)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3BE77701-5032-DA1C-064C-539D7EDCC1D0}"/>
              </a:ext>
            </a:extLst>
          </p:cNvPr>
          <p:cNvSpPr txBox="1">
            <a:spLocks/>
          </p:cNvSpPr>
          <p:nvPr/>
        </p:nvSpPr>
        <p:spPr>
          <a:xfrm>
            <a:off x="565150" y="3844646"/>
            <a:ext cx="6148166" cy="649223"/>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i="1" dirty="0" err="1">
                <a:solidFill>
                  <a:srgbClr val="1D63ED"/>
                </a:solidFill>
                <a:latin typeface="Open Sans ExtraBold" pitchFamily="2" charset="0"/>
                <a:ea typeface="Open Sans ExtraBold" pitchFamily="2" charset="0"/>
                <a:cs typeface="Open Sans ExtraBold" pitchFamily="2" charset="0"/>
              </a:rPr>
              <a:t>Dockerhub</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159FA57-142D-AA85-3B60-64663081B8CE}"/>
              </a:ext>
            </a:extLst>
          </p:cNvPr>
          <p:cNvSpPr txBox="1">
            <a:spLocks/>
          </p:cNvSpPr>
          <p:nvPr/>
        </p:nvSpPr>
        <p:spPr>
          <a:xfrm>
            <a:off x="565150" y="2020609"/>
            <a:ext cx="6148166" cy="649223"/>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i="1" dirty="0">
                <a:solidFill>
                  <a:srgbClr val="1D63ED"/>
                </a:solidFill>
                <a:latin typeface="Open Sans ExtraBold" pitchFamily="2" charset="0"/>
                <a:ea typeface="Open Sans ExtraBold" pitchFamily="2" charset="0"/>
                <a:cs typeface="Open Sans ExtraBold" pitchFamily="2" charset="0"/>
              </a:rPr>
              <a:t>Imágenes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6A4EB889-3269-C9F7-B709-2DA9EF6CAD5C}"/>
              </a:ext>
            </a:extLst>
          </p:cNvPr>
          <p:cNvSpPr txBox="1">
            <a:spLocks/>
          </p:cNvSpPr>
          <p:nvPr/>
        </p:nvSpPr>
        <p:spPr>
          <a:xfrm>
            <a:off x="1144610" y="4546270"/>
            <a:ext cx="6289860" cy="1268099"/>
          </a:xfrm>
          <a:prstGeom prst="rect">
            <a:avLst/>
          </a:prstGeom>
        </p:spPr>
        <p:txBody>
          <a:bodyPr numCol="1">
            <a:normAutofit fontScale="92500"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push</a:t>
            </a:r>
            <a:r>
              <a:rPr lang="es-ES" dirty="0">
                <a:solidFill>
                  <a:srgbClr val="00B2F3"/>
                </a:solidFill>
                <a:latin typeface="Open Sans ExtraBold" pitchFamily="2" charset="0"/>
                <a:ea typeface="Open Sans ExtraBold" pitchFamily="2" charset="0"/>
                <a:cs typeface="Open Sans ExtraBold" pitchFamily="2" charset="0"/>
              </a:rPr>
              <a:t> </a:t>
            </a:r>
            <a:r>
              <a:rPr lang="es-ES" dirty="0">
                <a:solidFill>
                  <a:srgbClr val="1E1E1E"/>
                </a:solidFill>
                <a:latin typeface="Open Sans ExtraBold" pitchFamily="2" charset="0"/>
                <a:ea typeface="Open Sans ExtraBold" pitchFamily="2" charset="0"/>
                <a:cs typeface="Open Sans ExtraBold" pitchFamily="2" charset="0"/>
              </a:rPr>
              <a:t>imagen</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pull</a:t>
            </a:r>
            <a:r>
              <a:rPr lang="es-ES" dirty="0">
                <a:solidFill>
                  <a:srgbClr val="00B2F3"/>
                </a:solidFill>
                <a:latin typeface="Open Sans ExtraBold" pitchFamily="2" charset="0"/>
                <a:ea typeface="Open Sans ExtraBold" pitchFamily="2" charset="0"/>
                <a:cs typeface="Open Sans ExtraBold" pitchFamily="2" charset="0"/>
              </a:rPr>
              <a:t> </a:t>
            </a:r>
            <a:r>
              <a:rPr lang="es-ES" dirty="0">
                <a:solidFill>
                  <a:srgbClr val="1E1E1E"/>
                </a:solidFill>
                <a:latin typeface="Open Sans ExtraBold" pitchFamily="2" charset="0"/>
                <a:ea typeface="Open Sans ExtraBold" pitchFamily="2" charset="0"/>
                <a:cs typeface="Open Sans ExtraBold" pitchFamily="2" charset="0"/>
              </a:rPr>
              <a:t>imagen</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tag </a:t>
            </a:r>
            <a:r>
              <a:rPr lang="es-ES" dirty="0" err="1">
                <a:solidFill>
                  <a:srgbClr val="1E1E1E"/>
                </a:solidFill>
                <a:latin typeface="Open Sans ExtraBold" pitchFamily="2" charset="0"/>
                <a:ea typeface="Open Sans ExtraBold" pitchFamily="2" charset="0"/>
                <a:cs typeface="Open Sans ExtraBold" pitchFamily="2" charset="0"/>
              </a:rPr>
              <a:t>tag_fuente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rgbClr val="1E1E1E"/>
                </a:solidFill>
                <a:latin typeface="Open Sans ExtraBold" pitchFamily="2" charset="0"/>
                <a:ea typeface="Open Sans ExtraBold" pitchFamily="2" charset="0"/>
                <a:cs typeface="Open Sans ExtraBold" pitchFamily="2" charset="0"/>
              </a:rPr>
              <a:t>tag_destino</a:t>
            </a:r>
            <a:endParaRPr lang="es-ES" dirty="0">
              <a:solidFill>
                <a:srgbClr val="1E1E1E"/>
              </a:solidFill>
              <a:latin typeface="Open Sans ExtraBold" pitchFamily="2" charset="0"/>
              <a:ea typeface="Open Sans ExtraBold" pitchFamily="2" charset="0"/>
              <a:cs typeface="Open Sans ExtraBold" pitchFamily="2" charset="0"/>
            </a:endParaRPr>
          </a:p>
          <a:p>
            <a:pPr marL="0" indent="0">
              <a:buNone/>
            </a:pP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
        <p:nvSpPr>
          <p:cNvPr id="7" name="Subtítulo 5">
            <a:extLst>
              <a:ext uri="{FF2B5EF4-FFF2-40B4-BE49-F238E27FC236}">
                <a16:creationId xmlns:a16="http://schemas.microsoft.com/office/drawing/2014/main" id="{B4F63523-BE37-C72F-59B3-837077AFCA01}"/>
              </a:ext>
            </a:extLst>
          </p:cNvPr>
          <p:cNvSpPr txBox="1">
            <a:spLocks/>
          </p:cNvSpPr>
          <p:nvPr/>
        </p:nvSpPr>
        <p:spPr>
          <a:xfrm>
            <a:off x="1144610" y="2659802"/>
            <a:ext cx="6289860" cy="923837"/>
          </a:xfrm>
          <a:prstGeom prst="rect">
            <a:avLst/>
          </a:prstGeom>
        </p:spPr>
        <p:txBody>
          <a:bodyPr numCol="1">
            <a:normAutofit fontScale="925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image</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build</a:t>
            </a:r>
            <a:r>
              <a:rPr lang="es-ES" dirty="0">
                <a:solidFill>
                  <a:srgbClr val="00224B"/>
                </a:solidFill>
                <a:latin typeface="Open Sans ExtraBold" pitchFamily="2" charset="0"/>
                <a:ea typeface="Open Sans ExtraBold" pitchFamily="2" charset="0"/>
                <a:cs typeface="Open Sans ExtraBold" pitchFamily="2" charset="0"/>
              </a:rPr>
              <a:t> </a:t>
            </a:r>
            <a:r>
              <a:rPr lang="es-ES" dirty="0">
                <a:solidFill>
                  <a:schemeClr val="tx1">
                    <a:lumMod val="65000"/>
                    <a:lumOff val="35000"/>
                  </a:schemeClr>
                </a:solidFill>
                <a:latin typeface="Open Sans ExtraBold" pitchFamily="2" charset="0"/>
                <a:ea typeface="Open Sans ExtraBold" pitchFamily="2" charset="0"/>
                <a:cs typeface="Open Sans ExtraBold" pitchFamily="2" charset="0"/>
              </a:rPr>
              <a:t>[-f archivo] </a:t>
            </a:r>
            <a:r>
              <a:rPr lang="es-ES" dirty="0">
                <a:solidFill>
                  <a:srgbClr val="00224B"/>
                </a:solidFill>
                <a:latin typeface="Open Sans ExtraBold" pitchFamily="2" charset="0"/>
                <a:ea typeface="Open Sans ExtraBold" pitchFamily="2" charset="0"/>
                <a:cs typeface="Open Sans ExtraBold" pitchFamily="2" charset="0"/>
              </a:rPr>
              <a:t>directorio</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image</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ls</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299216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Comandos (II)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E26A9ADB-F534-51A8-7CE5-44FB7C6C5C92}"/>
              </a:ext>
            </a:extLst>
          </p:cNvPr>
          <p:cNvSpPr>
            <a:spLocks noGrp="1"/>
          </p:cNvSpPr>
          <p:nvPr>
            <p:ph type="subTitle" idx="1"/>
          </p:nvPr>
        </p:nvSpPr>
        <p:spPr>
          <a:xfrm>
            <a:off x="565149" y="1686268"/>
            <a:ext cx="5066001" cy="729861"/>
          </a:xfrm>
        </p:spPr>
        <p:txBody>
          <a:bodyPr/>
          <a:lstStyle/>
          <a:p>
            <a:pPr marL="0" indent="0">
              <a:buNone/>
            </a:pPr>
            <a:r>
              <a:rPr lang="es-ES" dirty="0"/>
              <a:t>Contenedores</a:t>
            </a:r>
            <a:endParaRPr lang="en-GB" dirty="0"/>
          </a:p>
        </p:txBody>
      </p:sp>
      <p:sp>
        <p:nvSpPr>
          <p:cNvPr id="7" name="Subtítulo 5">
            <a:extLst>
              <a:ext uri="{FF2B5EF4-FFF2-40B4-BE49-F238E27FC236}">
                <a16:creationId xmlns:a16="http://schemas.microsoft.com/office/drawing/2014/main" id="{B4F63523-BE37-C72F-59B3-837077AFCA01}"/>
              </a:ext>
            </a:extLst>
          </p:cNvPr>
          <p:cNvSpPr txBox="1">
            <a:spLocks/>
          </p:cNvSpPr>
          <p:nvPr/>
        </p:nvSpPr>
        <p:spPr>
          <a:xfrm>
            <a:off x="979856" y="2908080"/>
            <a:ext cx="6549342" cy="2343376"/>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run </a:t>
            </a:r>
            <a:r>
              <a:rPr lang="es-ES" sz="2000" dirty="0">
                <a:solidFill>
                  <a:srgbClr val="1E1E1E"/>
                </a:solidFill>
                <a:latin typeface="Open Sans ExtraBold" pitchFamily="2" charset="0"/>
                <a:ea typeface="Open Sans ExtraBold" pitchFamily="2" charset="0"/>
                <a:cs typeface="Open Sans ExtraBold" pitchFamily="2" charset="0"/>
              </a:rPr>
              <a:t> </a:t>
            </a:r>
            <a:r>
              <a:rPr lang="es-ES" sz="2000" dirty="0">
                <a:solidFill>
                  <a:schemeClr val="tx1">
                    <a:lumMod val="65000"/>
                    <a:lumOff val="35000"/>
                  </a:schemeClr>
                </a:solidFill>
                <a:latin typeface="Open Sans ExtraBold" pitchFamily="2" charset="0"/>
                <a:ea typeface="Open Sans ExtraBold" pitchFamily="2" charset="0"/>
                <a:cs typeface="Open Sans ExtraBold" pitchFamily="2" charset="0"/>
              </a:rPr>
              <a:t>[opciones] </a:t>
            </a:r>
            <a:r>
              <a:rPr lang="es-ES" sz="2000" dirty="0">
                <a:solidFill>
                  <a:srgbClr val="1E1E1E"/>
                </a:solidFill>
                <a:latin typeface="Open Sans ExtraBold" pitchFamily="2" charset="0"/>
                <a:ea typeface="Open Sans ExtraBold" pitchFamily="2" charset="0"/>
                <a:cs typeface="Open Sans ExtraBold" pitchFamily="2" charset="0"/>
              </a:rPr>
              <a:t>imagen</a:t>
            </a: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a:t>
            </a:r>
            <a:r>
              <a:rPr lang="es-ES" sz="2000" dirty="0" err="1">
                <a:solidFill>
                  <a:srgbClr val="00B2F3"/>
                </a:solidFill>
                <a:latin typeface="Open Sans ExtraBold" pitchFamily="2" charset="0"/>
                <a:ea typeface="Open Sans ExtraBold" pitchFamily="2" charset="0"/>
                <a:cs typeface="Open Sans ExtraBold" pitchFamily="2" charset="0"/>
              </a:rPr>
              <a:t>start</a:t>
            </a:r>
            <a:r>
              <a:rPr lang="es-ES" sz="2000" dirty="0">
                <a:solidFill>
                  <a:srgbClr val="00B2F3"/>
                </a:solidFill>
                <a:latin typeface="Open Sans ExtraBold" pitchFamily="2" charset="0"/>
                <a:ea typeface="Open Sans ExtraBold" pitchFamily="2" charset="0"/>
                <a:cs typeface="Open Sans ExtraBold" pitchFamily="2" charset="0"/>
              </a:rPr>
              <a:t> </a:t>
            </a:r>
            <a:r>
              <a:rPr lang="es-ES" sz="2000" dirty="0">
                <a:solidFill>
                  <a:srgbClr val="1E1E1E"/>
                </a:solidFill>
                <a:latin typeface="Open Sans ExtraBold" pitchFamily="2" charset="0"/>
                <a:ea typeface="Open Sans ExtraBold" pitchFamily="2" charset="0"/>
                <a:cs typeface="Open Sans ExtraBold" pitchFamily="2" charset="0"/>
              </a:rPr>
              <a:t>contenedor</a:t>
            </a: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stop </a:t>
            </a:r>
            <a:r>
              <a:rPr lang="es-ES" sz="2000" dirty="0">
                <a:solidFill>
                  <a:srgbClr val="1E1E1E"/>
                </a:solidFill>
                <a:latin typeface="Open Sans ExtraBold" pitchFamily="2" charset="0"/>
                <a:ea typeface="Open Sans ExtraBold" pitchFamily="2" charset="0"/>
                <a:cs typeface="Open Sans ExtraBold" pitchFamily="2" charset="0"/>
              </a:rPr>
              <a:t>contenedor</a:t>
            </a: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a:t>
            </a:r>
            <a:r>
              <a:rPr lang="es-ES" sz="2000" dirty="0" err="1">
                <a:solidFill>
                  <a:srgbClr val="00B2F3"/>
                </a:solidFill>
                <a:latin typeface="Open Sans ExtraBold" pitchFamily="2" charset="0"/>
                <a:ea typeface="Open Sans ExtraBold" pitchFamily="2" charset="0"/>
                <a:cs typeface="Open Sans ExtraBold" pitchFamily="2" charset="0"/>
              </a:rPr>
              <a:t>ls</a:t>
            </a:r>
            <a:endParaRPr lang="es-ES" sz="20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a:t>
            </a:r>
            <a:r>
              <a:rPr lang="es-ES" sz="2000" dirty="0" err="1">
                <a:solidFill>
                  <a:srgbClr val="00B2F3"/>
                </a:solidFill>
                <a:latin typeface="Open Sans ExtraBold" pitchFamily="2" charset="0"/>
                <a:ea typeface="Open Sans ExtraBold" pitchFamily="2" charset="0"/>
                <a:cs typeface="Open Sans ExtraBold" pitchFamily="2" charset="0"/>
              </a:rPr>
              <a:t>prune</a:t>
            </a:r>
            <a:endParaRPr lang="es-ES" sz="2000"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
        <p:nvSpPr>
          <p:cNvPr id="6" name="CuadroTexto 5">
            <a:extLst>
              <a:ext uri="{FF2B5EF4-FFF2-40B4-BE49-F238E27FC236}">
                <a16:creationId xmlns:a16="http://schemas.microsoft.com/office/drawing/2014/main" id="{DF0C1664-72C9-D834-D893-7C7D5E66DEF7}"/>
              </a:ext>
            </a:extLst>
          </p:cNvPr>
          <p:cNvSpPr txBox="1"/>
          <p:nvPr/>
        </p:nvSpPr>
        <p:spPr>
          <a:xfrm>
            <a:off x="565149" y="5720334"/>
            <a:ext cx="6096000" cy="369332"/>
          </a:xfrm>
          <a:prstGeom prst="rect">
            <a:avLst/>
          </a:prstGeom>
          <a:noFill/>
        </p:spPr>
        <p:txBody>
          <a:bodyPr wrap="square">
            <a:spAutoFit/>
          </a:bodyPr>
          <a:lstStyle/>
          <a:p>
            <a:r>
              <a:rPr lang="es-ES" sz="1800" dirty="0">
                <a:solidFill>
                  <a:srgbClr val="1E1E1E"/>
                </a:solidFill>
                <a:latin typeface="Open Sans ExtraBold" pitchFamily="2" charset="0"/>
                <a:ea typeface="Open Sans ExtraBold" pitchFamily="2" charset="0"/>
                <a:cs typeface="Open Sans ExtraBold" pitchFamily="2" charset="0"/>
              </a:rPr>
              <a:t>Opciones de interés : -d –</a:t>
            </a:r>
            <a:r>
              <a:rPr lang="es-ES" sz="1800" dirty="0" err="1">
                <a:solidFill>
                  <a:srgbClr val="1E1E1E"/>
                </a:solidFill>
                <a:latin typeface="Open Sans ExtraBold" pitchFamily="2" charset="0"/>
                <a:ea typeface="Open Sans ExtraBold" pitchFamily="2" charset="0"/>
                <a:cs typeface="Open Sans ExtraBold" pitchFamily="2" charset="0"/>
              </a:rPr>
              <a:t>rm</a:t>
            </a:r>
            <a:r>
              <a:rPr lang="es-ES" sz="1800" dirty="0">
                <a:solidFill>
                  <a:srgbClr val="1E1E1E"/>
                </a:solidFill>
                <a:latin typeface="Open Sans ExtraBold" pitchFamily="2" charset="0"/>
                <a:ea typeface="Open Sans ExtraBold" pitchFamily="2" charset="0"/>
                <a:cs typeface="Open Sans ExtraBold" pitchFamily="2" charset="0"/>
              </a:rPr>
              <a:t> –</a:t>
            </a:r>
            <a:r>
              <a:rPr lang="es-ES" sz="1800" dirty="0" err="1">
                <a:solidFill>
                  <a:srgbClr val="1E1E1E"/>
                </a:solidFill>
                <a:latin typeface="Open Sans ExtraBold" pitchFamily="2" charset="0"/>
                <a:ea typeface="Open Sans ExtraBold" pitchFamily="2" charset="0"/>
                <a:cs typeface="Open Sans ExtraBold" pitchFamily="2" charset="0"/>
              </a:rPr>
              <a:t>it</a:t>
            </a:r>
            <a:r>
              <a:rPr lang="es-ES" sz="1800" dirty="0">
                <a:solidFill>
                  <a:srgbClr val="1E1E1E"/>
                </a:solidFill>
                <a:latin typeface="Open Sans ExtraBold" pitchFamily="2" charset="0"/>
                <a:ea typeface="Open Sans ExtraBold" pitchFamily="2" charset="0"/>
                <a:cs typeface="Open Sans ExtraBold" pitchFamily="2" charset="0"/>
              </a:rPr>
              <a:t> –p –v –e . . .</a:t>
            </a:r>
            <a:endParaRPr lang="en-GB" dirty="0"/>
          </a:p>
        </p:txBody>
      </p:sp>
    </p:spTree>
    <p:extLst>
      <p:ext uri="{BB962C8B-B14F-4D97-AF65-F5344CB8AC3E}">
        <p14:creationId xmlns:p14="http://schemas.microsoft.com/office/powerpoint/2010/main" val="1553336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22" name="Imagen 21" descr="Comandos de Docker">
            <a:extLst>
              <a:ext uri="{FF2B5EF4-FFF2-40B4-BE49-F238E27FC236}">
                <a16:creationId xmlns:a16="http://schemas.microsoft.com/office/drawing/2014/main" id="{C4C58DB2-3B80-EE94-6960-5ACB8DC66000}"/>
              </a:ext>
            </a:extLst>
          </p:cNvPr>
          <p:cNvPicPr>
            <a:picLocks noChangeAspect="1"/>
          </p:cNvPicPr>
          <p:nvPr/>
        </p:nvPicPr>
        <p:blipFill>
          <a:blip r:embed="rId3">
            <a:clrChange>
              <a:clrFrom>
                <a:srgbClr val="1E1E1E"/>
              </a:clrFrom>
              <a:clrTo>
                <a:srgbClr val="1E1E1E">
                  <a:alpha val="0"/>
                </a:srgbClr>
              </a:clrTo>
            </a:clrChange>
          </a:blip>
          <a:stretch>
            <a:fillRect/>
          </a:stretch>
        </p:blipFill>
        <p:spPr>
          <a:xfrm>
            <a:off x="1371222" y="0"/>
            <a:ext cx="10233614" cy="6858000"/>
          </a:xfrm>
          <a:prstGeom prst="rect">
            <a:avLst/>
          </a:prstGeom>
        </p:spPr>
      </p:pic>
      <p:sp>
        <p:nvSpPr>
          <p:cNvPr id="2" name="Título 1">
            <a:extLst>
              <a:ext uri="{FF2B5EF4-FFF2-40B4-BE49-F238E27FC236}">
                <a16:creationId xmlns:a16="http://schemas.microsoft.com/office/drawing/2014/main" id="{DD31567A-8176-C7D3-2E36-C6329CACD8E0}"/>
              </a:ext>
            </a:extLst>
          </p:cNvPr>
          <p:cNvSpPr>
            <a:spLocks noGrp="1"/>
          </p:cNvSpPr>
          <p:nvPr>
            <p:ph type="title" idx="4294967295"/>
          </p:nvPr>
        </p:nvSpPr>
        <p:spPr>
          <a:xfrm rot="16200000">
            <a:off x="-2812984" y="3115594"/>
            <a:ext cx="6457256" cy="626811"/>
          </a:xfrm>
        </p:spPr>
        <p:txBody>
          <a:bodyPr>
            <a:normAutofit fontScale="90000"/>
          </a:bodyPr>
          <a:lstStyle/>
          <a:p>
            <a:pPr algn="ctr"/>
            <a:r>
              <a:rPr lang="es-ES" dirty="0">
                <a:solidFill>
                  <a:schemeClr val="bg1"/>
                </a:solidFill>
                <a:latin typeface="Consolas" panose="020B0609020204030204" pitchFamily="49" charset="0"/>
              </a:rPr>
              <a:t>Comandos de Docker</a:t>
            </a:r>
            <a:endParaRPr lang="en-GB" dirty="0">
              <a:solidFill>
                <a:schemeClr val="bg1"/>
              </a:solidFill>
              <a:latin typeface="Consolas" panose="020B0609020204030204" pitchFamily="49" charset="0"/>
            </a:endParaRPr>
          </a:p>
        </p:txBody>
      </p:sp>
      <p:sp>
        <p:nvSpPr>
          <p:cNvPr id="3" name="Marcador de número de diapositiva 2">
            <a:extLst>
              <a:ext uri="{FF2B5EF4-FFF2-40B4-BE49-F238E27FC236}">
                <a16:creationId xmlns:a16="http://schemas.microsoft.com/office/drawing/2014/main" id="{F60A4054-639A-9945-0A10-53592DDADA83}"/>
              </a:ext>
            </a:extLst>
          </p:cNvPr>
          <p:cNvSpPr>
            <a:spLocks noGrp="1"/>
          </p:cNvSpPr>
          <p:nvPr>
            <p:ph type="sldNum" sz="quarter" idx="4294967295"/>
          </p:nvPr>
        </p:nvSpPr>
        <p:spPr>
          <a:xfrm>
            <a:off x="10809678" y="6141085"/>
            <a:ext cx="813816" cy="365125"/>
          </a:xfrm>
          <a:prstGeom prst="rect">
            <a:avLst/>
          </a:prstGeom>
        </p:spPr>
        <p:txBody>
          <a:bodyPr/>
          <a:lstStyle/>
          <a:p>
            <a:fld id="{49ABCAEC-7D34-E549-A96E-FCEDAADBE4B0}" type="slidenum">
              <a:rPr lang="en-US" smtClean="0"/>
              <a:pPr/>
              <a:t>24</a:t>
            </a:fld>
            <a:endParaRPr lang="en-US" dirty="0"/>
          </a:p>
        </p:txBody>
      </p:sp>
    </p:spTree>
    <p:extLst>
      <p:ext uri="{BB962C8B-B14F-4D97-AF65-F5344CB8AC3E}">
        <p14:creationId xmlns:p14="http://schemas.microsoft.com/office/powerpoint/2010/main" val="1836698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6067144" cy="1409547"/>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Documentación (I)</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8F11CD0D-CA20-FC86-405F-C86558B39538}"/>
              </a:ext>
            </a:extLst>
          </p:cNvPr>
          <p:cNvSpPr>
            <a:spLocks noGrp="1"/>
          </p:cNvSpPr>
          <p:nvPr>
            <p:ph type="subTitle" idx="1"/>
          </p:nvPr>
        </p:nvSpPr>
        <p:spPr>
          <a:xfrm>
            <a:off x="565149" y="1538492"/>
            <a:ext cx="5066001" cy="784005"/>
          </a:xfrm>
        </p:spPr>
        <p:txBody>
          <a:bodyPr vert="horz" lIns="91440" tIns="45720" rIns="91440" bIns="45720" rtlCol="0" anchor="t">
            <a:normAutofit/>
          </a:bodyPr>
          <a:lstStyle/>
          <a:p>
            <a:pPr marL="0">
              <a:spcBef>
                <a:spcPct val="0"/>
              </a:spcBef>
              <a:buNone/>
            </a:pPr>
            <a:r>
              <a:rPr lang="es-ES" sz="4000" dirty="0"/>
              <a:t>Leer atentamente</a:t>
            </a:r>
            <a:endParaRPr lang="en-GB" sz="4000" dirty="0"/>
          </a:p>
        </p:txBody>
      </p:sp>
      <p:pic>
        <p:nvPicPr>
          <p:cNvPr id="3" name="Imagen 2" descr="Documentación de la instrucción EXPOSE en Dockerfile.">
            <a:extLst>
              <a:ext uri="{FF2B5EF4-FFF2-40B4-BE49-F238E27FC236}">
                <a16:creationId xmlns:a16="http://schemas.microsoft.com/office/drawing/2014/main" id="{2623DEDA-8820-86B6-102C-237FA4D1E3FE}"/>
              </a:ext>
            </a:extLst>
          </p:cNvPr>
          <p:cNvPicPr>
            <a:picLocks noChangeAspect="1"/>
          </p:cNvPicPr>
          <p:nvPr/>
        </p:nvPicPr>
        <p:blipFill>
          <a:blip r:embed="rId3"/>
          <a:stretch>
            <a:fillRect/>
          </a:stretch>
        </p:blipFill>
        <p:spPr>
          <a:xfrm>
            <a:off x="565149" y="2480383"/>
            <a:ext cx="6216571" cy="2433874"/>
          </a:xfrm>
          <a:prstGeom prst="rect">
            <a:avLst/>
          </a:prstGeom>
        </p:spPr>
      </p:pic>
      <p:sp>
        <p:nvSpPr>
          <p:cNvPr id="5" name="CuadroTexto 4">
            <a:extLst>
              <a:ext uri="{FF2B5EF4-FFF2-40B4-BE49-F238E27FC236}">
                <a16:creationId xmlns:a16="http://schemas.microsoft.com/office/drawing/2014/main" id="{BD004928-1146-41B7-538C-CF51481D4998}"/>
              </a:ext>
            </a:extLst>
          </p:cNvPr>
          <p:cNvSpPr txBox="1"/>
          <p:nvPr/>
        </p:nvSpPr>
        <p:spPr>
          <a:xfrm>
            <a:off x="565149" y="5469251"/>
            <a:ext cx="6094070" cy="369332"/>
          </a:xfrm>
          <a:prstGeom prst="rect">
            <a:avLst/>
          </a:prstGeom>
          <a:noFill/>
        </p:spPr>
        <p:txBody>
          <a:bodyPr wrap="square">
            <a:spAutoFit/>
          </a:bodyPr>
          <a:lstStyle/>
          <a:p>
            <a:pPr marL="0">
              <a:spcBef>
                <a:spcPct val="0"/>
              </a:spcBef>
              <a:buNone/>
            </a:pPr>
            <a:r>
              <a:rPr lang="es-ES" sz="1800" b="1" dirty="0">
                <a:solidFill>
                  <a:srgbClr val="00B2F3"/>
                </a:solidFill>
                <a:hlinkClick r:id="rId4">
                  <a:extLst>
                    <a:ext uri="{A12FA001-AC4F-418D-AE19-62706E023703}">
                      <ahyp:hlinkClr xmlns:ahyp="http://schemas.microsoft.com/office/drawing/2018/hyperlinkcolor" val="tx"/>
                    </a:ext>
                  </a:extLst>
                </a:hlinkClick>
              </a:rPr>
              <a:t>Documentación de Docker (</a:t>
            </a:r>
            <a:r>
              <a:rPr lang="es-ES" sz="1800" b="1" dirty="0" err="1">
                <a:solidFill>
                  <a:srgbClr val="00B2F3"/>
                </a:solidFill>
                <a:hlinkClick r:id="rId4">
                  <a:extLst>
                    <a:ext uri="{A12FA001-AC4F-418D-AE19-62706E023703}">
                      <ahyp:hlinkClr xmlns:ahyp="http://schemas.microsoft.com/office/drawing/2018/hyperlinkcolor" val="tx"/>
                    </a:ext>
                  </a:extLst>
                </a:hlinkClick>
              </a:rPr>
              <a:t>docker.docs</a:t>
            </a:r>
            <a:r>
              <a:rPr lang="es-ES" sz="1800" b="1" dirty="0">
                <a:solidFill>
                  <a:srgbClr val="00B2F3"/>
                </a:solidFill>
                <a:hlinkClick r:id="rId4">
                  <a:extLst>
                    <a:ext uri="{A12FA001-AC4F-418D-AE19-62706E023703}">
                      <ahyp:hlinkClr xmlns:ahyp="http://schemas.microsoft.com/office/drawing/2018/hyperlinkcolor" val="tx"/>
                    </a:ext>
                  </a:extLst>
                </a:hlinkClick>
              </a:rPr>
              <a:t>)</a:t>
            </a:r>
            <a:endParaRPr lang="es-ES" sz="1800" b="1" dirty="0">
              <a:solidFill>
                <a:srgbClr val="00B2F3"/>
              </a:solidFill>
            </a:endParaRPr>
          </a:p>
        </p:txBody>
      </p:sp>
    </p:spTree>
    <p:extLst>
      <p:ext uri="{BB962C8B-B14F-4D97-AF65-F5344CB8AC3E}">
        <p14:creationId xmlns:p14="http://schemas.microsoft.com/office/powerpoint/2010/main" val="146571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6263913" cy="1409547"/>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Documentación (II)</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8F11CD0D-CA20-FC86-405F-C86558B39538}"/>
              </a:ext>
            </a:extLst>
          </p:cNvPr>
          <p:cNvSpPr>
            <a:spLocks noGrp="1"/>
          </p:cNvSpPr>
          <p:nvPr>
            <p:ph type="subTitle" idx="1"/>
          </p:nvPr>
        </p:nvSpPr>
        <p:spPr>
          <a:xfrm>
            <a:off x="565150" y="1569780"/>
            <a:ext cx="5066001" cy="672124"/>
          </a:xfrm>
        </p:spPr>
        <p:txBody>
          <a:bodyPr anchor="ctr">
            <a:normAutofit/>
          </a:bodyPr>
          <a:lstStyle/>
          <a:p>
            <a:pPr marL="0" indent="0">
              <a:buNone/>
            </a:pPr>
            <a:r>
              <a:rPr lang="es-ES" dirty="0"/>
              <a:t>CMD</a:t>
            </a:r>
            <a:endParaRPr lang="en-GB" dirty="0"/>
          </a:p>
        </p:txBody>
      </p:sp>
      <p:pic>
        <p:nvPicPr>
          <p:cNvPr id="5" name="Imagen 4" descr="Documentación de la instrucción CMD en Dockerfile.">
            <a:extLst>
              <a:ext uri="{FF2B5EF4-FFF2-40B4-BE49-F238E27FC236}">
                <a16:creationId xmlns:a16="http://schemas.microsoft.com/office/drawing/2014/main" id="{8A2B5994-E94A-8E71-C658-016184210C01}"/>
              </a:ext>
            </a:extLst>
          </p:cNvPr>
          <p:cNvPicPr>
            <a:picLocks noChangeAspect="1"/>
          </p:cNvPicPr>
          <p:nvPr/>
        </p:nvPicPr>
        <p:blipFill>
          <a:blip r:embed="rId3"/>
          <a:stretch>
            <a:fillRect/>
          </a:stretch>
        </p:blipFill>
        <p:spPr>
          <a:xfrm>
            <a:off x="565150" y="2579415"/>
            <a:ext cx="6842648" cy="2161526"/>
          </a:xfrm>
          <a:prstGeom prst="rect">
            <a:avLst/>
          </a:prstGeom>
        </p:spPr>
      </p:pic>
      <p:sp>
        <p:nvSpPr>
          <p:cNvPr id="7" name="CuadroTexto 6">
            <a:extLst>
              <a:ext uri="{FF2B5EF4-FFF2-40B4-BE49-F238E27FC236}">
                <a16:creationId xmlns:a16="http://schemas.microsoft.com/office/drawing/2014/main" id="{563AA8C4-B510-592D-F714-6F32A305EDE4}"/>
              </a:ext>
            </a:extLst>
          </p:cNvPr>
          <p:cNvSpPr txBox="1"/>
          <p:nvPr/>
        </p:nvSpPr>
        <p:spPr>
          <a:xfrm>
            <a:off x="565149" y="5469251"/>
            <a:ext cx="6094070" cy="369332"/>
          </a:xfrm>
          <a:prstGeom prst="rect">
            <a:avLst/>
          </a:prstGeom>
          <a:noFill/>
        </p:spPr>
        <p:txBody>
          <a:bodyPr wrap="square">
            <a:spAutoFit/>
          </a:bodyPr>
          <a:lstStyle/>
          <a:p>
            <a:pPr marL="0">
              <a:spcBef>
                <a:spcPct val="0"/>
              </a:spcBef>
              <a:buNone/>
            </a:pPr>
            <a:r>
              <a:rPr lang="es-ES" sz="1800" b="1" dirty="0">
                <a:solidFill>
                  <a:srgbClr val="00B2F3"/>
                </a:solidFill>
                <a:hlinkClick r:id="rId4">
                  <a:extLst>
                    <a:ext uri="{A12FA001-AC4F-418D-AE19-62706E023703}">
                      <ahyp:hlinkClr xmlns:ahyp="http://schemas.microsoft.com/office/drawing/2018/hyperlinkcolor" val="tx"/>
                    </a:ext>
                  </a:extLst>
                </a:hlinkClick>
              </a:rPr>
              <a:t>Documentación de Docker (</a:t>
            </a:r>
            <a:r>
              <a:rPr lang="es-ES" sz="1800" b="1" dirty="0" err="1">
                <a:solidFill>
                  <a:srgbClr val="00B2F3"/>
                </a:solidFill>
                <a:hlinkClick r:id="rId4">
                  <a:extLst>
                    <a:ext uri="{A12FA001-AC4F-418D-AE19-62706E023703}">
                      <ahyp:hlinkClr xmlns:ahyp="http://schemas.microsoft.com/office/drawing/2018/hyperlinkcolor" val="tx"/>
                    </a:ext>
                  </a:extLst>
                </a:hlinkClick>
              </a:rPr>
              <a:t>docker.docs</a:t>
            </a:r>
            <a:r>
              <a:rPr lang="es-ES" sz="1800" b="1" dirty="0">
                <a:solidFill>
                  <a:srgbClr val="00B2F3"/>
                </a:solidFill>
                <a:hlinkClick r:id="rId4">
                  <a:extLst>
                    <a:ext uri="{A12FA001-AC4F-418D-AE19-62706E023703}">
                      <ahyp:hlinkClr xmlns:ahyp="http://schemas.microsoft.com/office/drawing/2018/hyperlinkcolor" val="tx"/>
                    </a:ext>
                  </a:extLst>
                </a:hlinkClick>
              </a:rPr>
              <a:t>)</a:t>
            </a:r>
            <a:endParaRPr lang="es-ES" sz="1800" b="1" dirty="0">
              <a:solidFill>
                <a:srgbClr val="00B2F3"/>
              </a:solidFill>
            </a:endParaRPr>
          </a:p>
        </p:txBody>
      </p:sp>
    </p:spTree>
    <p:extLst>
      <p:ext uri="{BB962C8B-B14F-4D97-AF65-F5344CB8AC3E}">
        <p14:creationId xmlns:p14="http://schemas.microsoft.com/office/powerpoint/2010/main" val="270623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latin typeface="Open Sans ExtraBold" pitchFamily="2" charset="0"/>
                <a:ea typeface="Open Sans ExtraBold" pitchFamily="2" charset="0"/>
                <a:cs typeface="Open Sans ExtraBold" pitchFamily="2" charset="0"/>
              </a:rPr>
              <a:t>A Practicar</a:t>
            </a:r>
            <a:endParaRPr lang="en-GB" sz="10000" dirty="0">
              <a:solidFill>
                <a:srgbClr val="1D63ED"/>
              </a:solidFill>
            </a:endParaRPr>
          </a:p>
        </p:txBody>
      </p:sp>
    </p:spTree>
    <p:extLst>
      <p:ext uri="{BB962C8B-B14F-4D97-AF65-F5344CB8AC3E}">
        <p14:creationId xmlns:p14="http://schemas.microsoft.com/office/powerpoint/2010/main" val="2663762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Ejercicios</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143B9680-2FAF-2D08-0513-E822D20AD1C4}"/>
              </a:ext>
            </a:extLst>
          </p:cNvPr>
          <p:cNvSpPr>
            <a:spLocks noGrp="1"/>
          </p:cNvSpPr>
          <p:nvPr>
            <p:ph type="subTitle" idx="1"/>
          </p:nvPr>
        </p:nvSpPr>
        <p:spPr>
          <a:xfrm>
            <a:off x="565150" y="1628132"/>
            <a:ext cx="6766958" cy="628932"/>
          </a:xfrm>
        </p:spPr>
        <p:txBody>
          <a:bodyPr/>
          <a:lstStyle/>
          <a:p>
            <a:r>
              <a:rPr lang="es-ES" dirty="0"/>
              <a:t>Recomendaciones</a:t>
            </a:r>
            <a:endParaRPr lang="en-GB" dirty="0"/>
          </a:p>
        </p:txBody>
      </p:sp>
      <p:sp>
        <p:nvSpPr>
          <p:cNvPr id="8" name="Título 3">
            <a:extLst>
              <a:ext uri="{FF2B5EF4-FFF2-40B4-BE49-F238E27FC236}">
                <a16:creationId xmlns:a16="http://schemas.microsoft.com/office/drawing/2014/main" id="{9280F696-4F3F-5F6C-DCB2-614D51B7CC20}"/>
              </a:ext>
            </a:extLst>
          </p:cNvPr>
          <p:cNvSpPr txBox="1">
            <a:spLocks/>
          </p:cNvSpPr>
          <p:nvPr/>
        </p:nvSpPr>
        <p:spPr>
          <a:xfrm>
            <a:off x="565149" y="2743201"/>
            <a:ext cx="6354940" cy="309995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marL="514350" indent="-514350">
              <a:buAutoNum type="arabicPeriod"/>
            </a:pPr>
            <a:r>
              <a:rPr lang="es-ES" sz="2800" dirty="0">
                <a:solidFill>
                  <a:srgbClr val="1E1E1E"/>
                </a:solidFill>
                <a:latin typeface="Open Sans ExtraBold" pitchFamily="2" charset="0"/>
                <a:ea typeface="Open Sans ExtraBold" pitchFamily="2" charset="0"/>
                <a:cs typeface="Open Sans ExtraBold" pitchFamily="2" charset="0"/>
              </a:rPr>
              <a:t>Pregunta a tus compañeros antes que a una </a:t>
            </a:r>
            <a:r>
              <a:rPr lang="es-ES" sz="2800" dirty="0">
                <a:solidFill>
                  <a:srgbClr val="00B2F3"/>
                </a:solidFill>
                <a:latin typeface="Open Sans ExtraBold" pitchFamily="2" charset="0"/>
                <a:ea typeface="Open Sans ExtraBold" pitchFamily="2" charset="0"/>
                <a:cs typeface="Open Sans ExtraBold" pitchFamily="2" charset="0"/>
              </a:rPr>
              <a:t>IA</a:t>
            </a:r>
            <a:r>
              <a:rPr lang="es-ES" sz="2800" dirty="0">
                <a:solidFill>
                  <a:srgbClr val="1E1E1E"/>
                </a:solidFill>
                <a:latin typeface="Open Sans ExtraBold" pitchFamily="2" charset="0"/>
                <a:ea typeface="Open Sans ExtraBold" pitchFamily="2" charset="0"/>
                <a:cs typeface="Open Sans ExtraBold" pitchFamily="2" charset="0"/>
              </a:rPr>
              <a:t> generativa.</a:t>
            </a:r>
            <a:br>
              <a:rPr lang="es-ES" sz="2800" dirty="0">
                <a:solidFill>
                  <a:srgbClr val="1E1E1E"/>
                </a:solidFill>
                <a:latin typeface="Open Sans ExtraBold" pitchFamily="2" charset="0"/>
                <a:ea typeface="Open Sans ExtraBold" pitchFamily="2" charset="0"/>
                <a:cs typeface="Open Sans ExtraBold" pitchFamily="2" charset="0"/>
              </a:rPr>
            </a:br>
            <a:endParaRPr lang="es-ES" sz="2800" dirty="0">
              <a:solidFill>
                <a:srgbClr val="1E1E1E"/>
              </a:solidFill>
              <a:latin typeface="Open Sans ExtraBold" pitchFamily="2" charset="0"/>
              <a:ea typeface="Open Sans ExtraBold" pitchFamily="2" charset="0"/>
              <a:cs typeface="Open Sans ExtraBold" pitchFamily="2" charset="0"/>
            </a:endParaRPr>
          </a:p>
          <a:p>
            <a:pPr marL="514350" indent="-514350">
              <a:buAutoNum type="arabicPeriod"/>
            </a:pPr>
            <a:r>
              <a:rPr lang="en-GB" sz="2800" dirty="0" err="1">
                <a:solidFill>
                  <a:srgbClr val="1E1E1E"/>
                </a:solidFill>
                <a:latin typeface="Open Sans ExtraBold" pitchFamily="2" charset="0"/>
                <a:ea typeface="Open Sans ExtraBold" pitchFamily="2" charset="0"/>
                <a:cs typeface="Open Sans ExtraBold" pitchFamily="2" charset="0"/>
              </a:rPr>
              <a:t>Usa</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a:solidFill>
                  <a:srgbClr val="00B2F3"/>
                </a:solidFill>
                <a:latin typeface="Open Sans ExtraBold" pitchFamily="2" charset="0"/>
                <a:ea typeface="Open Sans ExtraBold" pitchFamily="2" charset="0"/>
                <a:cs typeface="Open Sans ExtraBold" pitchFamily="2" charset="0"/>
              </a:rPr>
              <a:t>Docker Desktop </a:t>
            </a:r>
            <a:r>
              <a:rPr lang="en-GB" sz="2800" dirty="0">
                <a:solidFill>
                  <a:srgbClr val="1E1E1E"/>
                </a:solidFill>
                <a:latin typeface="Open Sans ExtraBold" pitchFamily="2" charset="0"/>
                <a:ea typeface="Open Sans ExtraBold" pitchFamily="2" charset="0"/>
                <a:cs typeface="Open Sans ExtraBold" pitchFamily="2" charset="0"/>
              </a:rPr>
              <a:t>para </a:t>
            </a:r>
            <a:r>
              <a:rPr lang="en-GB" sz="2800" dirty="0" err="1">
                <a:solidFill>
                  <a:srgbClr val="1E1E1E"/>
                </a:solidFill>
                <a:latin typeface="Open Sans ExtraBold" pitchFamily="2" charset="0"/>
                <a:ea typeface="Open Sans ExtraBold" pitchFamily="2" charset="0"/>
                <a:cs typeface="Open Sans ExtraBold" pitchFamily="2" charset="0"/>
              </a:rPr>
              <a:t>iniciar</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el</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demonio</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pero</a:t>
            </a:r>
            <a:r>
              <a:rPr lang="en-GB" sz="2800" dirty="0">
                <a:solidFill>
                  <a:srgbClr val="1E1E1E"/>
                </a:solidFill>
                <a:latin typeface="Open Sans ExtraBold" pitchFamily="2" charset="0"/>
                <a:ea typeface="Open Sans ExtraBold" pitchFamily="2" charset="0"/>
                <a:cs typeface="Open Sans ExtraBold" pitchFamily="2" charset="0"/>
              </a:rPr>
              <a:t> no para </a:t>
            </a:r>
            <a:r>
              <a:rPr lang="en-GB" sz="2800" dirty="0" err="1">
                <a:solidFill>
                  <a:srgbClr val="1E1E1E"/>
                </a:solidFill>
                <a:latin typeface="Open Sans ExtraBold" pitchFamily="2" charset="0"/>
                <a:ea typeface="Open Sans ExtraBold" pitchFamily="2" charset="0"/>
                <a:cs typeface="Open Sans ExtraBold" pitchFamily="2" charset="0"/>
              </a:rPr>
              <a:t>realizar</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los</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ejercicios</a:t>
            </a:r>
            <a:r>
              <a:rPr lang="en-GB" sz="2800" dirty="0">
                <a:solidFill>
                  <a:srgbClr val="1E1E1E"/>
                </a:solidFill>
                <a:latin typeface="Open Sans ExtraBold" pitchFamily="2" charset="0"/>
                <a:ea typeface="Open Sans ExtraBold" pitchFamily="2" charset="0"/>
                <a:cs typeface="Open Sans ExtraBold" pitchFamily="2" charset="0"/>
              </a:rPr>
              <a:t>.</a:t>
            </a:r>
          </a:p>
        </p:txBody>
      </p:sp>
    </p:spTree>
    <p:extLst>
      <p:ext uri="{BB962C8B-B14F-4D97-AF65-F5344CB8AC3E}">
        <p14:creationId xmlns:p14="http://schemas.microsoft.com/office/powerpoint/2010/main" val="3432255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 0</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D15EABF4-E931-1F4D-246A-3F151E0870AA}"/>
              </a:ext>
            </a:extLst>
          </p:cNvPr>
          <p:cNvSpPr>
            <a:spLocks noGrp="1"/>
          </p:cNvSpPr>
          <p:nvPr>
            <p:ph type="subTitle" idx="1"/>
          </p:nvPr>
        </p:nvSpPr>
        <p:spPr>
          <a:xfrm>
            <a:off x="565150" y="1628132"/>
            <a:ext cx="6766958" cy="686806"/>
          </a:xfrm>
        </p:spPr>
        <p:txBody>
          <a:bodyPr/>
          <a:lstStyle/>
          <a:p>
            <a:r>
              <a:rPr lang="es-ES" dirty="0" err="1"/>
              <a:t>Dummy</a:t>
            </a:r>
            <a:r>
              <a:rPr lang="es-ES" dirty="0"/>
              <a:t> </a:t>
            </a:r>
            <a:r>
              <a:rPr lang="es-ES" dirty="0" err="1"/>
              <a:t>Dockerfile</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8" y="2567594"/>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josesanc02/taller-00</a:t>
            </a:r>
            <a:endParaRPr lang="en-GB" i="1" dirty="0">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9280F696-4F3F-5F6C-DCB2-614D51B7CC20}"/>
              </a:ext>
            </a:extLst>
          </p:cNvPr>
          <p:cNvSpPr txBox="1">
            <a:spLocks/>
          </p:cNvSpPr>
          <p:nvPr/>
        </p:nvSpPr>
        <p:spPr>
          <a:xfrm>
            <a:off x="565148" y="3655802"/>
            <a:ext cx="5696755" cy="887261"/>
          </a:xfrm>
          <a:prstGeom prst="rect">
            <a:avLst/>
          </a:prstGeom>
        </p:spPr>
        <p:txBody>
          <a:bodyPr vert="horz" lIns="91440" tIns="45720" rIns="91440" bIns="45720" rtlCol="0" anchor="b">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2800" dirty="0">
                <a:solidFill>
                  <a:srgbClr val="1E1E1E"/>
                </a:solidFill>
                <a:latin typeface="Open Sans ExtraBold" pitchFamily="2" charset="0"/>
                <a:ea typeface="Open Sans ExtraBold" pitchFamily="2" charset="0"/>
                <a:cs typeface="Open Sans ExtraBold" pitchFamily="2" charset="0"/>
              </a:rPr>
              <a:t>Partiendo de la imagen, añadir un archivo ‘</a:t>
            </a:r>
            <a:r>
              <a:rPr lang="es-ES" sz="2800" dirty="0" err="1">
                <a:solidFill>
                  <a:srgbClr val="1E1E1E"/>
                </a:solidFill>
                <a:latin typeface="Open Sans ExtraBold" pitchFamily="2" charset="0"/>
                <a:ea typeface="Open Sans ExtraBold" pitchFamily="2" charset="0"/>
                <a:cs typeface="Open Sans ExtraBold" pitchFamily="2" charset="0"/>
              </a:rPr>
              <a:t>dummy</a:t>
            </a:r>
            <a:r>
              <a:rPr lang="es-ES" sz="2800" dirty="0">
                <a:solidFill>
                  <a:srgbClr val="1E1E1E"/>
                </a:solidFill>
                <a:latin typeface="Open Sans ExtraBold" pitchFamily="2" charset="0"/>
                <a:ea typeface="Open Sans ExtraBold" pitchFamily="2" charset="0"/>
                <a:cs typeface="Open Sans ExtraBold" pitchFamily="2" charset="0"/>
              </a:rPr>
              <a:t>’</a:t>
            </a:r>
            <a:endParaRPr lang="en-GB" sz="4400" dirty="0">
              <a:solidFill>
                <a:srgbClr val="1E1E1E"/>
              </a:solidFill>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B8F4FC58-19D6-361F-FD23-B04377C36BAF}"/>
              </a:ext>
            </a:extLst>
          </p:cNvPr>
          <p:cNvSpPr txBox="1">
            <a:spLocks/>
          </p:cNvSpPr>
          <p:nvPr/>
        </p:nvSpPr>
        <p:spPr>
          <a:xfrm>
            <a:off x="565148" y="4693860"/>
            <a:ext cx="7074142" cy="107201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Comandos (Unix):</a:t>
            </a:r>
          </a:p>
          <a:p>
            <a:pPr marL="571500" indent="-571500">
              <a:buFont typeface="Arial" panose="020B0604020202020204" pitchFamily="34" charset="0"/>
              <a:buChar char="•"/>
            </a:pPr>
            <a:r>
              <a:rPr lang="es-ES" sz="2800" i="1" dirty="0">
                <a:solidFill>
                  <a:srgbClr val="1E1E1E"/>
                </a:solidFill>
                <a:latin typeface="Open Sans ExtraBold" pitchFamily="2" charset="0"/>
                <a:ea typeface="Open Sans ExtraBold" pitchFamily="2" charset="0"/>
                <a:cs typeface="Open Sans ExtraBold" pitchFamily="2" charset="0"/>
              </a:rPr>
              <a:t> </a:t>
            </a:r>
            <a:r>
              <a:rPr lang="es-ES" sz="2800" i="1" dirty="0" err="1">
                <a:solidFill>
                  <a:srgbClr val="00224B"/>
                </a:solidFill>
                <a:latin typeface="Open Sans ExtraBold" pitchFamily="2" charset="0"/>
                <a:ea typeface="Open Sans ExtraBold" pitchFamily="2" charset="0"/>
                <a:cs typeface="Open Sans ExtraBold" pitchFamily="2" charset="0"/>
              </a:rPr>
              <a:t>touch</a:t>
            </a:r>
            <a:r>
              <a:rPr lang="es-ES" sz="2800" i="1" dirty="0">
                <a:solidFill>
                  <a:srgbClr val="1E1E1E"/>
                </a:solidFill>
                <a:latin typeface="Open Sans ExtraBold" pitchFamily="2" charset="0"/>
                <a:ea typeface="Open Sans ExtraBold" pitchFamily="2" charset="0"/>
                <a:cs typeface="Open Sans ExtraBold" pitchFamily="2" charset="0"/>
              </a:rPr>
              <a:t> </a:t>
            </a:r>
            <a:r>
              <a:rPr lang="en-GB" sz="2800" i="1" dirty="0">
                <a:solidFill>
                  <a:srgbClr val="00224B"/>
                </a:solidFill>
                <a:latin typeface="Open Sans ExtraBold" pitchFamily="2" charset="0"/>
                <a:ea typeface="Open Sans ExtraBold" pitchFamily="2" charset="0"/>
                <a:cs typeface="Open Sans ExtraBold" pitchFamily="2" charset="0"/>
              </a:rPr>
              <a:t>(</a:t>
            </a:r>
            <a:r>
              <a:rPr lang="en-GB" sz="2800" i="1" dirty="0" err="1">
                <a:solidFill>
                  <a:srgbClr val="00224B"/>
                </a:solidFill>
                <a:latin typeface="Open Sans ExtraBold" pitchFamily="2" charset="0"/>
                <a:ea typeface="Open Sans ExtraBold" pitchFamily="2" charset="0"/>
                <a:cs typeface="Open Sans ExtraBold" pitchFamily="2" charset="0"/>
              </a:rPr>
              <a:t>crear</a:t>
            </a:r>
            <a:r>
              <a:rPr lang="en-GB" sz="2800" i="1" dirty="0">
                <a:solidFill>
                  <a:srgbClr val="00224B"/>
                </a:solidFill>
                <a:latin typeface="Open Sans ExtraBold" pitchFamily="2" charset="0"/>
                <a:ea typeface="Open Sans ExtraBold" pitchFamily="2" charset="0"/>
                <a:cs typeface="Open Sans ExtraBold" pitchFamily="2" charset="0"/>
              </a:rPr>
              <a:t> </a:t>
            </a:r>
            <a:r>
              <a:rPr lang="en-GB" sz="2800" i="1" dirty="0" err="1">
                <a:solidFill>
                  <a:srgbClr val="00224B"/>
                </a:solidFill>
                <a:latin typeface="Open Sans ExtraBold" pitchFamily="2" charset="0"/>
                <a:ea typeface="Open Sans ExtraBold" pitchFamily="2" charset="0"/>
                <a:cs typeface="Open Sans ExtraBold" pitchFamily="2" charset="0"/>
              </a:rPr>
              <a:t>ficheros</a:t>
            </a:r>
            <a:r>
              <a:rPr lang="en-GB" sz="2800" i="1" dirty="0">
                <a:solidFill>
                  <a:srgbClr val="00224B"/>
                </a:solidFill>
                <a:latin typeface="Open Sans ExtraBold" pitchFamily="2" charset="0"/>
                <a:ea typeface="Open Sans ExtraBold" pitchFamily="2" charset="0"/>
                <a:cs typeface="Open Sans ExtraBold" pitchFamily="2" charset="0"/>
              </a:rPr>
              <a:t>)</a:t>
            </a:r>
          </a:p>
        </p:txBody>
      </p:sp>
    </p:spTree>
    <p:extLst>
      <p:ext uri="{BB962C8B-B14F-4D97-AF65-F5344CB8AC3E}">
        <p14:creationId xmlns:p14="http://schemas.microsoft.com/office/powerpoint/2010/main" val="3261427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ubtítulo 5">
            <a:extLst>
              <a:ext uri="{FF2B5EF4-FFF2-40B4-BE49-F238E27FC236}">
                <a16:creationId xmlns:a16="http://schemas.microsoft.com/office/drawing/2014/main" id="{AE6FFE94-83E8-F12D-CC44-055BB3D72AE9}"/>
              </a:ext>
            </a:extLst>
          </p:cNvPr>
          <p:cNvSpPr txBox="1">
            <a:spLocks/>
          </p:cNvSpPr>
          <p:nvPr/>
        </p:nvSpPr>
        <p:spPr>
          <a:xfrm>
            <a:off x="1546578" y="2640972"/>
            <a:ext cx="6843041" cy="547007"/>
          </a:xfrm>
          <a:prstGeom prst="rect">
            <a:avLst/>
          </a:prstGeom>
        </p:spPr>
        <p:txBody>
          <a:bodyPr numCol="1">
            <a:normAutofit fontScale="92500"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Docker Engine </a:t>
            </a:r>
            <a:r>
              <a:rPr lang="en-GB" sz="3600" dirty="0">
                <a:solidFill>
                  <a:srgbClr val="00084D"/>
                </a:solidFill>
                <a:latin typeface="Open Sans ExtraBold" pitchFamily="2" charset="0"/>
                <a:ea typeface="Open Sans ExtraBold" pitchFamily="2" charset="0"/>
                <a:cs typeface="Open Sans ExtraBold" pitchFamily="2" charset="0"/>
              </a:rPr>
              <a:t>(WSL 2 / Linux)</a:t>
            </a:r>
          </a:p>
        </p:txBody>
      </p:sp>
      <p:sp>
        <p:nvSpPr>
          <p:cNvPr id="5" name="Título 3">
            <a:extLst>
              <a:ext uri="{FF2B5EF4-FFF2-40B4-BE49-F238E27FC236}">
                <a16:creationId xmlns:a16="http://schemas.microsoft.com/office/drawing/2014/main" id="{8D544260-A2B6-9ECB-F8B3-26A67F2346BF}"/>
              </a:ext>
            </a:extLst>
          </p:cNvPr>
          <p:cNvSpPr txBox="1">
            <a:spLocks/>
          </p:cNvSpPr>
          <p:nvPr/>
        </p:nvSpPr>
        <p:spPr>
          <a:xfrm>
            <a:off x="565150" y="4591056"/>
            <a:ext cx="4028587" cy="649223"/>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1D63ED"/>
                </a:solidFill>
                <a:latin typeface="Open Sans ExtraBold" pitchFamily="2" charset="0"/>
                <a:ea typeface="Open Sans ExtraBold" pitchFamily="2" charset="0"/>
                <a:cs typeface="Open Sans ExtraBold" pitchFamily="2" charset="0"/>
              </a:rPr>
              <a:t>Conocimientos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17" name="Título 15">
            <a:extLst>
              <a:ext uri="{FF2B5EF4-FFF2-40B4-BE49-F238E27FC236}">
                <a16:creationId xmlns:a16="http://schemas.microsoft.com/office/drawing/2014/main" id="{2989819E-FD91-248E-A15C-93A0B96B947D}"/>
              </a:ext>
            </a:extLst>
          </p:cNvPr>
          <p:cNvSpPr>
            <a:spLocks noGrp="1"/>
          </p:cNvSpPr>
          <p:nvPr>
            <p:ph type="title"/>
          </p:nvPr>
        </p:nvSpPr>
        <p:spPr/>
        <p:txBody>
          <a:bodyPr>
            <a:normAutofit/>
          </a:bodyPr>
          <a:lstStyle/>
          <a:p>
            <a:r>
              <a:rPr lang="es-ES" sz="6000" dirty="0">
                <a:solidFill>
                  <a:srgbClr val="00084D"/>
                </a:solidFill>
                <a:latin typeface="Open Sans ExtraBold" pitchFamily="2" charset="0"/>
                <a:ea typeface="Open Sans ExtraBold" pitchFamily="2" charset="0"/>
                <a:cs typeface="Open Sans ExtraBold" pitchFamily="2" charset="0"/>
              </a:rPr>
              <a:t>Requisitos</a:t>
            </a:r>
            <a:endParaRPr lang="en-GB" dirty="0">
              <a:solidFill>
                <a:srgbClr val="00084D"/>
              </a:solidFill>
              <a:latin typeface="Open Sans ExtraBold" pitchFamily="2" charset="0"/>
              <a:ea typeface="Open Sans ExtraBold" pitchFamily="2" charset="0"/>
              <a:cs typeface="Open Sans ExtraBold" pitchFamily="2" charset="0"/>
            </a:endParaRPr>
          </a:p>
        </p:txBody>
      </p:sp>
      <p:sp>
        <p:nvSpPr>
          <p:cNvPr id="19" name="Título 3">
            <a:extLst>
              <a:ext uri="{FF2B5EF4-FFF2-40B4-BE49-F238E27FC236}">
                <a16:creationId xmlns:a16="http://schemas.microsoft.com/office/drawing/2014/main" id="{EFFF56C5-9DA8-A8F0-4656-27727A17DBC2}"/>
              </a:ext>
            </a:extLst>
          </p:cNvPr>
          <p:cNvSpPr txBox="1">
            <a:spLocks/>
          </p:cNvSpPr>
          <p:nvPr/>
        </p:nvSpPr>
        <p:spPr>
          <a:xfrm>
            <a:off x="565150" y="2003265"/>
            <a:ext cx="5496142" cy="649223"/>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400" i="1" dirty="0">
                <a:solidFill>
                  <a:srgbClr val="1D63ED"/>
                </a:solidFill>
                <a:latin typeface="Open Sans ExtraBold" pitchFamily="2" charset="0"/>
                <a:ea typeface="Open Sans ExtraBold" pitchFamily="2" charset="0"/>
                <a:cs typeface="Open Sans ExtraBold" pitchFamily="2" charset="0"/>
              </a:rPr>
              <a:t>Instalación</a:t>
            </a:r>
            <a:endParaRPr lang="en-GB" sz="6600" i="1" dirty="0">
              <a:solidFill>
                <a:srgbClr val="1D63ED"/>
              </a:solidFill>
              <a:latin typeface="Open Sans ExtraBold" pitchFamily="2" charset="0"/>
              <a:ea typeface="Open Sans ExtraBold" pitchFamily="2" charset="0"/>
              <a:cs typeface="Open Sans ExtraBold" pitchFamily="2" charset="0"/>
            </a:endParaRPr>
          </a:p>
        </p:txBody>
      </p:sp>
      <p:pic>
        <p:nvPicPr>
          <p:cNvPr id="59" name="Gráfico 58" descr="Descargar con relleno sólido">
            <a:extLst>
              <a:ext uri="{FF2B5EF4-FFF2-40B4-BE49-F238E27FC236}">
                <a16:creationId xmlns:a16="http://schemas.microsoft.com/office/drawing/2014/main" id="{DF3AD20A-3281-88C9-6E0E-26B7618E58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1821" y="2575365"/>
            <a:ext cx="664758" cy="664758"/>
          </a:xfrm>
          <a:prstGeom prst="rect">
            <a:avLst/>
          </a:prstGeom>
        </p:spPr>
      </p:pic>
      <p:pic>
        <p:nvPicPr>
          <p:cNvPr id="60" name="Gráfico 59" descr="Descargar con relleno sólido">
            <a:extLst>
              <a:ext uri="{FF2B5EF4-FFF2-40B4-BE49-F238E27FC236}">
                <a16:creationId xmlns:a16="http://schemas.microsoft.com/office/drawing/2014/main" id="{02B5B1DC-97BA-14C0-52BD-F8B3B99A7A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9690" y="3357326"/>
            <a:ext cx="664758" cy="664758"/>
          </a:xfrm>
          <a:prstGeom prst="rect">
            <a:avLst/>
          </a:prstGeom>
        </p:spPr>
      </p:pic>
      <p:grpSp>
        <p:nvGrpSpPr>
          <p:cNvPr id="65" name="Grupo 64" descr="Pila de libros&#10;">
            <a:extLst>
              <a:ext uri="{FF2B5EF4-FFF2-40B4-BE49-F238E27FC236}">
                <a16:creationId xmlns:a16="http://schemas.microsoft.com/office/drawing/2014/main" id="{D6CEFA9F-9975-4EA2-0F39-A68630560AA4}"/>
              </a:ext>
            </a:extLst>
          </p:cNvPr>
          <p:cNvGrpSpPr/>
          <p:nvPr/>
        </p:nvGrpSpPr>
        <p:grpSpPr>
          <a:xfrm>
            <a:off x="1010651" y="5330719"/>
            <a:ext cx="9339849" cy="593461"/>
            <a:chOff x="921180" y="4999152"/>
            <a:chExt cx="9339849" cy="593461"/>
          </a:xfrm>
        </p:grpSpPr>
        <p:sp>
          <p:nvSpPr>
            <p:cNvPr id="6" name="Subtítulo 5">
              <a:extLst>
                <a:ext uri="{FF2B5EF4-FFF2-40B4-BE49-F238E27FC236}">
                  <a16:creationId xmlns:a16="http://schemas.microsoft.com/office/drawing/2014/main" id="{CF1D0BB5-D40F-B047-9F2E-EA1F13D1A452}"/>
                </a:ext>
              </a:extLst>
            </p:cNvPr>
            <p:cNvSpPr txBox="1">
              <a:spLocks/>
            </p:cNvSpPr>
            <p:nvPr/>
          </p:nvSpPr>
          <p:spPr>
            <a:xfrm>
              <a:off x="1546579" y="5006573"/>
              <a:ext cx="8714450" cy="586040"/>
            </a:xfrm>
            <a:prstGeom prst="rect">
              <a:avLst/>
            </a:prstGeom>
          </p:spPr>
          <p:txBody>
            <a:bodyPr numCol="1">
              <a:normAutofit fontScale="92500"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3600" dirty="0">
                  <a:solidFill>
                    <a:srgbClr val="00084D"/>
                  </a:solidFill>
                  <a:latin typeface="Open Sans ExtraBold" pitchFamily="2" charset="0"/>
                  <a:ea typeface="Open Sans ExtraBold" pitchFamily="2" charset="0"/>
                  <a:cs typeface="Open Sans ExtraBold" pitchFamily="2" charset="0"/>
                </a:rPr>
                <a:t>Básico de redes, </a:t>
              </a:r>
              <a:r>
                <a:rPr lang="es-ES" sz="3600" dirty="0" err="1">
                  <a:solidFill>
                    <a:srgbClr val="00084D"/>
                  </a:solidFill>
                  <a:latin typeface="Open Sans ExtraBold" pitchFamily="2" charset="0"/>
                  <a:ea typeface="Open Sans ExtraBold" pitchFamily="2" charset="0"/>
                  <a:cs typeface="Open Sans ExtraBold" pitchFamily="2" charset="0"/>
                </a:rPr>
                <a:t>shell</a:t>
              </a:r>
              <a:r>
                <a:rPr lang="es-ES" sz="3600" dirty="0">
                  <a:solidFill>
                    <a:srgbClr val="00084D"/>
                  </a:solidFill>
                  <a:latin typeface="Open Sans ExtraBold" pitchFamily="2" charset="0"/>
                  <a:ea typeface="Open Sans ExtraBold" pitchFamily="2" charset="0"/>
                  <a:cs typeface="Open Sans ExtraBold" pitchFamily="2" charset="0"/>
                </a:rPr>
                <a:t> y procesos</a:t>
              </a:r>
              <a:endParaRPr lang="en-GB" sz="3600" dirty="0">
                <a:solidFill>
                  <a:srgbClr val="00084D"/>
                </a:solidFill>
                <a:latin typeface="Open Sans ExtraBold" pitchFamily="2" charset="0"/>
                <a:ea typeface="Open Sans ExtraBold" pitchFamily="2" charset="0"/>
                <a:cs typeface="Open Sans ExtraBold" pitchFamily="2" charset="0"/>
              </a:endParaRPr>
            </a:p>
          </p:txBody>
        </p:sp>
        <p:pic>
          <p:nvPicPr>
            <p:cNvPr id="62" name="Gráfico 61" descr="Libros con relleno sólido">
              <a:extLst>
                <a:ext uri="{FF2B5EF4-FFF2-40B4-BE49-F238E27FC236}">
                  <a16:creationId xmlns:a16="http://schemas.microsoft.com/office/drawing/2014/main" id="{94E14638-8384-3D9F-3F0E-EE2AF02613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1180" y="4999152"/>
              <a:ext cx="586040" cy="586040"/>
            </a:xfrm>
            <a:prstGeom prst="rect">
              <a:avLst/>
            </a:prstGeom>
          </p:spPr>
        </p:pic>
      </p:grpSp>
      <p:sp>
        <p:nvSpPr>
          <p:cNvPr id="3" name="Subtítulo 5">
            <a:extLst>
              <a:ext uri="{FF2B5EF4-FFF2-40B4-BE49-F238E27FC236}">
                <a16:creationId xmlns:a16="http://schemas.microsoft.com/office/drawing/2014/main" id="{9703A508-E194-0D46-320E-A8DAD8D944B9}"/>
              </a:ext>
            </a:extLst>
          </p:cNvPr>
          <p:cNvSpPr txBox="1">
            <a:spLocks/>
          </p:cNvSpPr>
          <p:nvPr/>
        </p:nvSpPr>
        <p:spPr>
          <a:xfrm>
            <a:off x="1534448" y="3377384"/>
            <a:ext cx="6118577" cy="759133"/>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Docker Compose</a:t>
            </a:r>
            <a:endParaRPr lang="en-GB" sz="3600" dirty="0">
              <a:solidFill>
                <a:srgbClr val="00084D"/>
              </a:solidFill>
              <a:latin typeface="Open Sans ExtraBold" pitchFamily="2" charset="0"/>
              <a:ea typeface="Open Sans ExtraBold" pitchFamily="2" charset="0"/>
              <a:cs typeface="Open Sans ExtraBold" pitchFamily="2" charset="0"/>
            </a:endParaRPr>
          </a:p>
        </p:txBody>
      </p:sp>
      <p:sp>
        <p:nvSpPr>
          <p:cNvPr id="10" name="CuadroTexto 9">
            <a:extLst>
              <a:ext uri="{FF2B5EF4-FFF2-40B4-BE49-F238E27FC236}">
                <a16:creationId xmlns:a16="http://schemas.microsoft.com/office/drawing/2014/main" id="{4C351612-9182-4A6B-2951-3C9142AF94FD}"/>
              </a:ext>
            </a:extLst>
          </p:cNvPr>
          <p:cNvSpPr txBox="1"/>
          <p:nvPr/>
        </p:nvSpPr>
        <p:spPr>
          <a:xfrm>
            <a:off x="999856" y="4164493"/>
            <a:ext cx="7187759" cy="400110"/>
          </a:xfrm>
          <a:prstGeom prst="rect">
            <a:avLst/>
          </a:prstGeom>
          <a:noFill/>
        </p:spPr>
        <p:txBody>
          <a:bodyPr wrap="square">
            <a:spAutoFit/>
          </a:bodyPr>
          <a:lstStyle/>
          <a:p>
            <a:r>
              <a:rPr lang="en-GB" sz="2000" dirty="0">
                <a:solidFill>
                  <a:srgbClr val="00084D"/>
                </a:solidFill>
                <a:latin typeface="Open Sans ExtraBold" pitchFamily="2" charset="0"/>
                <a:ea typeface="Open Sans ExtraBold" pitchFamily="2" charset="0"/>
                <a:cs typeface="Open Sans ExtraBold" pitchFamily="2" charset="0"/>
              </a:rPr>
              <a:t>* Ambos </a:t>
            </a:r>
            <a:r>
              <a:rPr lang="en-GB" sz="2000" dirty="0" err="1">
                <a:solidFill>
                  <a:srgbClr val="00084D"/>
                </a:solidFill>
                <a:latin typeface="Open Sans ExtraBold" pitchFamily="2" charset="0"/>
                <a:ea typeface="Open Sans ExtraBold" pitchFamily="2" charset="0"/>
                <a:cs typeface="Open Sans ExtraBold" pitchFamily="2" charset="0"/>
              </a:rPr>
              <a:t>incluidos</a:t>
            </a:r>
            <a:r>
              <a:rPr lang="en-GB" sz="2000" dirty="0">
                <a:solidFill>
                  <a:srgbClr val="00084D"/>
                </a:solidFill>
                <a:latin typeface="Open Sans ExtraBold" pitchFamily="2" charset="0"/>
                <a:ea typeface="Open Sans ExtraBold" pitchFamily="2" charset="0"/>
                <a:cs typeface="Open Sans ExtraBold" pitchFamily="2" charset="0"/>
              </a:rPr>
              <a:t> </a:t>
            </a:r>
            <a:r>
              <a:rPr lang="en-GB" sz="2000" dirty="0" err="1">
                <a:solidFill>
                  <a:srgbClr val="00084D"/>
                </a:solidFill>
                <a:latin typeface="Open Sans ExtraBold" pitchFamily="2" charset="0"/>
                <a:ea typeface="Open Sans ExtraBold" pitchFamily="2" charset="0"/>
                <a:cs typeface="Open Sans ExtraBold" pitchFamily="2" charset="0"/>
              </a:rPr>
              <a:t>en</a:t>
            </a:r>
            <a:r>
              <a:rPr lang="en-GB" sz="2000" dirty="0">
                <a:solidFill>
                  <a:srgbClr val="00084D"/>
                </a:solidFill>
                <a:latin typeface="Open Sans ExtraBold" pitchFamily="2" charset="0"/>
                <a:ea typeface="Open Sans ExtraBold" pitchFamily="2" charset="0"/>
                <a:cs typeface="Open Sans ExtraBold" pitchFamily="2" charset="0"/>
              </a:rPr>
              <a:t> la </a:t>
            </a:r>
            <a:r>
              <a:rPr lang="en-GB" sz="2000" dirty="0" err="1">
                <a:solidFill>
                  <a:srgbClr val="00084D"/>
                </a:solidFill>
                <a:latin typeface="Open Sans ExtraBold" pitchFamily="2" charset="0"/>
                <a:ea typeface="Open Sans ExtraBold" pitchFamily="2" charset="0"/>
                <a:cs typeface="Open Sans ExtraBold" pitchFamily="2" charset="0"/>
              </a:rPr>
              <a:t>descarga</a:t>
            </a:r>
            <a:r>
              <a:rPr lang="en-GB" sz="2000" dirty="0">
                <a:solidFill>
                  <a:srgbClr val="00084D"/>
                </a:solidFill>
                <a:latin typeface="Open Sans ExtraBold" pitchFamily="2" charset="0"/>
                <a:ea typeface="Open Sans ExtraBold" pitchFamily="2" charset="0"/>
                <a:cs typeface="Open Sans ExtraBold" pitchFamily="2" charset="0"/>
              </a:rPr>
              <a:t> de Docker Desktop.</a:t>
            </a:r>
            <a:endParaRPr lang="en-GB" sz="2000" dirty="0"/>
          </a:p>
        </p:txBody>
      </p:sp>
    </p:spTree>
    <p:extLst>
      <p:ext uri="{BB962C8B-B14F-4D97-AF65-F5344CB8AC3E}">
        <p14:creationId xmlns:p14="http://schemas.microsoft.com/office/powerpoint/2010/main" val="202838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Soluciones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D7787577-1247-6F04-87AB-091F4629E642}"/>
              </a:ext>
            </a:extLst>
          </p:cNvPr>
          <p:cNvSpPr>
            <a:spLocks noGrp="1"/>
          </p:cNvSpPr>
          <p:nvPr>
            <p:ph type="subTitle" idx="13"/>
          </p:nvPr>
        </p:nvSpPr>
        <p:spPr/>
        <p:txBody>
          <a:bodyPr/>
          <a:lstStyle/>
          <a:p>
            <a:r>
              <a:rPr lang="es-ES" dirty="0"/>
              <a:t>El primer </a:t>
            </a:r>
            <a:r>
              <a:rPr lang="es-ES" dirty="0" err="1"/>
              <a:t>Dockerfile</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8" y="2361550"/>
            <a:ext cx="8206320" cy="20590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0. </a:t>
            </a:r>
            <a:r>
              <a:rPr lang="es-ES" sz="4000" i="1" dirty="0" err="1">
                <a:latin typeface="Open Sans ExtraBold" pitchFamily="2" charset="0"/>
                <a:ea typeface="Open Sans ExtraBold" pitchFamily="2" charset="0"/>
                <a:cs typeface="Open Sans ExtraBold" pitchFamily="2" charset="0"/>
              </a:rPr>
              <a:t>Dockerfile</a:t>
            </a:r>
            <a:endParaRPr lang="es-ES" sz="4000" i="1" dirty="0">
              <a:latin typeface="Open Sans ExtraBold" pitchFamily="2" charset="0"/>
              <a:ea typeface="Open Sans ExtraBold" pitchFamily="2" charset="0"/>
              <a:cs typeface="Open Sans ExtraBold" pitchFamily="2" charset="0"/>
            </a:endParaRPr>
          </a:p>
          <a:p>
            <a:r>
              <a:rPr lang="es-ES" sz="4000" i="1" dirty="0">
                <a:solidFill>
                  <a:srgbClr val="00B2F3"/>
                </a:solidFill>
                <a:latin typeface="Open Sans ExtraBold" pitchFamily="2" charset="0"/>
                <a:ea typeface="Open Sans ExtraBold" pitchFamily="2" charset="0"/>
                <a:cs typeface="Open Sans ExtraBold" pitchFamily="2" charset="0"/>
              </a:rPr>
              <a:t>	FROM</a:t>
            </a:r>
            <a:r>
              <a:rPr lang="es-ES" sz="4000" i="1" dirty="0">
                <a:latin typeface="Open Sans ExtraBold" pitchFamily="2" charset="0"/>
                <a:ea typeface="Open Sans ExtraBold" pitchFamily="2" charset="0"/>
                <a:cs typeface="Open Sans ExtraBold" pitchFamily="2" charset="0"/>
              </a:rPr>
              <a:t> josesanc02/taller-00</a:t>
            </a:r>
          </a:p>
          <a:p>
            <a:r>
              <a:rPr lang="es-ES" sz="4000" i="1" dirty="0">
                <a:solidFill>
                  <a:srgbClr val="00B2F3"/>
                </a:solidFill>
                <a:latin typeface="Open Sans ExtraBold" pitchFamily="2" charset="0"/>
                <a:ea typeface="Open Sans ExtraBold" pitchFamily="2" charset="0"/>
                <a:cs typeface="Open Sans ExtraBold" pitchFamily="2" charset="0"/>
              </a:rPr>
              <a:t>	RUN</a:t>
            </a:r>
            <a:r>
              <a:rPr lang="es-ES" sz="4000" i="1" dirty="0">
                <a:latin typeface="Open Sans ExtraBold" pitchFamily="2" charset="0"/>
                <a:ea typeface="Open Sans ExtraBold" pitchFamily="2" charset="0"/>
                <a:cs typeface="Open Sans ExtraBold" pitchFamily="2" charset="0"/>
              </a:rPr>
              <a:t> </a:t>
            </a:r>
            <a:r>
              <a:rPr lang="es-ES" sz="4000" i="1" dirty="0" err="1">
                <a:latin typeface="Open Sans ExtraBold" pitchFamily="2" charset="0"/>
                <a:ea typeface="Open Sans ExtraBold" pitchFamily="2" charset="0"/>
                <a:cs typeface="Open Sans ExtraBold" pitchFamily="2" charset="0"/>
              </a:rPr>
              <a:t>touch</a:t>
            </a:r>
            <a:r>
              <a:rPr lang="es-ES" sz="4000" i="1" dirty="0">
                <a:latin typeface="Open Sans ExtraBold" pitchFamily="2" charset="0"/>
                <a:ea typeface="Open Sans ExtraBold" pitchFamily="2" charset="0"/>
                <a:cs typeface="Open Sans ExtraBold" pitchFamily="2" charset="0"/>
              </a:rPr>
              <a:t> </a:t>
            </a:r>
            <a:r>
              <a:rPr lang="es-ES" sz="4000" i="1" dirty="0" err="1">
                <a:latin typeface="Open Sans ExtraBold" pitchFamily="2" charset="0"/>
                <a:ea typeface="Open Sans ExtraBold" pitchFamily="2" charset="0"/>
                <a:cs typeface="Open Sans ExtraBold" pitchFamily="2" charset="0"/>
              </a:rPr>
              <a:t>dummy</a:t>
            </a:r>
            <a:endParaRPr lang="es-ES" sz="4000" i="1" dirty="0">
              <a:latin typeface="Open Sans ExtraBold" pitchFamily="2" charset="0"/>
              <a:ea typeface="Open Sans ExtraBold" pitchFamily="2" charset="0"/>
              <a:cs typeface="Open Sans ExtraBold" pitchFamily="2" charset="0"/>
            </a:endParaRPr>
          </a:p>
        </p:txBody>
      </p:sp>
      <p:grpSp>
        <p:nvGrpSpPr>
          <p:cNvPr id="21" name="Grupo 20">
            <a:extLst>
              <a:ext uri="{FF2B5EF4-FFF2-40B4-BE49-F238E27FC236}">
                <a16:creationId xmlns:a16="http://schemas.microsoft.com/office/drawing/2014/main" id="{AB1D101D-E388-6E22-5316-D9ED24B80468}"/>
              </a:ext>
            </a:extLst>
          </p:cNvPr>
          <p:cNvGrpSpPr/>
          <p:nvPr/>
        </p:nvGrpSpPr>
        <p:grpSpPr>
          <a:xfrm>
            <a:off x="9424410" y="2708189"/>
            <a:ext cx="1117256" cy="1441621"/>
            <a:chOff x="9424410" y="2708189"/>
            <a:chExt cx="1117256" cy="1441621"/>
          </a:xfrm>
        </p:grpSpPr>
        <p:sp>
          <p:nvSpPr>
            <p:cNvPr id="15" name="Forma libre: forma 14">
              <a:extLst>
                <a:ext uri="{FF2B5EF4-FFF2-40B4-BE49-F238E27FC236}">
                  <a16:creationId xmlns:a16="http://schemas.microsoft.com/office/drawing/2014/main" id="{3DB09D3C-6556-CDBC-2FCC-EAE3E47862B0}"/>
                </a:ext>
              </a:extLst>
            </p:cNvPr>
            <p:cNvSpPr/>
            <p:nvPr/>
          </p:nvSpPr>
          <p:spPr>
            <a:xfrm>
              <a:off x="9424410" y="2708189"/>
              <a:ext cx="1117256" cy="1441621"/>
            </a:xfrm>
            <a:custGeom>
              <a:avLst/>
              <a:gdLst>
                <a:gd name="connsiteX0" fmla="*/ 108122 w 1117256"/>
                <a:gd name="connsiteY0" fmla="*/ 1333500 h 1441621"/>
                <a:gd name="connsiteX1" fmla="*/ 108122 w 1117256"/>
                <a:gd name="connsiteY1" fmla="*/ 108122 h 1441621"/>
                <a:gd name="connsiteX2" fmla="*/ 558628 w 1117256"/>
                <a:gd name="connsiteY2" fmla="*/ 108122 h 1441621"/>
                <a:gd name="connsiteX3" fmla="*/ 558628 w 1117256"/>
                <a:gd name="connsiteY3" fmla="*/ 486547 h 1441621"/>
                <a:gd name="connsiteX4" fmla="*/ 1009135 w 1117256"/>
                <a:gd name="connsiteY4" fmla="*/ 486547 h 1441621"/>
                <a:gd name="connsiteX5" fmla="*/ 1009135 w 1117256"/>
                <a:gd name="connsiteY5" fmla="*/ 1333500 h 1441621"/>
                <a:gd name="connsiteX6" fmla="*/ 108122 w 1117256"/>
                <a:gd name="connsiteY6" fmla="*/ 1333500 h 1441621"/>
                <a:gd name="connsiteX7" fmla="*/ 666750 w 1117256"/>
                <a:gd name="connsiteY7" fmla="*/ 153172 h 1441621"/>
                <a:gd name="connsiteX8" fmla="*/ 892003 w 1117256"/>
                <a:gd name="connsiteY8" fmla="*/ 378426 h 1441621"/>
                <a:gd name="connsiteX9" fmla="*/ 666750 w 1117256"/>
                <a:gd name="connsiteY9" fmla="*/ 378426 h 1441621"/>
                <a:gd name="connsiteX10" fmla="*/ 666750 w 1117256"/>
                <a:gd name="connsiteY10" fmla="*/ 153172 h 1441621"/>
                <a:gd name="connsiteX11" fmla="*/ 666750 w 1117256"/>
                <a:gd name="connsiteY11" fmla="*/ 0 h 1441621"/>
                <a:gd name="connsiteX12" fmla="*/ 0 w 1117256"/>
                <a:gd name="connsiteY12" fmla="*/ 0 h 1441621"/>
                <a:gd name="connsiteX13" fmla="*/ 0 w 1117256"/>
                <a:gd name="connsiteY13" fmla="*/ 1441622 h 1441621"/>
                <a:gd name="connsiteX14" fmla="*/ 1117257 w 1117256"/>
                <a:gd name="connsiteY14" fmla="*/ 1441622 h 1441621"/>
                <a:gd name="connsiteX15" fmla="*/ 1117257 w 1117256"/>
                <a:gd name="connsiteY15" fmla="*/ 396446 h 1441621"/>
                <a:gd name="connsiteX16" fmla="*/ 666750 w 1117256"/>
                <a:gd name="connsiteY16" fmla="*/ 0 h 1441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17256" h="1441621">
                  <a:moveTo>
                    <a:pt x="108122" y="1333500"/>
                  </a:moveTo>
                  <a:lnTo>
                    <a:pt x="108122" y="108122"/>
                  </a:lnTo>
                  <a:lnTo>
                    <a:pt x="558628" y="108122"/>
                  </a:lnTo>
                  <a:lnTo>
                    <a:pt x="558628" y="486547"/>
                  </a:lnTo>
                  <a:lnTo>
                    <a:pt x="1009135" y="486547"/>
                  </a:lnTo>
                  <a:lnTo>
                    <a:pt x="1009135" y="1333500"/>
                  </a:lnTo>
                  <a:lnTo>
                    <a:pt x="108122" y="1333500"/>
                  </a:lnTo>
                  <a:close/>
                  <a:moveTo>
                    <a:pt x="666750" y="153172"/>
                  </a:moveTo>
                  <a:lnTo>
                    <a:pt x="892003" y="378426"/>
                  </a:lnTo>
                  <a:lnTo>
                    <a:pt x="666750" y="378426"/>
                  </a:lnTo>
                  <a:lnTo>
                    <a:pt x="666750" y="153172"/>
                  </a:lnTo>
                  <a:close/>
                  <a:moveTo>
                    <a:pt x="666750" y="0"/>
                  </a:moveTo>
                  <a:lnTo>
                    <a:pt x="0" y="0"/>
                  </a:lnTo>
                  <a:lnTo>
                    <a:pt x="0" y="1441622"/>
                  </a:lnTo>
                  <a:lnTo>
                    <a:pt x="1117257" y="1441622"/>
                  </a:lnTo>
                  <a:lnTo>
                    <a:pt x="1117257" y="396446"/>
                  </a:lnTo>
                  <a:lnTo>
                    <a:pt x="666750" y="0"/>
                  </a:lnTo>
                  <a:close/>
                </a:path>
              </a:pathLst>
            </a:custGeom>
            <a:solidFill>
              <a:srgbClr val="000000"/>
            </a:solidFill>
            <a:ln w="17959" cap="flat">
              <a:noFill/>
              <a:prstDash val="solid"/>
              <a:miter/>
            </a:ln>
          </p:spPr>
          <p:txBody>
            <a:bodyPr rtlCol="0" anchor="ctr"/>
            <a:lstStyle/>
            <a:p>
              <a:endParaRPr lang="es-ES"/>
            </a:p>
          </p:txBody>
        </p:sp>
        <p:sp>
          <p:nvSpPr>
            <p:cNvPr id="16" name="Forma libre: forma 15">
              <a:extLst>
                <a:ext uri="{FF2B5EF4-FFF2-40B4-BE49-F238E27FC236}">
                  <a16:creationId xmlns:a16="http://schemas.microsoft.com/office/drawing/2014/main" id="{232EDA2E-0DF5-CA23-0555-DD862D4480AF}"/>
                </a:ext>
              </a:extLst>
            </p:cNvPr>
            <p:cNvSpPr/>
            <p:nvPr/>
          </p:nvSpPr>
          <p:spPr>
            <a:xfrm>
              <a:off x="9640653" y="3374939"/>
              <a:ext cx="684770" cy="72081"/>
            </a:xfrm>
            <a:custGeom>
              <a:avLst/>
              <a:gdLst>
                <a:gd name="connsiteX0" fmla="*/ 0 w 684770"/>
                <a:gd name="connsiteY0" fmla="*/ 0 h 72081"/>
                <a:gd name="connsiteX1" fmla="*/ 684770 w 684770"/>
                <a:gd name="connsiteY1" fmla="*/ 0 h 72081"/>
                <a:gd name="connsiteX2" fmla="*/ 684770 w 684770"/>
                <a:gd name="connsiteY2" fmla="*/ 72081 h 72081"/>
                <a:gd name="connsiteX3" fmla="*/ 0 w 684770"/>
                <a:gd name="connsiteY3" fmla="*/ 72081 h 72081"/>
              </a:gdLst>
              <a:ahLst/>
              <a:cxnLst>
                <a:cxn ang="0">
                  <a:pos x="connsiteX0" y="connsiteY0"/>
                </a:cxn>
                <a:cxn ang="0">
                  <a:pos x="connsiteX1" y="connsiteY1"/>
                </a:cxn>
                <a:cxn ang="0">
                  <a:pos x="connsiteX2" y="connsiteY2"/>
                </a:cxn>
                <a:cxn ang="0">
                  <a:pos x="connsiteX3" y="connsiteY3"/>
                </a:cxn>
              </a:cxnLst>
              <a:rect l="l" t="t" r="r" b="b"/>
              <a:pathLst>
                <a:path w="684770" h="72081">
                  <a:moveTo>
                    <a:pt x="0" y="0"/>
                  </a:moveTo>
                  <a:lnTo>
                    <a:pt x="684770" y="0"/>
                  </a:lnTo>
                  <a:lnTo>
                    <a:pt x="684770" y="72081"/>
                  </a:lnTo>
                  <a:lnTo>
                    <a:pt x="0" y="72081"/>
                  </a:lnTo>
                  <a:close/>
                </a:path>
              </a:pathLst>
            </a:custGeom>
            <a:solidFill>
              <a:srgbClr val="000000"/>
            </a:solidFill>
            <a:ln w="17959" cap="flat">
              <a:noFill/>
              <a:prstDash val="solid"/>
              <a:miter/>
            </a:ln>
          </p:spPr>
          <p:txBody>
            <a:bodyPr rtlCol="0" anchor="ctr"/>
            <a:lstStyle/>
            <a:p>
              <a:endParaRPr lang="es-ES"/>
            </a:p>
          </p:txBody>
        </p:sp>
        <p:sp>
          <p:nvSpPr>
            <p:cNvPr id="17" name="Forma libre: forma 16">
              <a:extLst>
                <a:ext uri="{FF2B5EF4-FFF2-40B4-BE49-F238E27FC236}">
                  <a16:creationId xmlns:a16="http://schemas.microsoft.com/office/drawing/2014/main" id="{54CE87E1-8949-9C85-359D-27CD4F740FF9}"/>
                </a:ext>
              </a:extLst>
            </p:cNvPr>
            <p:cNvSpPr/>
            <p:nvPr/>
          </p:nvSpPr>
          <p:spPr>
            <a:xfrm>
              <a:off x="9640653" y="3230777"/>
              <a:ext cx="234263" cy="72081"/>
            </a:xfrm>
            <a:custGeom>
              <a:avLst/>
              <a:gdLst>
                <a:gd name="connsiteX0" fmla="*/ 0 w 234263"/>
                <a:gd name="connsiteY0" fmla="*/ 0 h 72081"/>
                <a:gd name="connsiteX1" fmla="*/ 234264 w 234263"/>
                <a:gd name="connsiteY1" fmla="*/ 0 h 72081"/>
                <a:gd name="connsiteX2" fmla="*/ 234264 w 234263"/>
                <a:gd name="connsiteY2" fmla="*/ 72081 h 72081"/>
                <a:gd name="connsiteX3" fmla="*/ 0 w 234263"/>
                <a:gd name="connsiteY3" fmla="*/ 72081 h 72081"/>
              </a:gdLst>
              <a:ahLst/>
              <a:cxnLst>
                <a:cxn ang="0">
                  <a:pos x="connsiteX0" y="connsiteY0"/>
                </a:cxn>
                <a:cxn ang="0">
                  <a:pos x="connsiteX1" y="connsiteY1"/>
                </a:cxn>
                <a:cxn ang="0">
                  <a:pos x="connsiteX2" y="connsiteY2"/>
                </a:cxn>
                <a:cxn ang="0">
                  <a:pos x="connsiteX3" y="connsiteY3"/>
                </a:cxn>
              </a:cxnLst>
              <a:rect l="l" t="t" r="r" b="b"/>
              <a:pathLst>
                <a:path w="234263" h="72081">
                  <a:moveTo>
                    <a:pt x="0" y="0"/>
                  </a:moveTo>
                  <a:lnTo>
                    <a:pt x="234264" y="0"/>
                  </a:lnTo>
                  <a:lnTo>
                    <a:pt x="234264" y="72081"/>
                  </a:lnTo>
                  <a:lnTo>
                    <a:pt x="0" y="72081"/>
                  </a:lnTo>
                  <a:close/>
                </a:path>
              </a:pathLst>
            </a:custGeom>
            <a:solidFill>
              <a:srgbClr val="000000"/>
            </a:solidFill>
            <a:ln w="17959" cap="flat">
              <a:noFill/>
              <a:prstDash val="solid"/>
              <a:miter/>
            </a:ln>
          </p:spPr>
          <p:txBody>
            <a:bodyPr rtlCol="0" anchor="ctr"/>
            <a:lstStyle/>
            <a:p>
              <a:endParaRPr lang="es-ES"/>
            </a:p>
          </p:txBody>
        </p:sp>
        <p:sp>
          <p:nvSpPr>
            <p:cNvPr id="18" name="Forma libre: forma 17">
              <a:extLst>
                <a:ext uri="{FF2B5EF4-FFF2-40B4-BE49-F238E27FC236}">
                  <a16:creationId xmlns:a16="http://schemas.microsoft.com/office/drawing/2014/main" id="{064B4596-F57D-591D-5505-03BB8D889977}"/>
                </a:ext>
              </a:extLst>
            </p:cNvPr>
            <p:cNvSpPr/>
            <p:nvPr/>
          </p:nvSpPr>
          <p:spPr>
            <a:xfrm>
              <a:off x="9640653" y="3519101"/>
              <a:ext cx="684770" cy="72081"/>
            </a:xfrm>
            <a:custGeom>
              <a:avLst/>
              <a:gdLst>
                <a:gd name="connsiteX0" fmla="*/ 0 w 684770"/>
                <a:gd name="connsiteY0" fmla="*/ 0 h 72081"/>
                <a:gd name="connsiteX1" fmla="*/ 684770 w 684770"/>
                <a:gd name="connsiteY1" fmla="*/ 0 h 72081"/>
                <a:gd name="connsiteX2" fmla="*/ 684770 w 684770"/>
                <a:gd name="connsiteY2" fmla="*/ 72081 h 72081"/>
                <a:gd name="connsiteX3" fmla="*/ 0 w 684770"/>
                <a:gd name="connsiteY3" fmla="*/ 72081 h 72081"/>
              </a:gdLst>
              <a:ahLst/>
              <a:cxnLst>
                <a:cxn ang="0">
                  <a:pos x="connsiteX0" y="connsiteY0"/>
                </a:cxn>
                <a:cxn ang="0">
                  <a:pos x="connsiteX1" y="connsiteY1"/>
                </a:cxn>
                <a:cxn ang="0">
                  <a:pos x="connsiteX2" y="connsiteY2"/>
                </a:cxn>
                <a:cxn ang="0">
                  <a:pos x="connsiteX3" y="connsiteY3"/>
                </a:cxn>
              </a:cxnLst>
              <a:rect l="l" t="t" r="r" b="b"/>
              <a:pathLst>
                <a:path w="684770" h="72081">
                  <a:moveTo>
                    <a:pt x="0" y="0"/>
                  </a:moveTo>
                  <a:lnTo>
                    <a:pt x="684770" y="0"/>
                  </a:lnTo>
                  <a:lnTo>
                    <a:pt x="684770" y="72081"/>
                  </a:lnTo>
                  <a:lnTo>
                    <a:pt x="0" y="72081"/>
                  </a:lnTo>
                  <a:close/>
                </a:path>
              </a:pathLst>
            </a:custGeom>
            <a:solidFill>
              <a:srgbClr val="000000"/>
            </a:solidFill>
            <a:ln w="17959" cap="flat">
              <a:noFill/>
              <a:prstDash val="solid"/>
              <a:miter/>
            </a:ln>
          </p:spPr>
          <p:txBody>
            <a:bodyPr rtlCol="0" anchor="ctr"/>
            <a:lstStyle/>
            <a:p>
              <a:endParaRPr lang="es-ES"/>
            </a:p>
          </p:txBody>
        </p:sp>
        <p:sp>
          <p:nvSpPr>
            <p:cNvPr id="19" name="Forma libre: forma 18">
              <a:extLst>
                <a:ext uri="{FF2B5EF4-FFF2-40B4-BE49-F238E27FC236}">
                  <a16:creationId xmlns:a16="http://schemas.microsoft.com/office/drawing/2014/main" id="{5D739B6C-1978-773F-EA41-A7733BCAE11A}"/>
                </a:ext>
              </a:extLst>
            </p:cNvPr>
            <p:cNvSpPr/>
            <p:nvPr/>
          </p:nvSpPr>
          <p:spPr>
            <a:xfrm>
              <a:off x="9640653" y="3663263"/>
              <a:ext cx="684770" cy="72081"/>
            </a:xfrm>
            <a:custGeom>
              <a:avLst/>
              <a:gdLst>
                <a:gd name="connsiteX0" fmla="*/ 0 w 684770"/>
                <a:gd name="connsiteY0" fmla="*/ 0 h 72081"/>
                <a:gd name="connsiteX1" fmla="*/ 684770 w 684770"/>
                <a:gd name="connsiteY1" fmla="*/ 0 h 72081"/>
                <a:gd name="connsiteX2" fmla="*/ 684770 w 684770"/>
                <a:gd name="connsiteY2" fmla="*/ 72081 h 72081"/>
                <a:gd name="connsiteX3" fmla="*/ 0 w 684770"/>
                <a:gd name="connsiteY3" fmla="*/ 72081 h 72081"/>
              </a:gdLst>
              <a:ahLst/>
              <a:cxnLst>
                <a:cxn ang="0">
                  <a:pos x="connsiteX0" y="connsiteY0"/>
                </a:cxn>
                <a:cxn ang="0">
                  <a:pos x="connsiteX1" y="connsiteY1"/>
                </a:cxn>
                <a:cxn ang="0">
                  <a:pos x="connsiteX2" y="connsiteY2"/>
                </a:cxn>
                <a:cxn ang="0">
                  <a:pos x="connsiteX3" y="connsiteY3"/>
                </a:cxn>
              </a:cxnLst>
              <a:rect l="l" t="t" r="r" b="b"/>
              <a:pathLst>
                <a:path w="684770" h="72081">
                  <a:moveTo>
                    <a:pt x="0" y="0"/>
                  </a:moveTo>
                  <a:lnTo>
                    <a:pt x="684770" y="0"/>
                  </a:lnTo>
                  <a:lnTo>
                    <a:pt x="684770" y="72081"/>
                  </a:lnTo>
                  <a:lnTo>
                    <a:pt x="0" y="72081"/>
                  </a:lnTo>
                  <a:close/>
                </a:path>
              </a:pathLst>
            </a:custGeom>
            <a:solidFill>
              <a:srgbClr val="000000"/>
            </a:solidFill>
            <a:ln w="17959" cap="flat">
              <a:noFill/>
              <a:prstDash val="solid"/>
              <a:miter/>
            </a:ln>
          </p:spPr>
          <p:txBody>
            <a:bodyPr rtlCol="0" anchor="ctr"/>
            <a:lstStyle/>
            <a:p>
              <a:endParaRPr lang="es-ES"/>
            </a:p>
          </p:txBody>
        </p:sp>
        <p:sp>
          <p:nvSpPr>
            <p:cNvPr id="20" name="Forma libre: forma 19">
              <a:extLst>
                <a:ext uri="{FF2B5EF4-FFF2-40B4-BE49-F238E27FC236}">
                  <a16:creationId xmlns:a16="http://schemas.microsoft.com/office/drawing/2014/main" id="{BA088879-3AAD-4CEF-B80E-6F5D8DD48213}"/>
                </a:ext>
              </a:extLst>
            </p:cNvPr>
            <p:cNvSpPr/>
            <p:nvPr/>
          </p:nvSpPr>
          <p:spPr>
            <a:xfrm>
              <a:off x="9640653" y="3807425"/>
              <a:ext cx="684770" cy="72081"/>
            </a:xfrm>
            <a:custGeom>
              <a:avLst/>
              <a:gdLst>
                <a:gd name="connsiteX0" fmla="*/ 0 w 684770"/>
                <a:gd name="connsiteY0" fmla="*/ 0 h 72081"/>
                <a:gd name="connsiteX1" fmla="*/ 684770 w 684770"/>
                <a:gd name="connsiteY1" fmla="*/ 0 h 72081"/>
                <a:gd name="connsiteX2" fmla="*/ 684770 w 684770"/>
                <a:gd name="connsiteY2" fmla="*/ 72081 h 72081"/>
                <a:gd name="connsiteX3" fmla="*/ 0 w 684770"/>
                <a:gd name="connsiteY3" fmla="*/ 72081 h 72081"/>
              </a:gdLst>
              <a:ahLst/>
              <a:cxnLst>
                <a:cxn ang="0">
                  <a:pos x="connsiteX0" y="connsiteY0"/>
                </a:cxn>
                <a:cxn ang="0">
                  <a:pos x="connsiteX1" y="connsiteY1"/>
                </a:cxn>
                <a:cxn ang="0">
                  <a:pos x="connsiteX2" y="connsiteY2"/>
                </a:cxn>
                <a:cxn ang="0">
                  <a:pos x="connsiteX3" y="connsiteY3"/>
                </a:cxn>
              </a:cxnLst>
              <a:rect l="l" t="t" r="r" b="b"/>
              <a:pathLst>
                <a:path w="684770" h="72081">
                  <a:moveTo>
                    <a:pt x="0" y="0"/>
                  </a:moveTo>
                  <a:lnTo>
                    <a:pt x="684770" y="0"/>
                  </a:lnTo>
                  <a:lnTo>
                    <a:pt x="684770" y="72081"/>
                  </a:lnTo>
                  <a:lnTo>
                    <a:pt x="0" y="72081"/>
                  </a:lnTo>
                  <a:close/>
                </a:path>
              </a:pathLst>
            </a:custGeom>
            <a:solidFill>
              <a:srgbClr val="000000"/>
            </a:solidFill>
            <a:ln w="17959" cap="flat">
              <a:noFill/>
              <a:prstDash val="solid"/>
              <a:miter/>
            </a:ln>
          </p:spPr>
          <p:txBody>
            <a:bodyPr rtlCol="0" anchor="ctr"/>
            <a:lstStyle/>
            <a:p>
              <a:endParaRPr lang="es-ES"/>
            </a:p>
          </p:txBody>
        </p:sp>
      </p:grpSp>
      <p:sp>
        <p:nvSpPr>
          <p:cNvPr id="5" name="Título 3">
            <a:extLst>
              <a:ext uri="{FF2B5EF4-FFF2-40B4-BE49-F238E27FC236}">
                <a16:creationId xmlns:a16="http://schemas.microsoft.com/office/drawing/2014/main" id="{B82380BF-FB65-78B2-EBDA-2CF77012EDF1}"/>
              </a:ext>
            </a:extLst>
          </p:cNvPr>
          <p:cNvSpPr txBox="1">
            <a:spLocks/>
          </p:cNvSpPr>
          <p:nvPr/>
        </p:nvSpPr>
        <p:spPr>
          <a:xfrm>
            <a:off x="565147" y="4420633"/>
            <a:ext cx="8341786" cy="205919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0. Comandos</a:t>
            </a:r>
          </a:p>
          <a:p>
            <a:r>
              <a:rPr lang="es-ES" sz="4000" i="1" dirty="0">
                <a:solidFill>
                  <a:srgbClr val="00B2F3"/>
                </a:solidFill>
                <a:latin typeface="Open Sans ExtraBold" pitchFamily="2" charset="0"/>
                <a:ea typeface="Open Sans ExtraBold" pitchFamily="2" charset="0"/>
                <a:cs typeface="Open Sans ExtraBold" pitchFamily="2" charset="0"/>
              </a:rPr>
              <a:t>	</a:t>
            </a:r>
            <a:r>
              <a:rPr lang="es-ES" sz="4000" i="1" dirty="0" err="1">
                <a:solidFill>
                  <a:srgbClr val="00084D"/>
                </a:solidFill>
                <a:latin typeface="Open Sans ExtraBold" pitchFamily="2" charset="0"/>
                <a:ea typeface="Open Sans ExtraBold" pitchFamily="2" charset="0"/>
                <a:cs typeface="Open Sans ExtraBold" pitchFamily="2" charset="0"/>
              </a:rPr>
              <a:t>docker</a:t>
            </a:r>
            <a:r>
              <a:rPr lang="es-ES" sz="4000" i="1" dirty="0">
                <a:solidFill>
                  <a:srgbClr val="00B2F3"/>
                </a:solidFill>
                <a:latin typeface="Open Sans ExtraBold" pitchFamily="2" charset="0"/>
                <a:ea typeface="Open Sans ExtraBold" pitchFamily="2" charset="0"/>
                <a:cs typeface="Open Sans ExtraBold" pitchFamily="2" charset="0"/>
              </a:rPr>
              <a:t> </a:t>
            </a:r>
            <a:r>
              <a:rPr lang="es-ES" sz="4000" i="1" dirty="0" err="1">
                <a:solidFill>
                  <a:srgbClr val="00B2F3"/>
                </a:solidFill>
                <a:latin typeface="Open Sans ExtraBold" pitchFamily="2" charset="0"/>
                <a:ea typeface="Open Sans ExtraBold" pitchFamily="2" charset="0"/>
                <a:cs typeface="Open Sans ExtraBold" pitchFamily="2" charset="0"/>
              </a:rPr>
              <a:t>build</a:t>
            </a:r>
            <a:r>
              <a:rPr lang="es-ES" sz="4000" i="1" dirty="0">
                <a:solidFill>
                  <a:srgbClr val="00B2F3"/>
                </a:solidFill>
                <a:latin typeface="Open Sans ExtraBold" pitchFamily="2" charset="0"/>
                <a:ea typeface="Open Sans ExtraBold" pitchFamily="2" charset="0"/>
                <a:cs typeface="Open Sans ExtraBold" pitchFamily="2" charset="0"/>
              </a:rPr>
              <a:t> </a:t>
            </a:r>
            <a:r>
              <a:rPr lang="es-ES" sz="4000" i="1" dirty="0">
                <a:solidFill>
                  <a:srgbClr val="00084D"/>
                </a:solidFill>
                <a:latin typeface="Open Sans ExtraBold" pitchFamily="2" charset="0"/>
                <a:ea typeface="Open Sans ExtraBold" pitchFamily="2" charset="0"/>
                <a:cs typeface="Open Sans ExtraBold" pitchFamily="2" charset="0"/>
              </a:rPr>
              <a:t>–t etiqueta .</a:t>
            </a:r>
          </a:p>
          <a:p>
            <a:r>
              <a:rPr lang="es-ES" sz="4000" i="1" dirty="0">
                <a:solidFill>
                  <a:srgbClr val="00B2F3"/>
                </a:solidFill>
                <a:latin typeface="Open Sans ExtraBold" pitchFamily="2" charset="0"/>
                <a:ea typeface="Open Sans ExtraBold" pitchFamily="2" charset="0"/>
                <a:cs typeface="Open Sans ExtraBold" pitchFamily="2" charset="0"/>
              </a:rPr>
              <a:t>	</a:t>
            </a:r>
            <a:r>
              <a:rPr lang="es-ES" sz="4000" i="1" dirty="0" err="1">
                <a:solidFill>
                  <a:srgbClr val="00084D"/>
                </a:solidFill>
                <a:latin typeface="Open Sans ExtraBold" pitchFamily="2" charset="0"/>
                <a:ea typeface="Open Sans ExtraBold" pitchFamily="2" charset="0"/>
                <a:cs typeface="Open Sans ExtraBold" pitchFamily="2" charset="0"/>
              </a:rPr>
              <a:t>docker</a:t>
            </a:r>
            <a:r>
              <a:rPr lang="es-ES" sz="4000" i="1" dirty="0">
                <a:solidFill>
                  <a:srgbClr val="00B2F3"/>
                </a:solidFill>
                <a:latin typeface="Open Sans ExtraBold" pitchFamily="2" charset="0"/>
                <a:ea typeface="Open Sans ExtraBold" pitchFamily="2" charset="0"/>
                <a:cs typeface="Open Sans ExtraBold" pitchFamily="2" charset="0"/>
              </a:rPr>
              <a:t> run </a:t>
            </a:r>
            <a:r>
              <a:rPr lang="es-ES" sz="4000" i="1" dirty="0">
                <a:solidFill>
                  <a:srgbClr val="00084D"/>
                </a:solidFill>
                <a:latin typeface="Open Sans ExtraBold" pitchFamily="2" charset="0"/>
                <a:ea typeface="Open Sans ExtraBold" pitchFamily="2" charset="0"/>
                <a:cs typeface="Open Sans ExtraBold" pitchFamily="2" charset="0"/>
              </a:rPr>
              <a:t>etiqueta</a:t>
            </a:r>
          </a:p>
        </p:txBody>
      </p:sp>
      <p:grpSp>
        <p:nvGrpSpPr>
          <p:cNvPr id="13" name="Grupo 12">
            <a:extLst>
              <a:ext uri="{FF2B5EF4-FFF2-40B4-BE49-F238E27FC236}">
                <a16:creationId xmlns:a16="http://schemas.microsoft.com/office/drawing/2014/main" id="{AB0A23EF-0079-2E43-49A0-8E33BFE4F473}"/>
              </a:ext>
            </a:extLst>
          </p:cNvPr>
          <p:cNvGrpSpPr/>
          <p:nvPr/>
        </p:nvGrpSpPr>
        <p:grpSpPr>
          <a:xfrm>
            <a:off x="9379967" y="5101561"/>
            <a:ext cx="1206143" cy="934761"/>
            <a:chOff x="9379967" y="5101561"/>
            <a:chExt cx="1206143" cy="934761"/>
          </a:xfrm>
        </p:grpSpPr>
        <p:sp>
          <p:nvSpPr>
            <p:cNvPr id="9" name="Forma libre: forma 8">
              <a:extLst>
                <a:ext uri="{FF2B5EF4-FFF2-40B4-BE49-F238E27FC236}">
                  <a16:creationId xmlns:a16="http://schemas.microsoft.com/office/drawing/2014/main" id="{733F3722-47EB-D37E-8E93-83A6CD95ED4D}"/>
                </a:ext>
              </a:extLst>
            </p:cNvPr>
            <p:cNvSpPr/>
            <p:nvPr/>
          </p:nvSpPr>
          <p:spPr>
            <a:xfrm>
              <a:off x="9592550" y="5449835"/>
              <a:ext cx="214090" cy="343750"/>
            </a:xfrm>
            <a:custGeom>
              <a:avLst/>
              <a:gdLst>
                <a:gd name="connsiteX0" fmla="*/ 42215 w 214090"/>
                <a:gd name="connsiteY0" fmla="*/ 343751 h 343750"/>
                <a:gd name="connsiteX1" fmla="*/ 0 w 214090"/>
                <a:gd name="connsiteY1" fmla="*/ 301536 h 343750"/>
                <a:gd name="connsiteX2" fmla="*/ 129660 w 214090"/>
                <a:gd name="connsiteY2" fmla="*/ 171875 h 343750"/>
                <a:gd name="connsiteX3" fmla="*/ 0 w 214090"/>
                <a:gd name="connsiteY3" fmla="*/ 42215 h 343750"/>
                <a:gd name="connsiteX4" fmla="*/ 42215 w 214090"/>
                <a:gd name="connsiteY4" fmla="*/ 0 h 343750"/>
                <a:gd name="connsiteX5" fmla="*/ 214090 w 214090"/>
                <a:gd name="connsiteY5" fmla="*/ 171875 h 343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090" h="343750">
                  <a:moveTo>
                    <a:pt x="42215" y="343751"/>
                  </a:moveTo>
                  <a:lnTo>
                    <a:pt x="0" y="301536"/>
                  </a:lnTo>
                  <a:lnTo>
                    <a:pt x="129660" y="171875"/>
                  </a:lnTo>
                  <a:lnTo>
                    <a:pt x="0" y="42215"/>
                  </a:lnTo>
                  <a:lnTo>
                    <a:pt x="42215" y="0"/>
                  </a:lnTo>
                  <a:lnTo>
                    <a:pt x="214090" y="171875"/>
                  </a:lnTo>
                  <a:close/>
                </a:path>
              </a:pathLst>
            </a:custGeom>
            <a:solidFill>
              <a:srgbClr val="00224B"/>
            </a:solidFill>
            <a:ln w="14982" cap="flat">
              <a:solidFill>
                <a:srgbClr val="00224B"/>
              </a:solidFill>
              <a:prstDash val="solid"/>
              <a:miter/>
            </a:ln>
          </p:spPr>
          <p:txBody>
            <a:bodyPr rtlCol="0" anchor="ctr"/>
            <a:lstStyle/>
            <a:p>
              <a:endParaRPr lang="es-ES"/>
            </a:p>
          </p:txBody>
        </p:sp>
        <p:sp>
          <p:nvSpPr>
            <p:cNvPr id="11" name="Forma libre: forma 10">
              <a:extLst>
                <a:ext uri="{FF2B5EF4-FFF2-40B4-BE49-F238E27FC236}">
                  <a16:creationId xmlns:a16="http://schemas.microsoft.com/office/drawing/2014/main" id="{655262EA-ED16-CC0C-C2AB-27583C11C36B}"/>
                </a:ext>
              </a:extLst>
            </p:cNvPr>
            <p:cNvSpPr/>
            <p:nvPr/>
          </p:nvSpPr>
          <p:spPr>
            <a:xfrm>
              <a:off x="9379967" y="5101561"/>
              <a:ext cx="1206143" cy="934761"/>
            </a:xfrm>
            <a:custGeom>
              <a:avLst/>
              <a:gdLst>
                <a:gd name="connsiteX0" fmla="*/ 0 w 1206143"/>
                <a:gd name="connsiteY0" fmla="*/ 0 h 934761"/>
                <a:gd name="connsiteX1" fmla="*/ 0 w 1206143"/>
                <a:gd name="connsiteY1" fmla="*/ 934761 h 934761"/>
                <a:gd name="connsiteX2" fmla="*/ 1206143 w 1206143"/>
                <a:gd name="connsiteY2" fmla="*/ 934761 h 934761"/>
                <a:gd name="connsiteX3" fmla="*/ 1206143 w 1206143"/>
                <a:gd name="connsiteY3" fmla="*/ 0 h 934761"/>
                <a:gd name="connsiteX4" fmla="*/ 0 w 1206143"/>
                <a:gd name="connsiteY4" fmla="*/ 0 h 934761"/>
                <a:gd name="connsiteX5" fmla="*/ 1040299 w 1206143"/>
                <a:gd name="connsiteY5" fmla="*/ 90461 h 934761"/>
                <a:gd name="connsiteX6" fmla="*/ 1070452 w 1206143"/>
                <a:gd name="connsiteY6" fmla="*/ 120614 h 934761"/>
                <a:gd name="connsiteX7" fmla="*/ 1040299 w 1206143"/>
                <a:gd name="connsiteY7" fmla="*/ 150768 h 934761"/>
                <a:gd name="connsiteX8" fmla="*/ 1010145 w 1206143"/>
                <a:gd name="connsiteY8" fmla="*/ 120614 h 934761"/>
                <a:gd name="connsiteX9" fmla="*/ 1040299 w 1206143"/>
                <a:gd name="connsiteY9" fmla="*/ 90461 h 934761"/>
                <a:gd name="connsiteX10" fmla="*/ 934761 w 1206143"/>
                <a:gd name="connsiteY10" fmla="*/ 90461 h 934761"/>
                <a:gd name="connsiteX11" fmla="*/ 964915 w 1206143"/>
                <a:gd name="connsiteY11" fmla="*/ 120614 h 934761"/>
                <a:gd name="connsiteX12" fmla="*/ 934761 w 1206143"/>
                <a:gd name="connsiteY12" fmla="*/ 150768 h 934761"/>
                <a:gd name="connsiteX13" fmla="*/ 904608 w 1206143"/>
                <a:gd name="connsiteY13" fmla="*/ 120614 h 934761"/>
                <a:gd name="connsiteX14" fmla="*/ 934761 w 1206143"/>
                <a:gd name="connsiteY14" fmla="*/ 90461 h 934761"/>
                <a:gd name="connsiteX15" fmla="*/ 829224 w 1206143"/>
                <a:gd name="connsiteY15" fmla="*/ 90461 h 934761"/>
                <a:gd name="connsiteX16" fmla="*/ 859377 w 1206143"/>
                <a:gd name="connsiteY16" fmla="*/ 120614 h 934761"/>
                <a:gd name="connsiteX17" fmla="*/ 829224 w 1206143"/>
                <a:gd name="connsiteY17" fmla="*/ 150768 h 934761"/>
                <a:gd name="connsiteX18" fmla="*/ 799070 w 1206143"/>
                <a:gd name="connsiteY18" fmla="*/ 120614 h 934761"/>
                <a:gd name="connsiteX19" fmla="*/ 829224 w 1206143"/>
                <a:gd name="connsiteY19" fmla="*/ 90461 h 934761"/>
                <a:gd name="connsiteX20" fmla="*/ 1115683 w 1206143"/>
                <a:gd name="connsiteY20" fmla="*/ 844300 h 934761"/>
                <a:gd name="connsiteX21" fmla="*/ 90461 w 1206143"/>
                <a:gd name="connsiteY21" fmla="*/ 844300 h 934761"/>
                <a:gd name="connsiteX22" fmla="*/ 90461 w 1206143"/>
                <a:gd name="connsiteY22" fmla="*/ 241229 h 934761"/>
                <a:gd name="connsiteX23" fmla="*/ 1115683 w 1206143"/>
                <a:gd name="connsiteY23" fmla="*/ 241229 h 934761"/>
                <a:gd name="connsiteX24" fmla="*/ 1115683 w 1206143"/>
                <a:gd name="connsiteY24" fmla="*/ 844300 h 934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06143" h="934761">
                  <a:moveTo>
                    <a:pt x="0" y="0"/>
                  </a:moveTo>
                  <a:lnTo>
                    <a:pt x="0" y="934761"/>
                  </a:lnTo>
                  <a:lnTo>
                    <a:pt x="1206143" y="934761"/>
                  </a:lnTo>
                  <a:lnTo>
                    <a:pt x="1206143" y="0"/>
                  </a:lnTo>
                  <a:lnTo>
                    <a:pt x="0" y="0"/>
                  </a:lnTo>
                  <a:close/>
                  <a:moveTo>
                    <a:pt x="1040299" y="90461"/>
                  </a:moveTo>
                  <a:cubicBezTo>
                    <a:pt x="1056883" y="90461"/>
                    <a:pt x="1070452" y="104030"/>
                    <a:pt x="1070452" y="120614"/>
                  </a:cubicBezTo>
                  <a:cubicBezTo>
                    <a:pt x="1070452" y="137199"/>
                    <a:pt x="1056883" y="150768"/>
                    <a:pt x="1040299" y="150768"/>
                  </a:cubicBezTo>
                  <a:cubicBezTo>
                    <a:pt x="1023714" y="150768"/>
                    <a:pt x="1010145" y="137199"/>
                    <a:pt x="1010145" y="120614"/>
                  </a:cubicBezTo>
                  <a:cubicBezTo>
                    <a:pt x="1010145" y="104030"/>
                    <a:pt x="1023714" y="90461"/>
                    <a:pt x="1040299" y="90461"/>
                  </a:cubicBezTo>
                  <a:close/>
                  <a:moveTo>
                    <a:pt x="934761" y="90461"/>
                  </a:moveTo>
                  <a:cubicBezTo>
                    <a:pt x="951346" y="90461"/>
                    <a:pt x="964915" y="104030"/>
                    <a:pt x="964915" y="120614"/>
                  </a:cubicBezTo>
                  <a:cubicBezTo>
                    <a:pt x="964915" y="137199"/>
                    <a:pt x="951346" y="150768"/>
                    <a:pt x="934761" y="150768"/>
                  </a:cubicBezTo>
                  <a:cubicBezTo>
                    <a:pt x="918177" y="150768"/>
                    <a:pt x="904608" y="137199"/>
                    <a:pt x="904608" y="120614"/>
                  </a:cubicBezTo>
                  <a:cubicBezTo>
                    <a:pt x="904608" y="104030"/>
                    <a:pt x="918177" y="90461"/>
                    <a:pt x="934761" y="90461"/>
                  </a:cubicBezTo>
                  <a:close/>
                  <a:moveTo>
                    <a:pt x="829224" y="90461"/>
                  </a:moveTo>
                  <a:cubicBezTo>
                    <a:pt x="845808" y="90461"/>
                    <a:pt x="859377" y="104030"/>
                    <a:pt x="859377" y="120614"/>
                  </a:cubicBezTo>
                  <a:cubicBezTo>
                    <a:pt x="859377" y="137199"/>
                    <a:pt x="845808" y="150768"/>
                    <a:pt x="829224" y="150768"/>
                  </a:cubicBezTo>
                  <a:cubicBezTo>
                    <a:pt x="812639" y="150768"/>
                    <a:pt x="799070" y="137199"/>
                    <a:pt x="799070" y="120614"/>
                  </a:cubicBezTo>
                  <a:cubicBezTo>
                    <a:pt x="799070" y="104030"/>
                    <a:pt x="812639" y="90461"/>
                    <a:pt x="829224" y="90461"/>
                  </a:cubicBezTo>
                  <a:close/>
                  <a:moveTo>
                    <a:pt x="1115683" y="844300"/>
                  </a:moveTo>
                  <a:lnTo>
                    <a:pt x="90461" y="844300"/>
                  </a:lnTo>
                  <a:lnTo>
                    <a:pt x="90461" y="241229"/>
                  </a:lnTo>
                  <a:lnTo>
                    <a:pt x="1115683" y="241229"/>
                  </a:lnTo>
                  <a:lnTo>
                    <a:pt x="1115683" y="844300"/>
                  </a:lnTo>
                  <a:close/>
                </a:path>
              </a:pathLst>
            </a:custGeom>
            <a:solidFill>
              <a:srgbClr val="00224B"/>
            </a:solidFill>
            <a:ln w="14982" cap="flat">
              <a:solidFill>
                <a:srgbClr val="00224B"/>
              </a:solidFill>
              <a:prstDash val="solid"/>
              <a:miter/>
            </a:ln>
          </p:spPr>
          <p:txBody>
            <a:bodyPr rtlCol="0" anchor="ctr"/>
            <a:lstStyle/>
            <a:p>
              <a:endParaRPr lang="es-ES"/>
            </a:p>
          </p:txBody>
        </p:sp>
        <p:sp>
          <p:nvSpPr>
            <p:cNvPr id="12" name="Forma libre: forma 11">
              <a:extLst>
                <a:ext uri="{FF2B5EF4-FFF2-40B4-BE49-F238E27FC236}">
                  <a16:creationId xmlns:a16="http://schemas.microsoft.com/office/drawing/2014/main" id="{F05CF4FC-CF8D-E80D-832E-4D956B9A220D}"/>
                </a:ext>
              </a:extLst>
            </p:cNvPr>
            <p:cNvSpPr/>
            <p:nvPr/>
          </p:nvSpPr>
          <p:spPr>
            <a:xfrm>
              <a:off x="9832271" y="5734786"/>
              <a:ext cx="241228" cy="60307"/>
            </a:xfrm>
            <a:custGeom>
              <a:avLst/>
              <a:gdLst>
                <a:gd name="connsiteX0" fmla="*/ 0 w 241228"/>
                <a:gd name="connsiteY0" fmla="*/ 0 h 60307"/>
                <a:gd name="connsiteX1" fmla="*/ 241229 w 241228"/>
                <a:gd name="connsiteY1" fmla="*/ 0 h 60307"/>
                <a:gd name="connsiteX2" fmla="*/ 241229 w 241228"/>
                <a:gd name="connsiteY2" fmla="*/ 60307 h 60307"/>
                <a:gd name="connsiteX3" fmla="*/ 0 w 241228"/>
                <a:gd name="connsiteY3" fmla="*/ 60307 h 60307"/>
              </a:gdLst>
              <a:ahLst/>
              <a:cxnLst>
                <a:cxn ang="0">
                  <a:pos x="connsiteX0" y="connsiteY0"/>
                </a:cxn>
                <a:cxn ang="0">
                  <a:pos x="connsiteX1" y="connsiteY1"/>
                </a:cxn>
                <a:cxn ang="0">
                  <a:pos x="connsiteX2" y="connsiteY2"/>
                </a:cxn>
                <a:cxn ang="0">
                  <a:pos x="connsiteX3" y="connsiteY3"/>
                </a:cxn>
              </a:cxnLst>
              <a:rect l="l" t="t" r="r" b="b"/>
              <a:pathLst>
                <a:path w="241228" h="60307">
                  <a:moveTo>
                    <a:pt x="0" y="0"/>
                  </a:moveTo>
                  <a:lnTo>
                    <a:pt x="241229" y="0"/>
                  </a:lnTo>
                  <a:lnTo>
                    <a:pt x="241229" y="60307"/>
                  </a:lnTo>
                  <a:lnTo>
                    <a:pt x="0" y="60307"/>
                  </a:lnTo>
                  <a:close/>
                </a:path>
              </a:pathLst>
            </a:custGeom>
            <a:solidFill>
              <a:srgbClr val="00224B"/>
            </a:solidFill>
            <a:ln w="14982" cap="flat">
              <a:solidFill>
                <a:srgbClr val="00224B"/>
              </a:solidFill>
              <a:prstDash val="solid"/>
              <a:miter/>
            </a:ln>
          </p:spPr>
          <p:txBody>
            <a:bodyPr rtlCol="0" anchor="ctr"/>
            <a:lstStyle/>
            <a:p>
              <a:endParaRPr lang="es-ES"/>
            </a:p>
          </p:txBody>
        </p:sp>
      </p:grpSp>
    </p:spTree>
    <p:extLst>
      <p:ext uri="{BB962C8B-B14F-4D97-AF65-F5344CB8AC3E}">
        <p14:creationId xmlns:p14="http://schemas.microsoft.com/office/powerpoint/2010/main" val="3539006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Comandos - Ejercicio 1</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A0316B03-A8B3-E6BC-DD0A-11AB2E855F3B}"/>
              </a:ext>
            </a:extLst>
          </p:cNvPr>
          <p:cNvSpPr>
            <a:spLocks noGrp="1"/>
          </p:cNvSpPr>
          <p:nvPr>
            <p:ph type="subTitle" idx="1"/>
          </p:nvPr>
        </p:nvSpPr>
        <p:spPr>
          <a:xfrm>
            <a:off x="565150" y="1628131"/>
            <a:ext cx="6766958" cy="709955"/>
          </a:xfrm>
        </p:spPr>
        <p:txBody>
          <a:bodyPr/>
          <a:lstStyle/>
          <a:p>
            <a:r>
              <a:rPr lang="es-ES" dirty="0"/>
              <a:t>Echa a correr</a:t>
            </a:r>
            <a:endParaRPr lang="en-GB" dirty="0"/>
          </a:p>
        </p:txBody>
      </p:sp>
      <p:sp>
        <p:nvSpPr>
          <p:cNvPr id="8" name="Título 3">
            <a:extLst>
              <a:ext uri="{FF2B5EF4-FFF2-40B4-BE49-F238E27FC236}">
                <a16:creationId xmlns:a16="http://schemas.microsoft.com/office/drawing/2014/main" id="{9280F696-4F3F-5F6C-DCB2-614D51B7CC20}"/>
              </a:ext>
            </a:extLst>
          </p:cNvPr>
          <p:cNvSpPr txBox="1">
            <a:spLocks/>
          </p:cNvSpPr>
          <p:nvPr/>
        </p:nvSpPr>
        <p:spPr>
          <a:xfrm>
            <a:off x="565148" y="3963237"/>
            <a:ext cx="6766958" cy="1729449"/>
          </a:xfrm>
          <a:prstGeom prst="rect">
            <a:avLst/>
          </a:prstGeom>
        </p:spPr>
        <p:txBody>
          <a:bodyPr vert="horz" lIns="91440" tIns="45720" rIns="91440" bIns="45720" rtlCol="0" anchor="b">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dirty="0">
                <a:solidFill>
                  <a:srgbClr val="1E1E1E"/>
                </a:solidFill>
                <a:latin typeface="Open Sans ExtraBold" pitchFamily="2" charset="0"/>
                <a:ea typeface="Open Sans ExtraBold" pitchFamily="2" charset="0"/>
                <a:cs typeface="Open Sans ExtraBold" pitchFamily="2" charset="0"/>
              </a:rPr>
              <a:t>Descarga la imagen y descubre qué se esconde en localhost </a:t>
            </a:r>
            <a:r>
              <a:rPr lang="es-ES" sz="3600" dirty="0">
                <a:solidFill>
                  <a:srgbClr val="00B2F3"/>
                </a:solidFill>
                <a:latin typeface="Open Sans ExtraBold" pitchFamily="2" charset="0"/>
                <a:ea typeface="Open Sans ExtraBold" pitchFamily="2" charset="0"/>
                <a:cs typeface="Open Sans ExtraBold" pitchFamily="2" charset="0"/>
              </a:rPr>
              <a:t>(http://127.0.0.1)</a:t>
            </a:r>
            <a:endParaRPr lang="en-GB" sz="5400" dirty="0">
              <a:solidFill>
                <a:srgbClr val="00B2F3"/>
              </a:solidFill>
              <a:latin typeface="Open Sans ExtraBold" pitchFamily="2" charset="0"/>
              <a:ea typeface="Open Sans ExtraBold" pitchFamily="2" charset="0"/>
              <a:cs typeface="Open Sans ExtraBold" pitchFamily="2" charset="0"/>
            </a:endParaRPr>
          </a:p>
        </p:txBody>
      </p:sp>
      <p:sp>
        <p:nvSpPr>
          <p:cNvPr id="6" name="Título 3">
            <a:extLst>
              <a:ext uri="{FF2B5EF4-FFF2-40B4-BE49-F238E27FC236}">
                <a16:creationId xmlns:a16="http://schemas.microsoft.com/office/drawing/2014/main" id="{B9105A7C-2128-B54F-7DC0-E0BC4F7F2260}"/>
              </a:ext>
            </a:extLst>
          </p:cNvPr>
          <p:cNvSpPr txBox="1">
            <a:spLocks/>
          </p:cNvSpPr>
          <p:nvPr/>
        </p:nvSpPr>
        <p:spPr>
          <a:xfrm>
            <a:off x="565150" y="2985370"/>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josesanc02/taller-01</a:t>
            </a:r>
            <a:endParaRPr lang="en-GB"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612328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Comandos - Ejercicio 2</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EDF4D1F9-754F-4C08-8D8B-635EC28924E3}"/>
              </a:ext>
            </a:extLst>
          </p:cNvPr>
          <p:cNvSpPr>
            <a:spLocks noGrp="1"/>
          </p:cNvSpPr>
          <p:nvPr>
            <p:ph type="subTitle" idx="1"/>
          </p:nvPr>
        </p:nvSpPr>
        <p:spPr>
          <a:xfrm>
            <a:off x="565150" y="1628131"/>
            <a:ext cx="6766958" cy="1227957"/>
          </a:xfrm>
        </p:spPr>
        <p:txBody>
          <a:bodyPr/>
          <a:lstStyle/>
          <a:p>
            <a:r>
              <a:rPr lang="es-ES" dirty="0"/>
              <a:t>El sentido de la vida, el universo y todo lo demás</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50" y="2985370"/>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josesanc02/taller-02</a:t>
            </a:r>
            <a:endParaRPr lang="en-GB"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371832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Comandos - Ejercicio 3</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FC0FCF0F-6FD4-DEEE-0E72-736423BDBF3E}"/>
              </a:ext>
            </a:extLst>
          </p:cNvPr>
          <p:cNvSpPr>
            <a:spLocks noGrp="1"/>
          </p:cNvSpPr>
          <p:nvPr>
            <p:ph type="subTitle" idx="1"/>
          </p:nvPr>
        </p:nvSpPr>
        <p:spPr>
          <a:xfrm>
            <a:off x="565150" y="1628131"/>
            <a:ext cx="6766958" cy="630731"/>
          </a:xfrm>
        </p:spPr>
        <p:txBody>
          <a:bodyPr/>
          <a:lstStyle/>
          <a:p>
            <a:r>
              <a:rPr lang="es-ES" dirty="0"/>
              <a:t>Un secreto mal guardado</a:t>
            </a:r>
            <a:endParaRPr lang="en-GB" dirty="0"/>
          </a:p>
        </p:txBody>
      </p:sp>
      <p:sp>
        <p:nvSpPr>
          <p:cNvPr id="3" name="Título 3">
            <a:extLst>
              <a:ext uri="{FF2B5EF4-FFF2-40B4-BE49-F238E27FC236}">
                <a16:creationId xmlns:a16="http://schemas.microsoft.com/office/drawing/2014/main" id="{E204A81A-40E8-E053-BF38-083CF3A63C89}"/>
              </a:ext>
            </a:extLst>
          </p:cNvPr>
          <p:cNvSpPr txBox="1">
            <a:spLocks/>
          </p:cNvSpPr>
          <p:nvPr/>
        </p:nvSpPr>
        <p:spPr>
          <a:xfrm>
            <a:off x="565150" y="4329647"/>
            <a:ext cx="7074142" cy="1811438"/>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Comandos (Unix):</a:t>
            </a:r>
          </a:p>
          <a:p>
            <a:pPr marL="571500" indent="-571500">
              <a:buFont typeface="Arial" panose="020B0604020202020204" pitchFamily="34" charset="0"/>
              <a:buChar char="•"/>
            </a:pPr>
            <a:r>
              <a:rPr lang="es-ES" sz="2800" i="1" dirty="0">
                <a:solidFill>
                  <a:srgbClr val="00224B"/>
                </a:solidFill>
                <a:latin typeface="Open Sans ExtraBold" pitchFamily="2" charset="0"/>
                <a:ea typeface="Open Sans ExtraBold" pitchFamily="2" charset="0"/>
                <a:cs typeface="Open Sans ExtraBold" pitchFamily="2" charset="0"/>
              </a:rPr>
              <a:t>/</a:t>
            </a:r>
            <a:r>
              <a:rPr lang="es-ES" sz="2800" i="1" dirty="0" err="1">
                <a:solidFill>
                  <a:srgbClr val="00224B"/>
                </a:solidFill>
                <a:latin typeface="Open Sans ExtraBold" pitchFamily="2" charset="0"/>
                <a:ea typeface="Open Sans ExtraBold" pitchFamily="2" charset="0"/>
                <a:cs typeface="Open Sans ExtraBold" pitchFamily="2" charset="0"/>
              </a:rPr>
              <a:t>bin</a:t>
            </a:r>
            <a:r>
              <a:rPr lang="es-ES" sz="2800" i="1" dirty="0">
                <a:solidFill>
                  <a:srgbClr val="00224B"/>
                </a:solidFill>
                <a:latin typeface="Open Sans ExtraBold" pitchFamily="2" charset="0"/>
                <a:ea typeface="Open Sans ExtraBold" pitchFamily="2" charset="0"/>
                <a:cs typeface="Open Sans ExtraBold" pitchFamily="2" charset="0"/>
              </a:rPr>
              <a:t>/</a:t>
            </a:r>
            <a:r>
              <a:rPr lang="es-ES" sz="2800" i="1" dirty="0" err="1">
                <a:solidFill>
                  <a:srgbClr val="00224B"/>
                </a:solidFill>
                <a:latin typeface="Open Sans ExtraBold" pitchFamily="2" charset="0"/>
                <a:ea typeface="Open Sans ExtraBold" pitchFamily="2" charset="0"/>
                <a:cs typeface="Open Sans ExtraBold" pitchFamily="2" charset="0"/>
              </a:rPr>
              <a:t>sh</a:t>
            </a:r>
            <a:endParaRPr lang="es-ES" sz="2800" i="1" dirty="0">
              <a:solidFill>
                <a:srgbClr val="00224B"/>
              </a:solidFill>
              <a:latin typeface="Open Sans ExtraBold" pitchFamily="2" charset="0"/>
              <a:ea typeface="Open Sans ExtraBold" pitchFamily="2" charset="0"/>
              <a:cs typeface="Open Sans ExtraBold" pitchFamily="2" charset="0"/>
            </a:endParaRPr>
          </a:p>
          <a:p>
            <a:pPr marL="571500" indent="-571500">
              <a:buFont typeface="Arial" panose="020B0604020202020204" pitchFamily="34" charset="0"/>
              <a:buChar char="•"/>
            </a:pPr>
            <a:r>
              <a:rPr lang="en-GB" sz="2800" i="1" dirty="0">
                <a:solidFill>
                  <a:srgbClr val="00224B"/>
                </a:solidFill>
                <a:latin typeface="Open Sans ExtraBold" pitchFamily="2" charset="0"/>
                <a:ea typeface="Open Sans ExtraBold" pitchFamily="2" charset="0"/>
                <a:cs typeface="Open Sans ExtraBold" pitchFamily="2" charset="0"/>
              </a:rPr>
              <a:t>cat (leer </a:t>
            </a:r>
            <a:r>
              <a:rPr lang="en-GB" sz="2800" i="1" dirty="0" err="1">
                <a:solidFill>
                  <a:srgbClr val="00224B"/>
                </a:solidFill>
                <a:latin typeface="Open Sans ExtraBold" pitchFamily="2" charset="0"/>
                <a:ea typeface="Open Sans ExtraBold" pitchFamily="2" charset="0"/>
                <a:cs typeface="Open Sans ExtraBold" pitchFamily="2" charset="0"/>
              </a:rPr>
              <a:t>ficheros</a:t>
            </a:r>
            <a:r>
              <a:rPr lang="en-GB" sz="2800" i="1" dirty="0">
                <a:solidFill>
                  <a:srgbClr val="00224B"/>
                </a:solidFill>
                <a:latin typeface="Open Sans ExtraBold" pitchFamily="2" charset="0"/>
                <a:ea typeface="Open Sans ExtraBold" pitchFamily="2" charset="0"/>
                <a:cs typeface="Open Sans ExtraBold" pitchFamily="2" charset="0"/>
              </a:rPr>
              <a:t>)</a:t>
            </a:r>
          </a:p>
          <a:p>
            <a:pPr marL="571500" indent="-571500">
              <a:buFont typeface="Arial" panose="020B0604020202020204" pitchFamily="34" charset="0"/>
              <a:buChar char="•"/>
            </a:pPr>
            <a:r>
              <a:rPr lang="en-GB" sz="2800" i="1" dirty="0">
                <a:solidFill>
                  <a:srgbClr val="00224B"/>
                </a:solidFill>
                <a:latin typeface="Open Sans ExtraBold" pitchFamily="2" charset="0"/>
                <a:ea typeface="Open Sans ExtraBold" pitchFamily="2" charset="0"/>
                <a:cs typeface="Open Sans ExtraBold" pitchFamily="2" charset="0"/>
              </a:rPr>
              <a:t>ls (</a:t>
            </a:r>
            <a:r>
              <a:rPr lang="en-GB" sz="2800" i="1" dirty="0" err="1">
                <a:solidFill>
                  <a:srgbClr val="00224B"/>
                </a:solidFill>
                <a:latin typeface="Open Sans ExtraBold" pitchFamily="2" charset="0"/>
                <a:ea typeface="Open Sans ExtraBold" pitchFamily="2" charset="0"/>
                <a:cs typeface="Open Sans ExtraBold" pitchFamily="2" charset="0"/>
              </a:rPr>
              <a:t>listar</a:t>
            </a:r>
            <a:r>
              <a:rPr lang="en-GB" sz="2800" i="1" dirty="0">
                <a:solidFill>
                  <a:srgbClr val="00224B"/>
                </a:solidFill>
                <a:latin typeface="Open Sans ExtraBold" pitchFamily="2" charset="0"/>
                <a:ea typeface="Open Sans ExtraBold" pitchFamily="2" charset="0"/>
                <a:cs typeface="Open Sans ExtraBold" pitchFamily="2" charset="0"/>
              </a:rPr>
              <a:t> </a:t>
            </a:r>
            <a:r>
              <a:rPr lang="en-GB" sz="2800" i="1" dirty="0" err="1">
                <a:solidFill>
                  <a:srgbClr val="00224B"/>
                </a:solidFill>
                <a:latin typeface="Open Sans ExtraBold" pitchFamily="2" charset="0"/>
                <a:ea typeface="Open Sans ExtraBold" pitchFamily="2" charset="0"/>
                <a:cs typeface="Open Sans ExtraBold" pitchFamily="2" charset="0"/>
              </a:rPr>
              <a:t>directorio</a:t>
            </a:r>
            <a:r>
              <a:rPr lang="en-GB" sz="2800" i="1" dirty="0">
                <a:solidFill>
                  <a:srgbClr val="00224B"/>
                </a:solidFill>
                <a:latin typeface="Open Sans ExtraBold" pitchFamily="2" charset="0"/>
                <a:ea typeface="Open Sans ExtraBold" pitchFamily="2" charset="0"/>
                <a:cs typeface="Open Sans ExtraBold" pitchFamily="2" charset="0"/>
              </a:rPr>
              <a:t>)</a:t>
            </a:r>
          </a:p>
        </p:txBody>
      </p:sp>
      <p:sp>
        <p:nvSpPr>
          <p:cNvPr id="7" name="Título 3">
            <a:extLst>
              <a:ext uri="{FF2B5EF4-FFF2-40B4-BE49-F238E27FC236}">
                <a16:creationId xmlns:a16="http://schemas.microsoft.com/office/drawing/2014/main" id="{69E756CF-C042-D890-6C08-F4460FD5C5D9}"/>
              </a:ext>
            </a:extLst>
          </p:cNvPr>
          <p:cNvSpPr txBox="1">
            <a:spLocks/>
          </p:cNvSpPr>
          <p:nvPr/>
        </p:nvSpPr>
        <p:spPr>
          <a:xfrm>
            <a:off x="565150" y="2985370"/>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a:t>
            </a:r>
            <a:r>
              <a:rPr lang="en-GB" sz="4000" i="1" dirty="0">
                <a:latin typeface="Open Sans ExtraBold" pitchFamily="2" charset="0"/>
                <a:ea typeface="Open Sans ExtraBold" pitchFamily="2" charset="0"/>
                <a:cs typeface="Open Sans ExtraBold" pitchFamily="2" charset="0"/>
              </a:rPr>
              <a:t>3</a:t>
            </a:r>
            <a:endParaRPr lang="es-ES" sz="4000"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1318657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Soluciones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A7B41855-2B56-15C9-B3B3-9602E0A29316}"/>
              </a:ext>
            </a:extLst>
          </p:cNvPr>
          <p:cNvSpPr>
            <a:spLocks noGrp="1"/>
          </p:cNvSpPr>
          <p:nvPr>
            <p:ph type="subTitle" idx="13"/>
          </p:nvPr>
        </p:nvSpPr>
        <p:spPr/>
        <p:txBody>
          <a:bodyPr/>
          <a:lstStyle/>
          <a:p>
            <a:r>
              <a:rPr lang="es-ES" dirty="0" err="1"/>
              <a:t>Agora</a:t>
            </a:r>
            <a:r>
              <a:rPr lang="es-ES" dirty="0"/>
              <a:t> sim </a:t>
            </a:r>
            <a:r>
              <a:rPr lang="es-ES" dirty="0" err="1"/>
              <a:t>entendo</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3249827"/>
            <a:ext cx="10938992" cy="2666845"/>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i="1" dirty="0">
                <a:latin typeface="Open Sans ExtraBold" pitchFamily="2" charset="0"/>
                <a:ea typeface="Open Sans ExtraBold" pitchFamily="2" charset="0"/>
                <a:cs typeface="Open Sans ExtraBold" pitchFamily="2" charset="0"/>
              </a:rPr>
              <a:t>1. </a:t>
            </a:r>
            <a:r>
              <a:rPr lang="es-ES" sz="3600" i="1"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sz="3600" i="1" dirty="0">
                <a:solidFill>
                  <a:schemeClr val="tx1">
                    <a:lumMod val="50000"/>
                    <a:lumOff val="50000"/>
                  </a:schemeClr>
                </a:solidFill>
                <a:latin typeface="Open Sans ExtraBold" pitchFamily="2" charset="0"/>
                <a:ea typeface="Open Sans ExtraBold" pitchFamily="2" charset="0"/>
                <a:cs typeface="Open Sans ExtraBold" pitchFamily="2" charset="0"/>
              </a:rPr>
              <a:t> run</a:t>
            </a:r>
            <a:r>
              <a:rPr lang="es-ES" sz="3600" i="1" dirty="0">
                <a:latin typeface="Open Sans ExtraBold" pitchFamily="2" charset="0"/>
                <a:ea typeface="Open Sans ExtraBold" pitchFamily="2" charset="0"/>
                <a:cs typeface="Open Sans ExtraBold" pitchFamily="2" charset="0"/>
              </a:rPr>
              <a:t> </a:t>
            </a:r>
            <a:r>
              <a:rPr lang="es-ES" sz="3600" i="1" dirty="0">
                <a:solidFill>
                  <a:srgbClr val="00B2F3"/>
                </a:solidFill>
                <a:latin typeface="Open Sans ExtraBold" pitchFamily="2" charset="0"/>
                <a:ea typeface="Open Sans ExtraBold" pitchFamily="2" charset="0"/>
                <a:cs typeface="Open Sans ExtraBold" pitchFamily="2" charset="0"/>
              </a:rPr>
              <a:t>–p 8080:80 </a:t>
            </a:r>
            <a:r>
              <a:rPr lang="es-ES" sz="3600" i="1" dirty="0">
                <a:latin typeface="Open Sans ExtraBold" pitchFamily="2" charset="0"/>
                <a:ea typeface="Open Sans ExtraBold" pitchFamily="2" charset="0"/>
                <a:cs typeface="Open Sans ExtraBold" pitchFamily="2" charset="0"/>
              </a:rPr>
              <a:t>imagen</a:t>
            </a:r>
            <a:endParaRPr lang="es-ES" sz="3600" i="1" dirty="0">
              <a:solidFill>
                <a:srgbClr val="00B2F3"/>
              </a:solidFill>
              <a:latin typeface="Open Sans ExtraBold" pitchFamily="2" charset="0"/>
              <a:ea typeface="Open Sans ExtraBold" pitchFamily="2" charset="0"/>
              <a:cs typeface="Open Sans ExtraBold" pitchFamily="2" charset="0"/>
            </a:endParaRPr>
          </a:p>
          <a:p>
            <a:r>
              <a:rPr lang="es-ES" sz="3600" i="1" dirty="0">
                <a:latin typeface="Open Sans ExtraBold" pitchFamily="2" charset="0"/>
                <a:ea typeface="Open Sans ExtraBold" pitchFamily="2" charset="0"/>
                <a:cs typeface="Open Sans ExtraBold" pitchFamily="2" charset="0"/>
              </a:rPr>
              <a:t>2. </a:t>
            </a:r>
            <a:r>
              <a:rPr lang="es-ES" sz="3600" i="1"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sz="3600" i="1" dirty="0">
                <a:solidFill>
                  <a:schemeClr val="tx1">
                    <a:lumMod val="50000"/>
                    <a:lumOff val="50000"/>
                  </a:schemeClr>
                </a:solidFill>
                <a:latin typeface="Open Sans ExtraBold" pitchFamily="2" charset="0"/>
                <a:ea typeface="Open Sans ExtraBold" pitchFamily="2" charset="0"/>
                <a:cs typeface="Open Sans ExtraBold" pitchFamily="2" charset="0"/>
              </a:rPr>
              <a:t> run</a:t>
            </a:r>
            <a:r>
              <a:rPr lang="es-ES" sz="3600" i="1" dirty="0">
                <a:latin typeface="Open Sans ExtraBold" pitchFamily="2" charset="0"/>
                <a:ea typeface="Open Sans ExtraBold" pitchFamily="2" charset="0"/>
                <a:cs typeface="Open Sans ExtraBold" pitchFamily="2" charset="0"/>
              </a:rPr>
              <a:t> </a:t>
            </a:r>
            <a:r>
              <a:rPr lang="es-ES" sz="3600" i="1" dirty="0">
                <a:solidFill>
                  <a:srgbClr val="00B2F3"/>
                </a:solidFill>
                <a:latin typeface="Open Sans ExtraBold" pitchFamily="2" charset="0"/>
                <a:ea typeface="Open Sans ExtraBold" pitchFamily="2" charset="0"/>
                <a:cs typeface="Open Sans ExtraBold" pitchFamily="2" charset="0"/>
              </a:rPr>
              <a:t>–e THEANSWERTOLIFE</a:t>
            </a:r>
            <a:r>
              <a:rPr lang="es-ES" sz="3600" i="1" dirty="0">
                <a:solidFill>
                  <a:srgbClr val="00084D"/>
                </a:solidFill>
                <a:latin typeface="Open Sans ExtraBold" pitchFamily="2" charset="0"/>
                <a:ea typeface="Open Sans ExtraBold" pitchFamily="2" charset="0"/>
                <a:cs typeface="Open Sans ExtraBold" pitchFamily="2" charset="0"/>
              </a:rPr>
              <a:t>=</a:t>
            </a:r>
            <a:r>
              <a:rPr lang="es-ES" sz="3600" i="1" dirty="0">
                <a:solidFill>
                  <a:srgbClr val="00B2F3"/>
                </a:solidFill>
                <a:latin typeface="Open Sans ExtraBold" pitchFamily="2" charset="0"/>
                <a:ea typeface="Open Sans ExtraBold" pitchFamily="2" charset="0"/>
                <a:cs typeface="Open Sans ExtraBold" pitchFamily="2" charset="0"/>
              </a:rPr>
              <a:t>42 </a:t>
            </a:r>
            <a:r>
              <a:rPr lang="es-ES" sz="3600" i="1" dirty="0">
                <a:latin typeface="Open Sans ExtraBold" pitchFamily="2" charset="0"/>
                <a:ea typeface="Open Sans ExtraBold" pitchFamily="2" charset="0"/>
                <a:cs typeface="Open Sans ExtraBold" pitchFamily="2" charset="0"/>
              </a:rPr>
              <a:t>imagen</a:t>
            </a:r>
            <a:endParaRPr lang="es-ES" sz="3600" i="1" dirty="0">
              <a:solidFill>
                <a:srgbClr val="00B2F3"/>
              </a:solidFill>
              <a:latin typeface="Open Sans ExtraBold" pitchFamily="2" charset="0"/>
              <a:ea typeface="Open Sans ExtraBold" pitchFamily="2" charset="0"/>
              <a:cs typeface="Open Sans ExtraBold" pitchFamily="2" charset="0"/>
            </a:endParaRPr>
          </a:p>
          <a:p>
            <a:r>
              <a:rPr lang="es-ES" sz="3600" i="1" dirty="0">
                <a:latin typeface="Open Sans ExtraBold" pitchFamily="2" charset="0"/>
                <a:ea typeface="Open Sans ExtraBold" pitchFamily="2" charset="0"/>
                <a:cs typeface="Open Sans ExtraBold" pitchFamily="2" charset="0"/>
              </a:rPr>
              <a:t>3. </a:t>
            </a:r>
            <a:r>
              <a:rPr lang="es-ES" sz="3600" i="1"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sz="3600" i="1" dirty="0">
                <a:solidFill>
                  <a:schemeClr val="tx1">
                    <a:lumMod val="50000"/>
                    <a:lumOff val="50000"/>
                  </a:schemeClr>
                </a:solidFill>
                <a:latin typeface="Open Sans ExtraBold" pitchFamily="2" charset="0"/>
                <a:ea typeface="Open Sans ExtraBold" pitchFamily="2" charset="0"/>
                <a:cs typeface="Open Sans ExtraBold" pitchFamily="2" charset="0"/>
              </a:rPr>
              <a:t> run</a:t>
            </a:r>
            <a:r>
              <a:rPr lang="es-ES" sz="3600" i="1" dirty="0">
                <a:latin typeface="Open Sans ExtraBold" pitchFamily="2" charset="0"/>
                <a:ea typeface="Open Sans ExtraBold" pitchFamily="2" charset="0"/>
                <a:cs typeface="Open Sans ExtraBold" pitchFamily="2" charset="0"/>
              </a:rPr>
              <a:t> </a:t>
            </a:r>
            <a:r>
              <a:rPr lang="es-ES" sz="3600" i="1" dirty="0">
                <a:solidFill>
                  <a:srgbClr val="00B2F3"/>
                </a:solidFill>
                <a:latin typeface="Open Sans ExtraBold" pitchFamily="2" charset="0"/>
                <a:ea typeface="Open Sans ExtraBold" pitchFamily="2" charset="0"/>
                <a:cs typeface="Open Sans ExtraBold" pitchFamily="2" charset="0"/>
              </a:rPr>
              <a:t>–</a:t>
            </a:r>
            <a:r>
              <a:rPr lang="es-ES" sz="3600" i="1" dirty="0" err="1">
                <a:solidFill>
                  <a:srgbClr val="00B2F3"/>
                </a:solidFill>
                <a:latin typeface="Open Sans ExtraBold" pitchFamily="2" charset="0"/>
                <a:ea typeface="Open Sans ExtraBold" pitchFamily="2" charset="0"/>
                <a:cs typeface="Open Sans ExtraBold" pitchFamily="2" charset="0"/>
              </a:rPr>
              <a:t>it</a:t>
            </a:r>
            <a:r>
              <a:rPr lang="es-ES" sz="3600" i="1" dirty="0">
                <a:latin typeface="Open Sans ExtraBold" pitchFamily="2" charset="0"/>
                <a:ea typeface="Open Sans ExtraBold" pitchFamily="2" charset="0"/>
                <a:cs typeface="Open Sans ExtraBold" pitchFamily="2" charset="0"/>
              </a:rPr>
              <a:t> imagen </a:t>
            </a:r>
            <a:r>
              <a:rPr lang="es-ES" sz="3600" i="1" dirty="0">
                <a:solidFill>
                  <a:srgbClr val="00B2F3"/>
                </a:solidFill>
                <a:latin typeface="Open Sans ExtraBold" pitchFamily="2" charset="0"/>
                <a:ea typeface="Open Sans ExtraBold" pitchFamily="2" charset="0"/>
                <a:cs typeface="Open Sans ExtraBold" pitchFamily="2" charset="0"/>
              </a:rPr>
              <a:t>/</a:t>
            </a:r>
            <a:r>
              <a:rPr lang="es-ES" sz="3600" i="1" dirty="0" err="1">
                <a:solidFill>
                  <a:srgbClr val="00B2F3"/>
                </a:solidFill>
                <a:latin typeface="Open Sans ExtraBold" pitchFamily="2" charset="0"/>
                <a:ea typeface="Open Sans ExtraBold" pitchFamily="2" charset="0"/>
                <a:cs typeface="Open Sans ExtraBold" pitchFamily="2" charset="0"/>
              </a:rPr>
              <a:t>bin</a:t>
            </a:r>
            <a:r>
              <a:rPr lang="es-ES" sz="3600" i="1" dirty="0">
                <a:solidFill>
                  <a:srgbClr val="00B2F3"/>
                </a:solidFill>
                <a:latin typeface="Open Sans ExtraBold" pitchFamily="2" charset="0"/>
                <a:ea typeface="Open Sans ExtraBold" pitchFamily="2" charset="0"/>
                <a:cs typeface="Open Sans ExtraBold" pitchFamily="2" charset="0"/>
              </a:rPr>
              <a:t>/</a:t>
            </a:r>
            <a:r>
              <a:rPr lang="es-ES" sz="3600" i="1" dirty="0" err="1">
                <a:solidFill>
                  <a:srgbClr val="00B2F3"/>
                </a:solidFill>
                <a:latin typeface="Open Sans ExtraBold" pitchFamily="2" charset="0"/>
                <a:ea typeface="Open Sans ExtraBold" pitchFamily="2" charset="0"/>
                <a:cs typeface="Open Sans ExtraBold" pitchFamily="2" charset="0"/>
              </a:rPr>
              <a:t>sh</a:t>
            </a:r>
            <a:endParaRPr lang="en-GB" sz="5400" i="1" dirty="0">
              <a:solidFill>
                <a:srgbClr val="00B2F3"/>
              </a:solidFill>
              <a:latin typeface="Open Sans ExtraBold" pitchFamily="2" charset="0"/>
              <a:ea typeface="Open Sans ExtraBold" pitchFamily="2" charset="0"/>
              <a:cs typeface="Open Sans ExtraBold" pitchFamily="2" charset="0"/>
            </a:endParaRPr>
          </a:p>
        </p:txBody>
      </p:sp>
      <p:pic>
        <p:nvPicPr>
          <p:cNvPr id="9" name="Gráfico 8" descr="Cmd (terminal) con relleno sólido">
            <a:extLst>
              <a:ext uri="{FF2B5EF4-FFF2-40B4-BE49-F238E27FC236}">
                <a16:creationId xmlns:a16="http://schemas.microsoft.com/office/drawing/2014/main" id="{81F7685C-9535-AD99-7A2A-3FEC0CA7B4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26337" y="768096"/>
            <a:ext cx="1341267" cy="1341267"/>
          </a:xfrm>
          <a:prstGeom prst="rect">
            <a:avLst/>
          </a:prstGeom>
        </p:spPr>
      </p:pic>
    </p:spTree>
    <p:extLst>
      <p:ext uri="{BB962C8B-B14F-4D97-AF65-F5344CB8AC3E}">
        <p14:creationId xmlns:p14="http://schemas.microsoft.com/office/powerpoint/2010/main" val="3240724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8000" cap="small" dirty="0">
                <a:solidFill>
                  <a:srgbClr val="1D63ED"/>
                </a:solidFill>
                <a:latin typeface="Open Sans ExtraBold" pitchFamily="2" charset="0"/>
                <a:ea typeface="Open Sans ExtraBold" pitchFamily="2" charset="0"/>
                <a:cs typeface="Open Sans ExtraBold" pitchFamily="2" charset="0"/>
              </a:rPr>
              <a:t>Mecanismos Entre Contenedores</a:t>
            </a:r>
            <a:endParaRPr lang="en-GB" sz="8000" dirty="0">
              <a:solidFill>
                <a:srgbClr val="1D63ED"/>
              </a:solidFill>
            </a:endParaRPr>
          </a:p>
        </p:txBody>
      </p:sp>
    </p:spTree>
    <p:extLst>
      <p:ext uri="{BB962C8B-B14F-4D97-AF65-F5344CB8AC3E}">
        <p14:creationId xmlns:p14="http://schemas.microsoft.com/office/powerpoint/2010/main" val="3691202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Volúmenes (I)</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8C6CACC1-2FB0-96DD-0DFB-8C5330B0E995}"/>
              </a:ext>
            </a:extLst>
          </p:cNvPr>
          <p:cNvSpPr>
            <a:spLocks noGrp="1"/>
          </p:cNvSpPr>
          <p:nvPr>
            <p:ph type="subTitle" idx="1"/>
          </p:nvPr>
        </p:nvSpPr>
        <p:spPr>
          <a:xfrm>
            <a:off x="565150" y="1628132"/>
            <a:ext cx="6766958" cy="617358"/>
          </a:xfrm>
        </p:spPr>
        <p:txBody>
          <a:bodyPr/>
          <a:lstStyle/>
          <a:p>
            <a:r>
              <a:rPr lang="es-ES" dirty="0"/>
              <a:t>La persistencia</a:t>
            </a:r>
            <a:endParaRPr lang="en-GB" dirty="0"/>
          </a:p>
        </p:txBody>
      </p:sp>
      <p:grpSp>
        <p:nvGrpSpPr>
          <p:cNvPr id="3" name="Gráfico 5" descr="Ilustración de volúmenes en Docker">
            <a:extLst>
              <a:ext uri="{FF2B5EF4-FFF2-40B4-BE49-F238E27FC236}">
                <a16:creationId xmlns:a16="http://schemas.microsoft.com/office/drawing/2014/main" id="{40EC76D4-4876-DF66-F000-D8FB5FBFBD0A}"/>
              </a:ext>
            </a:extLst>
          </p:cNvPr>
          <p:cNvGrpSpPr/>
          <p:nvPr/>
        </p:nvGrpSpPr>
        <p:grpSpPr>
          <a:xfrm>
            <a:off x="700725" y="2656091"/>
            <a:ext cx="6338107" cy="2965776"/>
            <a:chOff x="658024" y="2848002"/>
            <a:chExt cx="5051746" cy="2363852"/>
          </a:xfrm>
        </p:grpSpPr>
        <p:grpSp>
          <p:nvGrpSpPr>
            <p:cNvPr id="5" name="Gráfico 5" descr="Ilustración de volúmenes en Docker">
              <a:extLst>
                <a:ext uri="{FF2B5EF4-FFF2-40B4-BE49-F238E27FC236}">
                  <a16:creationId xmlns:a16="http://schemas.microsoft.com/office/drawing/2014/main" id="{3A280382-3113-E131-E99B-CFF7B0980C0F}"/>
                </a:ext>
              </a:extLst>
            </p:cNvPr>
            <p:cNvGrpSpPr/>
            <p:nvPr/>
          </p:nvGrpSpPr>
          <p:grpSpPr>
            <a:xfrm>
              <a:off x="1063577" y="4746071"/>
              <a:ext cx="4250277" cy="465783"/>
              <a:chOff x="1063577" y="4746071"/>
              <a:chExt cx="4250277" cy="465783"/>
            </a:xfrm>
          </p:grpSpPr>
          <p:sp>
            <p:nvSpPr>
              <p:cNvPr id="7" name="Forma libre: forma 6">
                <a:extLst>
                  <a:ext uri="{FF2B5EF4-FFF2-40B4-BE49-F238E27FC236}">
                    <a16:creationId xmlns:a16="http://schemas.microsoft.com/office/drawing/2014/main" id="{52E737BD-87F2-5EF6-FC9F-0C0289B32593}"/>
                  </a:ext>
                </a:extLst>
              </p:cNvPr>
              <p:cNvSpPr/>
              <p:nvPr/>
            </p:nvSpPr>
            <p:spPr>
              <a:xfrm>
                <a:off x="1063577" y="4746071"/>
                <a:ext cx="4250277" cy="465783"/>
              </a:xfrm>
              <a:custGeom>
                <a:avLst/>
                <a:gdLst>
                  <a:gd name="connsiteX0" fmla="*/ 4227177 w 4250277"/>
                  <a:gd name="connsiteY0" fmla="*/ 172 h 465783"/>
                  <a:gd name="connsiteX1" fmla="*/ 4250466 w 4250277"/>
                  <a:gd name="connsiteY1" fmla="*/ 172 h 465783"/>
                  <a:gd name="connsiteX2" fmla="*/ 4250466 w 4250277"/>
                  <a:gd name="connsiteY2" fmla="*/ 465956 h 465783"/>
                  <a:gd name="connsiteX3" fmla="*/ 4227177 w 4250277"/>
                  <a:gd name="connsiteY3" fmla="*/ 465956 h 465783"/>
                  <a:gd name="connsiteX4" fmla="*/ 23477 w 4250277"/>
                  <a:gd name="connsiteY4" fmla="*/ 465956 h 465783"/>
                  <a:gd name="connsiteX5" fmla="*/ 188 w 4250277"/>
                  <a:gd name="connsiteY5" fmla="*/ 465956 h 465783"/>
                  <a:gd name="connsiteX6" fmla="*/ 188 w 4250277"/>
                  <a:gd name="connsiteY6" fmla="*/ 172 h 465783"/>
                  <a:gd name="connsiteX7" fmla="*/ 23477 w 4250277"/>
                  <a:gd name="connsiteY7" fmla="*/ 172 h 465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50277" h="465783">
                    <a:moveTo>
                      <a:pt x="4227177" y="172"/>
                    </a:moveTo>
                    <a:cubicBezTo>
                      <a:pt x="4240039" y="172"/>
                      <a:pt x="4250466" y="172"/>
                      <a:pt x="4250466" y="172"/>
                    </a:cubicBezTo>
                    <a:lnTo>
                      <a:pt x="4250466" y="465956"/>
                    </a:lnTo>
                    <a:cubicBezTo>
                      <a:pt x="4250466" y="465956"/>
                      <a:pt x="4240039" y="465956"/>
                      <a:pt x="4227177" y="465956"/>
                    </a:cubicBezTo>
                    <a:lnTo>
                      <a:pt x="23477" y="465956"/>
                    </a:lnTo>
                    <a:cubicBezTo>
                      <a:pt x="10615" y="465956"/>
                      <a:pt x="188" y="465956"/>
                      <a:pt x="188" y="465956"/>
                    </a:cubicBezTo>
                    <a:lnTo>
                      <a:pt x="188" y="172"/>
                    </a:lnTo>
                    <a:cubicBezTo>
                      <a:pt x="188" y="172"/>
                      <a:pt x="10615" y="172"/>
                      <a:pt x="23477" y="172"/>
                    </a:cubicBezTo>
                    <a:close/>
                  </a:path>
                </a:pathLst>
              </a:custGeom>
              <a:solidFill>
                <a:srgbClr val="445D6E"/>
              </a:solidFill>
              <a:ln w="11636" cap="flat">
                <a:noFill/>
                <a:prstDash val="solid"/>
                <a:miter/>
              </a:ln>
            </p:spPr>
            <p:txBody>
              <a:bodyPr rtlCol="0" anchor="ctr"/>
              <a:lstStyle/>
              <a:p>
                <a:endParaRPr lang="en-GB" sz="2800"/>
              </a:p>
            </p:txBody>
          </p:sp>
          <p:sp>
            <p:nvSpPr>
              <p:cNvPr id="8" name="CuadroTexto 7">
                <a:extLst>
                  <a:ext uri="{FF2B5EF4-FFF2-40B4-BE49-F238E27FC236}">
                    <a16:creationId xmlns:a16="http://schemas.microsoft.com/office/drawing/2014/main" id="{140ECD7F-8050-3922-3EA9-47C9A4E5F4FD}"/>
                  </a:ext>
                </a:extLst>
              </p:cNvPr>
              <p:cNvSpPr txBox="1"/>
              <p:nvPr/>
            </p:nvSpPr>
            <p:spPr>
              <a:xfrm>
                <a:off x="2592971" y="4851731"/>
                <a:ext cx="1031330" cy="196249"/>
              </a:xfrm>
              <a:prstGeom prst="rect">
                <a:avLst/>
              </a:prstGeom>
              <a:noFill/>
            </p:spPr>
            <p:txBody>
              <a:bodyPr wrap="none" rtlCol="0">
                <a:spAutoFit/>
              </a:bodyPr>
              <a:lstStyle/>
              <a:p>
                <a:pPr algn="l"/>
                <a:r>
                  <a:rPr lang="en-GB" sz="1000" spc="0" baseline="0">
                    <a:ln/>
                    <a:solidFill>
                      <a:srgbClr val="F7F8F9"/>
                    </a:solidFill>
                    <a:latin typeface="Open Sans"/>
                    <a:ea typeface="Open Sans"/>
                    <a:cs typeface="Open Sans"/>
                    <a:sym typeface="Open Sans"/>
                    <a:rtl val="0"/>
                  </a:rPr>
                  <a:t>shared file storage</a:t>
                </a:r>
              </a:p>
            </p:txBody>
          </p:sp>
        </p:grpSp>
        <p:grpSp>
          <p:nvGrpSpPr>
            <p:cNvPr id="9" name="Gráfico 5" descr="Ilustración de volúmenes en Docker">
              <a:extLst>
                <a:ext uri="{FF2B5EF4-FFF2-40B4-BE49-F238E27FC236}">
                  <a16:creationId xmlns:a16="http://schemas.microsoft.com/office/drawing/2014/main" id="{A739BBBA-653D-4971-EDBC-53FD5CEA4B82}"/>
                </a:ext>
              </a:extLst>
            </p:cNvPr>
            <p:cNvGrpSpPr/>
            <p:nvPr/>
          </p:nvGrpSpPr>
          <p:grpSpPr>
            <a:xfrm>
              <a:off x="658024" y="2848002"/>
              <a:ext cx="5051746" cy="1962113"/>
              <a:chOff x="658024" y="2848002"/>
              <a:chExt cx="5051746" cy="1962113"/>
            </a:xfrm>
          </p:grpSpPr>
          <p:sp>
            <p:nvSpPr>
              <p:cNvPr id="10" name="CuadroTexto 9">
                <a:extLst>
                  <a:ext uri="{FF2B5EF4-FFF2-40B4-BE49-F238E27FC236}">
                    <a16:creationId xmlns:a16="http://schemas.microsoft.com/office/drawing/2014/main" id="{20E02A6F-4A8A-E113-074C-0A892FE1024B}"/>
                  </a:ext>
                </a:extLst>
              </p:cNvPr>
              <p:cNvSpPr txBox="1"/>
              <p:nvPr/>
            </p:nvSpPr>
            <p:spPr>
              <a:xfrm>
                <a:off x="658024" y="4234684"/>
                <a:ext cx="676139" cy="196249"/>
              </a:xfrm>
              <a:prstGeom prst="rect">
                <a:avLst/>
              </a:prstGeom>
              <a:noFill/>
            </p:spPr>
            <p:txBody>
              <a:bodyPr wrap="none" rtlCol="0">
                <a:spAutoFit/>
              </a:bodyPr>
              <a:lstStyle/>
              <a:p>
                <a:pPr algn="l"/>
                <a:r>
                  <a:rPr lang="en-GB" sz="1000" spc="0" baseline="0">
                    <a:ln/>
                    <a:solidFill>
                      <a:srgbClr val="82949E"/>
                    </a:solidFill>
                    <a:latin typeface="Open Sans"/>
                    <a:ea typeface="Open Sans"/>
                    <a:cs typeface="Open Sans"/>
                    <a:sym typeface="Open Sans"/>
                    <a:rtl val="0"/>
                  </a:rPr>
                  <a:t>Datacenter</a:t>
                </a:r>
              </a:p>
            </p:txBody>
          </p:sp>
          <p:grpSp>
            <p:nvGrpSpPr>
              <p:cNvPr id="11" name="Gráfico 5" descr="Ilustración de volúmenes en Docker">
                <a:extLst>
                  <a:ext uri="{FF2B5EF4-FFF2-40B4-BE49-F238E27FC236}">
                    <a16:creationId xmlns:a16="http://schemas.microsoft.com/office/drawing/2014/main" id="{CA3FAA5B-A1E7-7497-75E9-97E2D7BAD349}"/>
                  </a:ext>
                </a:extLst>
              </p:cNvPr>
              <p:cNvGrpSpPr/>
              <p:nvPr/>
            </p:nvGrpSpPr>
            <p:grpSpPr>
              <a:xfrm>
                <a:off x="1872876" y="4243788"/>
                <a:ext cx="2608389" cy="566327"/>
                <a:chOff x="1872876" y="4243788"/>
                <a:chExt cx="2608389" cy="566327"/>
              </a:xfrm>
            </p:grpSpPr>
            <p:grpSp>
              <p:nvGrpSpPr>
                <p:cNvPr id="12" name="Gráfico 5" descr="Ilustración de volúmenes en Docker">
                  <a:extLst>
                    <a:ext uri="{FF2B5EF4-FFF2-40B4-BE49-F238E27FC236}">
                      <a16:creationId xmlns:a16="http://schemas.microsoft.com/office/drawing/2014/main" id="{C80DED16-D985-1D3A-4297-55195537A4A6}"/>
                    </a:ext>
                  </a:extLst>
                </p:cNvPr>
                <p:cNvGrpSpPr/>
                <p:nvPr/>
              </p:nvGrpSpPr>
              <p:grpSpPr>
                <a:xfrm>
                  <a:off x="4364819" y="4245322"/>
                  <a:ext cx="116445" cy="564794"/>
                  <a:chOff x="4364819" y="4245322"/>
                  <a:chExt cx="116445" cy="564794"/>
                </a:xfrm>
              </p:grpSpPr>
              <p:sp>
                <p:nvSpPr>
                  <p:cNvPr id="13" name="Forma libre: forma 12">
                    <a:extLst>
                      <a:ext uri="{FF2B5EF4-FFF2-40B4-BE49-F238E27FC236}">
                        <a16:creationId xmlns:a16="http://schemas.microsoft.com/office/drawing/2014/main" id="{AFD8D676-4147-6E51-BFCA-02E7E0279C82}"/>
                      </a:ext>
                    </a:extLst>
                  </p:cNvPr>
                  <p:cNvSpPr/>
                  <p:nvPr/>
                </p:nvSpPr>
                <p:spPr>
                  <a:xfrm rot="-5400000">
                    <a:off x="4158112" y="4510252"/>
                    <a:ext cx="529860" cy="11644"/>
                  </a:xfrm>
                  <a:custGeom>
                    <a:avLst/>
                    <a:gdLst>
                      <a:gd name="connsiteX0" fmla="*/ 452 w 529860"/>
                      <a:gd name="connsiteY0" fmla="*/ 148 h 11644"/>
                      <a:gd name="connsiteX1" fmla="*/ 530312 w 529860"/>
                      <a:gd name="connsiteY1" fmla="*/ 148 h 11644"/>
                    </a:gdLst>
                    <a:ahLst/>
                    <a:cxnLst>
                      <a:cxn ang="0">
                        <a:pos x="connsiteX0" y="connsiteY0"/>
                      </a:cxn>
                      <a:cxn ang="0">
                        <a:pos x="connsiteX1" y="connsiteY1"/>
                      </a:cxn>
                    </a:cxnLst>
                    <a:rect l="l" t="t" r="r" b="b"/>
                    <a:pathLst>
                      <a:path w="529860" h="11644">
                        <a:moveTo>
                          <a:pt x="452" y="148"/>
                        </a:moveTo>
                        <a:lnTo>
                          <a:pt x="530312" y="148"/>
                        </a:lnTo>
                      </a:path>
                    </a:pathLst>
                  </a:custGeom>
                  <a:noFill/>
                  <a:ln w="23272" cap="rnd">
                    <a:solidFill>
                      <a:srgbClr val="445D6E"/>
                    </a:solidFill>
                    <a:prstDash val="solid"/>
                    <a:round/>
                  </a:ln>
                </p:spPr>
                <p:txBody>
                  <a:bodyPr rtlCol="0" anchor="ctr"/>
                  <a:lstStyle/>
                  <a:p>
                    <a:endParaRPr lang="en-GB" sz="2800"/>
                  </a:p>
                </p:txBody>
              </p:sp>
              <p:grpSp>
                <p:nvGrpSpPr>
                  <p:cNvPr id="14" name="Gráfico 5" descr="Ilustración de volúmenes en Docker">
                    <a:extLst>
                      <a:ext uri="{FF2B5EF4-FFF2-40B4-BE49-F238E27FC236}">
                        <a16:creationId xmlns:a16="http://schemas.microsoft.com/office/drawing/2014/main" id="{139D6DAA-3619-5226-6729-641380F8E7DF}"/>
                      </a:ext>
                    </a:extLst>
                  </p:cNvPr>
                  <p:cNvGrpSpPr/>
                  <p:nvPr/>
                </p:nvGrpSpPr>
                <p:grpSpPr>
                  <a:xfrm>
                    <a:off x="4364819" y="4693670"/>
                    <a:ext cx="116445" cy="116445"/>
                    <a:chOff x="4364819" y="4693670"/>
                    <a:chExt cx="116445" cy="116445"/>
                  </a:xfrm>
                </p:grpSpPr>
                <p:sp>
                  <p:nvSpPr>
                    <p:cNvPr id="15" name="Forma libre: forma 14">
                      <a:extLst>
                        <a:ext uri="{FF2B5EF4-FFF2-40B4-BE49-F238E27FC236}">
                          <a16:creationId xmlns:a16="http://schemas.microsoft.com/office/drawing/2014/main" id="{6A16BDC6-D21F-3B61-8F85-6A2E43329B9C}"/>
                        </a:ext>
                      </a:extLst>
                    </p:cNvPr>
                    <p:cNvSpPr/>
                    <p:nvPr/>
                  </p:nvSpPr>
                  <p:spPr>
                    <a:xfrm rot="-5400000">
                      <a:off x="4376464" y="4705315"/>
                      <a:ext cx="93156" cy="93156"/>
                    </a:xfrm>
                    <a:custGeom>
                      <a:avLst/>
                      <a:gdLst>
                        <a:gd name="connsiteX0" fmla="*/ 93629 w 93156"/>
                        <a:gd name="connsiteY0" fmla="*/ 46747 h 93156"/>
                        <a:gd name="connsiteX1" fmla="*/ 47051 w 93156"/>
                        <a:gd name="connsiteY1" fmla="*/ 93325 h 93156"/>
                        <a:gd name="connsiteX2" fmla="*/ 473 w 93156"/>
                        <a:gd name="connsiteY2" fmla="*/ 46747 h 93156"/>
                        <a:gd name="connsiteX3" fmla="*/ 47051 w 93156"/>
                        <a:gd name="connsiteY3" fmla="*/ 169 h 93156"/>
                        <a:gd name="connsiteX4" fmla="*/ 93629 w 93156"/>
                        <a:gd name="connsiteY4" fmla="*/ 46747 h 93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6" h="93156">
                          <a:moveTo>
                            <a:pt x="93629" y="46747"/>
                          </a:moveTo>
                          <a:cubicBezTo>
                            <a:pt x="93629" y="72471"/>
                            <a:pt x="72775" y="93325"/>
                            <a:pt x="47051" y="93325"/>
                          </a:cubicBezTo>
                          <a:cubicBezTo>
                            <a:pt x="21326" y="93325"/>
                            <a:pt x="473" y="72471"/>
                            <a:pt x="473" y="46747"/>
                          </a:cubicBezTo>
                          <a:cubicBezTo>
                            <a:pt x="473" y="21022"/>
                            <a:pt x="21326" y="169"/>
                            <a:pt x="47051" y="169"/>
                          </a:cubicBezTo>
                          <a:cubicBezTo>
                            <a:pt x="72775" y="169"/>
                            <a:pt x="93629" y="21022"/>
                            <a:pt x="93629" y="46747"/>
                          </a:cubicBezTo>
                          <a:close/>
                        </a:path>
                      </a:pathLst>
                    </a:custGeom>
                    <a:solidFill>
                      <a:srgbClr val="445D6E"/>
                    </a:solidFill>
                    <a:ln w="11636" cap="flat">
                      <a:noFill/>
                      <a:prstDash val="solid"/>
                      <a:miter/>
                    </a:ln>
                  </p:spPr>
                  <p:txBody>
                    <a:bodyPr rtlCol="0" anchor="ctr"/>
                    <a:lstStyle/>
                    <a:p>
                      <a:endParaRPr lang="en-GB" sz="2800"/>
                    </a:p>
                  </p:txBody>
                </p:sp>
                <p:sp>
                  <p:nvSpPr>
                    <p:cNvPr id="16" name="Forma libre: forma 15">
                      <a:extLst>
                        <a:ext uri="{FF2B5EF4-FFF2-40B4-BE49-F238E27FC236}">
                          <a16:creationId xmlns:a16="http://schemas.microsoft.com/office/drawing/2014/main" id="{D8B37987-8269-7F58-FC6F-EF1F217DD24E}"/>
                        </a:ext>
                      </a:extLst>
                    </p:cNvPr>
                    <p:cNvSpPr/>
                    <p:nvPr/>
                  </p:nvSpPr>
                  <p:spPr>
                    <a:xfrm rot="-5400000">
                      <a:off x="4364819" y="4693670"/>
                      <a:ext cx="116445" cy="116445"/>
                    </a:xfrm>
                    <a:custGeom>
                      <a:avLst/>
                      <a:gdLst>
                        <a:gd name="connsiteX0" fmla="*/ 116918 w 116445"/>
                        <a:gd name="connsiteY0" fmla="*/ 58391 h 116445"/>
                        <a:gd name="connsiteX1" fmla="*/ 58695 w 116445"/>
                        <a:gd name="connsiteY1" fmla="*/ 116614 h 116445"/>
                        <a:gd name="connsiteX2" fmla="*/ 473 w 116445"/>
                        <a:gd name="connsiteY2" fmla="*/ 58391 h 116445"/>
                        <a:gd name="connsiteX3" fmla="*/ 58695 w 116445"/>
                        <a:gd name="connsiteY3" fmla="*/ 169 h 116445"/>
                        <a:gd name="connsiteX4" fmla="*/ 116918 w 116445"/>
                        <a:gd name="connsiteY4" fmla="*/ 58391 h 11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 h="116445">
                          <a:moveTo>
                            <a:pt x="116918" y="58391"/>
                          </a:moveTo>
                          <a:cubicBezTo>
                            <a:pt x="116918" y="90547"/>
                            <a:pt x="90851" y="116614"/>
                            <a:pt x="58695" y="116614"/>
                          </a:cubicBezTo>
                          <a:cubicBezTo>
                            <a:pt x="26540" y="116614"/>
                            <a:pt x="473" y="90547"/>
                            <a:pt x="473" y="58391"/>
                          </a:cubicBezTo>
                          <a:cubicBezTo>
                            <a:pt x="473" y="26236"/>
                            <a:pt x="26540" y="169"/>
                            <a:pt x="58695" y="169"/>
                          </a:cubicBezTo>
                          <a:cubicBezTo>
                            <a:pt x="90851" y="169"/>
                            <a:pt x="116918" y="26236"/>
                            <a:pt x="116918" y="58391"/>
                          </a:cubicBezTo>
                          <a:close/>
                        </a:path>
                      </a:pathLst>
                    </a:custGeom>
                    <a:noFill/>
                    <a:ln w="23272" cap="flat">
                      <a:solidFill>
                        <a:srgbClr val="F7F8F9"/>
                      </a:solidFill>
                      <a:prstDash val="solid"/>
                      <a:miter/>
                    </a:ln>
                  </p:spPr>
                  <p:txBody>
                    <a:bodyPr rtlCol="0" anchor="ctr"/>
                    <a:lstStyle/>
                    <a:p>
                      <a:endParaRPr lang="en-GB" sz="2800"/>
                    </a:p>
                  </p:txBody>
                </p:sp>
              </p:grpSp>
            </p:grpSp>
            <p:grpSp>
              <p:nvGrpSpPr>
                <p:cNvPr id="17" name="Gráfico 5" descr="Ilustración de volúmenes en Docker">
                  <a:extLst>
                    <a:ext uri="{FF2B5EF4-FFF2-40B4-BE49-F238E27FC236}">
                      <a16:creationId xmlns:a16="http://schemas.microsoft.com/office/drawing/2014/main" id="{9B71ACBD-DA74-90C6-D788-43F9E9FAF31B}"/>
                    </a:ext>
                  </a:extLst>
                </p:cNvPr>
                <p:cNvGrpSpPr/>
                <p:nvPr/>
              </p:nvGrpSpPr>
              <p:grpSpPr>
                <a:xfrm>
                  <a:off x="3118848" y="4243788"/>
                  <a:ext cx="116445" cy="566327"/>
                  <a:chOff x="3118848" y="4243788"/>
                  <a:chExt cx="116445" cy="566327"/>
                </a:xfrm>
              </p:grpSpPr>
              <p:sp>
                <p:nvSpPr>
                  <p:cNvPr id="18" name="Forma libre: forma 17">
                    <a:extLst>
                      <a:ext uri="{FF2B5EF4-FFF2-40B4-BE49-F238E27FC236}">
                        <a16:creationId xmlns:a16="http://schemas.microsoft.com/office/drawing/2014/main" id="{2E820F52-2A5A-A278-C2A6-2411E1574DB4}"/>
                      </a:ext>
                    </a:extLst>
                  </p:cNvPr>
                  <p:cNvSpPr/>
                  <p:nvPr/>
                </p:nvSpPr>
                <p:spPr>
                  <a:xfrm rot="-5400000">
                    <a:off x="2911374" y="4509485"/>
                    <a:ext cx="531394" cy="11644"/>
                  </a:xfrm>
                  <a:custGeom>
                    <a:avLst/>
                    <a:gdLst>
                      <a:gd name="connsiteX0" fmla="*/ 345 w 531394"/>
                      <a:gd name="connsiteY0" fmla="*/ 148 h 11644"/>
                      <a:gd name="connsiteX1" fmla="*/ 531739 w 531394"/>
                      <a:gd name="connsiteY1" fmla="*/ 148 h 11644"/>
                    </a:gdLst>
                    <a:ahLst/>
                    <a:cxnLst>
                      <a:cxn ang="0">
                        <a:pos x="connsiteX0" y="connsiteY0"/>
                      </a:cxn>
                      <a:cxn ang="0">
                        <a:pos x="connsiteX1" y="connsiteY1"/>
                      </a:cxn>
                    </a:cxnLst>
                    <a:rect l="l" t="t" r="r" b="b"/>
                    <a:pathLst>
                      <a:path w="531394" h="11644">
                        <a:moveTo>
                          <a:pt x="345" y="148"/>
                        </a:moveTo>
                        <a:lnTo>
                          <a:pt x="531739" y="148"/>
                        </a:lnTo>
                      </a:path>
                    </a:pathLst>
                  </a:custGeom>
                  <a:noFill/>
                  <a:ln w="23272" cap="rnd">
                    <a:solidFill>
                      <a:srgbClr val="445D6E"/>
                    </a:solidFill>
                    <a:prstDash val="solid"/>
                    <a:round/>
                  </a:ln>
                </p:spPr>
                <p:txBody>
                  <a:bodyPr rtlCol="0" anchor="ctr"/>
                  <a:lstStyle/>
                  <a:p>
                    <a:endParaRPr lang="en-GB" sz="2800"/>
                  </a:p>
                </p:txBody>
              </p:sp>
              <p:grpSp>
                <p:nvGrpSpPr>
                  <p:cNvPr id="19" name="Gráfico 5" descr="Ilustración de volúmenes en Docker">
                    <a:extLst>
                      <a:ext uri="{FF2B5EF4-FFF2-40B4-BE49-F238E27FC236}">
                        <a16:creationId xmlns:a16="http://schemas.microsoft.com/office/drawing/2014/main" id="{B11759BF-03E4-48BA-5790-B02BB2C2F562}"/>
                      </a:ext>
                    </a:extLst>
                  </p:cNvPr>
                  <p:cNvGrpSpPr/>
                  <p:nvPr/>
                </p:nvGrpSpPr>
                <p:grpSpPr>
                  <a:xfrm>
                    <a:off x="3118848" y="4693670"/>
                    <a:ext cx="116445" cy="116445"/>
                    <a:chOff x="3118848" y="4693670"/>
                    <a:chExt cx="116445" cy="116445"/>
                  </a:xfrm>
                </p:grpSpPr>
                <p:sp>
                  <p:nvSpPr>
                    <p:cNvPr id="20" name="Forma libre: forma 19">
                      <a:extLst>
                        <a:ext uri="{FF2B5EF4-FFF2-40B4-BE49-F238E27FC236}">
                          <a16:creationId xmlns:a16="http://schemas.microsoft.com/office/drawing/2014/main" id="{14703581-5B80-97BD-B833-DF83F31697EB}"/>
                        </a:ext>
                      </a:extLst>
                    </p:cNvPr>
                    <p:cNvSpPr/>
                    <p:nvPr/>
                  </p:nvSpPr>
                  <p:spPr>
                    <a:xfrm rot="-5400000">
                      <a:off x="3130492" y="4705315"/>
                      <a:ext cx="93156" cy="93156"/>
                    </a:xfrm>
                    <a:custGeom>
                      <a:avLst/>
                      <a:gdLst>
                        <a:gd name="connsiteX0" fmla="*/ 93522 w 93156"/>
                        <a:gd name="connsiteY0" fmla="*/ 46747 h 93156"/>
                        <a:gd name="connsiteX1" fmla="*/ 46944 w 93156"/>
                        <a:gd name="connsiteY1" fmla="*/ 93325 h 93156"/>
                        <a:gd name="connsiteX2" fmla="*/ 366 w 93156"/>
                        <a:gd name="connsiteY2" fmla="*/ 46747 h 93156"/>
                        <a:gd name="connsiteX3" fmla="*/ 46944 w 93156"/>
                        <a:gd name="connsiteY3" fmla="*/ 169 h 93156"/>
                        <a:gd name="connsiteX4" fmla="*/ 93522 w 93156"/>
                        <a:gd name="connsiteY4" fmla="*/ 46747 h 93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6" h="93156">
                          <a:moveTo>
                            <a:pt x="93522" y="46747"/>
                          </a:moveTo>
                          <a:cubicBezTo>
                            <a:pt x="93522" y="72471"/>
                            <a:pt x="72668" y="93325"/>
                            <a:pt x="46944" y="93325"/>
                          </a:cubicBezTo>
                          <a:cubicBezTo>
                            <a:pt x="21219" y="93325"/>
                            <a:pt x="366" y="72471"/>
                            <a:pt x="366" y="46747"/>
                          </a:cubicBezTo>
                          <a:cubicBezTo>
                            <a:pt x="366" y="21022"/>
                            <a:pt x="21219" y="169"/>
                            <a:pt x="46944" y="169"/>
                          </a:cubicBezTo>
                          <a:cubicBezTo>
                            <a:pt x="72668" y="169"/>
                            <a:pt x="93522" y="21022"/>
                            <a:pt x="93522" y="46747"/>
                          </a:cubicBezTo>
                          <a:close/>
                        </a:path>
                      </a:pathLst>
                    </a:custGeom>
                    <a:solidFill>
                      <a:srgbClr val="445D6E"/>
                    </a:solidFill>
                    <a:ln w="11636" cap="flat">
                      <a:noFill/>
                      <a:prstDash val="solid"/>
                      <a:miter/>
                    </a:ln>
                  </p:spPr>
                  <p:txBody>
                    <a:bodyPr rtlCol="0" anchor="ctr"/>
                    <a:lstStyle/>
                    <a:p>
                      <a:endParaRPr lang="en-GB" sz="2800"/>
                    </a:p>
                  </p:txBody>
                </p:sp>
                <p:sp>
                  <p:nvSpPr>
                    <p:cNvPr id="21" name="Forma libre: forma 20">
                      <a:extLst>
                        <a:ext uri="{FF2B5EF4-FFF2-40B4-BE49-F238E27FC236}">
                          <a16:creationId xmlns:a16="http://schemas.microsoft.com/office/drawing/2014/main" id="{936E1C91-92A9-1591-45C0-037D458AA8DD}"/>
                        </a:ext>
                      </a:extLst>
                    </p:cNvPr>
                    <p:cNvSpPr/>
                    <p:nvPr/>
                  </p:nvSpPr>
                  <p:spPr>
                    <a:xfrm rot="-5400000">
                      <a:off x="3118848" y="4693670"/>
                      <a:ext cx="116445" cy="116445"/>
                    </a:xfrm>
                    <a:custGeom>
                      <a:avLst/>
                      <a:gdLst>
                        <a:gd name="connsiteX0" fmla="*/ 116811 w 116445"/>
                        <a:gd name="connsiteY0" fmla="*/ 58391 h 116445"/>
                        <a:gd name="connsiteX1" fmla="*/ 58588 w 116445"/>
                        <a:gd name="connsiteY1" fmla="*/ 116614 h 116445"/>
                        <a:gd name="connsiteX2" fmla="*/ 366 w 116445"/>
                        <a:gd name="connsiteY2" fmla="*/ 58391 h 116445"/>
                        <a:gd name="connsiteX3" fmla="*/ 58588 w 116445"/>
                        <a:gd name="connsiteY3" fmla="*/ 169 h 116445"/>
                        <a:gd name="connsiteX4" fmla="*/ 116811 w 116445"/>
                        <a:gd name="connsiteY4" fmla="*/ 58391 h 11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 h="116445">
                          <a:moveTo>
                            <a:pt x="116811" y="58391"/>
                          </a:moveTo>
                          <a:cubicBezTo>
                            <a:pt x="116811" y="90547"/>
                            <a:pt x="90744" y="116614"/>
                            <a:pt x="58588" y="116614"/>
                          </a:cubicBezTo>
                          <a:cubicBezTo>
                            <a:pt x="26433" y="116614"/>
                            <a:pt x="366" y="90547"/>
                            <a:pt x="366" y="58391"/>
                          </a:cubicBezTo>
                          <a:cubicBezTo>
                            <a:pt x="366" y="26236"/>
                            <a:pt x="26433" y="169"/>
                            <a:pt x="58588" y="169"/>
                          </a:cubicBezTo>
                          <a:cubicBezTo>
                            <a:pt x="90744" y="169"/>
                            <a:pt x="116811" y="26236"/>
                            <a:pt x="116811" y="58391"/>
                          </a:cubicBezTo>
                          <a:close/>
                        </a:path>
                      </a:pathLst>
                    </a:custGeom>
                    <a:noFill/>
                    <a:ln w="23272" cap="flat">
                      <a:solidFill>
                        <a:srgbClr val="F7F8F9"/>
                      </a:solidFill>
                      <a:prstDash val="solid"/>
                      <a:miter/>
                    </a:ln>
                  </p:spPr>
                  <p:txBody>
                    <a:bodyPr rtlCol="0" anchor="ctr"/>
                    <a:lstStyle/>
                    <a:p>
                      <a:endParaRPr lang="en-GB" sz="2800"/>
                    </a:p>
                  </p:txBody>
                </p:sp>
              </p:grpSp>
            </p:grpSp>
            <p:grpSp>
              <p:nvGrpSpPr>
                <p:cNvPr id="22" name="Gráfico 5" descr="Ilustración de volúmenes en Docker">
                  <a:extLst>
                    <a:ext uri="{FF2B5EF4-FFF2-40B4-BE49-F238E27FC236}">
                      <a16:creationId xmlns:a16="http://schemas.microsoft.com/office/drawing/2014/main" id="{F987DB9C-0E74-DC9E-510F-301AD67A350B}"/>
                    </a:ext>
                  </a:extLst>
                </p:cNvPr>
                <p:cNvGrpSpPr/>
                <p:nvPr/>
              </p:nvGrpSpPr>
              <p:grpSpPr>
                <a:xfrm>
                  <a:off x="1872876" y="4245322"/>
                  <a:ext cx="116445" cy="564794"/>
                  <a:chOff x="1872876" y="4245322"/>
                  <a:chExt cx="116445" cy="564794"/>
                </a:xfrm>
              </p:grpSpPr>
              <p:sp>
                <p:nvSpPr>
                  <p:cNvPr id="23" name="Forma libre: forma 22">
                    <a:extLst>
                      <a:ext uri="{FF2B5EF4-FFF2-40B4-BE49-F238E27FC236}">
                        <a16:creationId xmlns:a16="http://schemas.microsoft.com/office/drawing/2014/main" id="{F1CD7B33-6887-C469-46F7-F85679909096}"/>
                      </a:ext>
                    </a:extLst>
                  </p:cNvPr>
                  <p:cNvSpPr/>
                  <p:nvPr/>
                </p:nvSpPr>
                <p:spPr>
                  <a:xfrm rot="-5400000">
                    <a:off x="1666169" y="4510252"/>
                    <a:ext cx="529860" cy="11644"/>
                  </a:xfrm>
                  <a:custGeom>
                    <a:avLst/>
                    <a:gdLst>
                      <a:gd name="connsiteX0" fmla="*/ 238 w 529860"/>
                      <a:gd name="connsiteY0" fmla="*/ 148 h 11644"/>
                      <a:gd name="connsiteX1" fmla="*/ 530098 w 529860"/>
                      <a:gd name="connsiteY1" fmla="*/ 148 h 11644"/>
                    </a:gdLst>
                    <a:ahLst/>
                    <a:cxnLst>
                      <a:cxn ang="0">
                        <a:pos x="connsiteX0" y="connsiteY0"/>
                      </a:cxn>
                      <a:cxn ang="0">
                        <a:pos x="connsiteX1" y="connsiteY1"/>
                      </a:cxn>
                    </a:cxnLst>
                    <a:rect l="l" t="t" r="r" b="b"/>
                    <a:pathLst>
                      <a:path w="529860" h="11644">
                        <a:moveTo>
                          <a:pt x="238" y="148"/>
                        </a:moveTo>
                        <a:lnTo>
                          <a:pt x="530098" y="148"/>
                        </a:lnTo>
                      </a:path>
                    </a:pathLst>
                  </a:custGeom>
                  <a:noFill/>
                  <a:ln w="23272" cap="rnd">
                    <a:solidFill>
                      <a:srgbClr val="445D6E"/>
                    </a:solidFill>
                    <a:prstDash val="solid"/>
                    <a:round/>
                  </a:ln>
                </p:spPr>
                <p:txBody>
                  <a:bodyPr rtlCol="0" anchor="ctr"/>
                  <a:lstStyle/>
                  <a:p>
                    <a:endParaRPr lang="en-GB" sz="2800"/>
                  </a:p>
                </p:txBody>
              </p:sp>
              <p:grpSp>
                <p:nvGrpSpPr>
                  <p:cNvPr id="24" name="Gráfico 5" descr="Ilustración de volúmenes en Docker">
                    <a:extLst>
                      <a:ext uri="{FF2B5EF4-FFF2-40B4-BE49-F238E27FC236}">
                        <a16:creationId xmlns:a16="http://schemas.microsoft.com/office/drawing/2014/main" id="{3C2BE4ED-C49A-EC65-5393-693879731E93}"/>
                      </a:ext>
                    </a:extLst>
                  </p:cNvPr>
                  <p:cNvGrpSpPr/>
                  <p:nvPr/>
                </p:nvGrpSpPr>
                <p:grpSpPr>
                  <a:xfrm>
                    <a:off x="1872876" y="4693670"/>
                    <a:ext cx="116445" cy="116445"/>
                    <a:chOff x="1872876" y="4693670"/>
                    <a:chExt cx="116445" cy="116445"/>
                  </a:xfrm>
                </p:grpSpPr>
                <p:sp>
                  <p:nvSpPr>
                    <p:cNvPr id="25" name="Forma libre: forma 24">
                      <a:extLst>
                        <a:ext uri="{FF2B5EF4-FFF2-40B4-BE49-F238E27FC236}">
                          <a16:creationId xmlns:a16="http://schemas.microsoft.com/office/drawing/2014/main" id="{E958FD65-70A9-89FB-2861-1ADC19E33A63}"/>
                        </a:ext>
                      </a:extLst>
                    </p:cNvPr>
                    <p:cNvSpPr/>
                    <p:nvPr/>
                  </p:nvSpPr>
                  <p:spPr>
                    <a:xfrm rot="-5400000">
                      <a:off x="1884521" y="4705315"/>
                      <a:ext cx="93156" cy="93156"/>
                    </a:xfrm>
                    <a:custGeom>
                      <a:avLst/>
                      <a:gdLst>
                        <a:gd name="connsiteX0" fmla="*/ 93415 w 93156"/>
                        <a:gd name="connsiteY0" fmla="*/ 46747 h 93156"/>
                        <a:gd name="connsiteX1" fmla="*/ 46837 w 93156"/>
                        <a:gd name="connsiteY1" fmla="*/ 93325 h 93156"/>
                        <a:gd name="connsiteX2" fmla="*/ 259 w 93156"/>
                        <a:gd name="connsiteY2" fmla="*/ 46747 h 93156"/>
                        <a:gd name="connsiteX3" fmla="*/ 46837 w 93156"/>
                        <a:gd name="connsiteY3" fmla="*/ 169 h 93156"/>
                        <a:gd name="connsiteX4" fmla="*/ 93415 w 93156"/>
                        <a:gd name="connsiteY4" fmla="*/ 46747 h 93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6" h="93156">
                          <a:moveTo>
                            <a:pt x="93415" y="46747"/>
                          </a:moveTo>
                          <a:cubicBezTo>
                            <a:pt x="93415" y="72471"/>
                            <a:pt x="72561" y="93325"/>
                            <a:pt x="46837" y="93325"/>
                          </a:cubicBezTo>
                          <a:cubicBezTo>
                            <a:pt x="21112" y="93325"/>
                            <a:pt x="259" y="72471"/>
                            <a:pt x="259" y="46747"/>
                          </a:cubicBezTo>
                          <a:cubicBezTo>
                            <a:pt x="259" y="21022"/>
                            <a:pt x="21112" y="169"/>
                            <a:pt x="46837" y="169"/>
                          </a:cubicBezTo>
                          <a:cubicBezTo>
                            <a:pt x="72561" y="169"/>
                            <a:pt x="93415" y="21022"/>
                            <a:pt x="93415" y="46747"/>
                          </a:cubicBezTo>
                          <a:close/>
                        </a:path>
                      </a:pathLst>
                    </a:custGeom>
                    <a:solidFill>
                      <a:srgbClr val="445D6E"/>
                    </a:solidFill>
                    <a:ln w="11636" cap="flat">
                      <a:noFill/>
                      <a:prstDash val="solid"/>
                      <a:miter/>
                    </a:ln>
                  </p:spPr>
                  <p:txBody>
                    <a:bodyPr rtlCol="0" anchor="ctr"/>
                    <a:lstStyle/>
                    <a:p>
                      <a:endParaRPr lang="en-GB" sz="2800"/>
                    </a:p>
                  </p:txBody>
                </p:sp>
                <p:sp>
                  <p:nvSpPr>
                    <p:cNvPr id="26" name="Forma libre: forma 25">
                      <a:extLst>
                        <a:ext uri="{FF2B5EF4-FFF2-40B4-BE49-F238E27FC236}">
                          <a16:creationId xmlns:a16="http://schemas.microsoft.com/office/drawing/2014/main" id="{38A2B35E-D6C9-66F5-09F9-825DF8437093}"/>
                        </a:ext>
                      </a:extLst>
                    </p:cNvPr>
                    <p:cNvSpPr/>
                    <p:nvPr/>
                  </p:nvSpPr>
                  <p:spPr>
                    <a:xfrm rot="-5400000">
                      <a:off x="1872876" y="4693670"/>
                      <a:ext cx="116445" cy="116445"/>
                    </a:xfrm>
                    <a:custGeom>
                      <a:avLst/>
                      <a:gdLst>
                        <a:gd name="connsiteX0" fmla="*/ 116704 w 116445"/>
                        <a:gd name="connsiteY0" fmla="*/ 58391 h 116445"/>
                        <a:gd name="connsiteX1" fmla="*/ 58481 w 116445"/>
                        <a:gd name="connsiteY1" fmla="*/ 116614 h 116445"/>
                        <a:gd name="connsiteX2" fmla="*/ 259 w 116445"/>
                        <a:gd name="connsiteY2" fmla="*/ 58391 h 116445"/>
                        <a:gd name="connsiteX3" fmla="*/ 58481 w 116445"/>
                        <a:gd name="connsiteY3" fmla="*/ 169 h 116445"/>
                        <a:gd name="connsiteX4" fmla="*/ 116704 w 116445"/>
                        <a:gd name="connsiteY4" fmla="*/ 58391 h 11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 h="116445">
                          <a:moveTo>
                            <a:pt x="116704" y="58391"/>
                          </a:moveTo>
                          <a:cubicBezTo>
                            <a:pt x="116704" y="90547"/>
                            <a:pt x="90637" y="116614"/>
                            <a:pt x="58481" y="116614"/>
                          </a:cubicBezTo>
                          <a:cubicBezTo>
                            <a:pt x="26326" y="116614"/>
                            <a:pt x="259" y="90547"/>
                            <a:pt x="259" y="58391"/>
                          </a:cubicBezTo>
                          <a:cubicBezTo>
                            <a:pt x="259" y="26236"/>
                            <a:pt x="26326" y="169"/>
                            <a:pt x="58481" y="169"/>
                          </a:cubicBezTo>
                          <a:cubicBezTo>
                            <a:pt x="90637" y="169"/>
                            <a:pt x="116704" y="26236"/>
                            <a:pt x="116704" y="58391"/>
                          </a:cubicBezTo>
                          <a:close/>
                        </a:path>
                      </a:pathLst>
                    </a:custGeom>
                    <a:noFill/>
                    <a:ln w="23272" cap="flat">
                      <a:solidFill>
                        <a:srgbClr val="F7F8F9"/>
                      </a:solidFill>
                      <a:prstDash val="solid"/>
                      <a:miter/>
                    </a:ln>
                  </p:spPr>
                  <p:txBody>
                    <a:bodyPr rtlCol="0" anchor="ctr"/>
                    <a:lstStyle/>
                    <a:p>
                      <a:endParaRPr lang="en-GB" sz="2800"/>
                    </a:p>
                  </p:txBody>
                </p:sp>
              </p:grpSp>
            </p:grpSp>
          </p:grpSp>
          <p:grpSp>
            <p:nvGrpSpPr>
              <p:cNvPr id="27" name="Gráfico 5" descr="Ilustración de volúmenes en Docker">
                <a:extLst>
                  <a:ext uri="{FF2B5EF4-FFF2-40B4-BE49-F238E27FC236}">
                    <a16:creationId xmlns:a16="http://schemas.microsoft.com/office/drawing/2014/main" id="{7CBE6C80-1F56-8AAF-7A2F-11AF7F6503D0}"/>
                  </a:ext>
                </a:extLst>
              </p:cNvPr>
              <p:cNvGrpSpPr/>
              <p:nvPr/>
            </p:nvGrpSpPr>
            <p:grpSpPr>
              <a:xfrm>
                <a:off x="1356408" y="3057605"/>
                <a:ext cx="3643041" cy="1187748"/>
                <a:chOff x="1356408" y="3057605"/>
                <a:chExt cx="3643041" cy="1187748"/>
              </a:xfrm>
            </p:grpSpPr>
            <p:grpSp>
              <p:nvGrpSpPr>
                <p:cNvPr id="28" name="Gráfico 5" descr="Ilustración de volúmenes en Docker">
                  <a:extLst>
                    <a:ext uri="{FF2B5EF4-FFF2-40B4-BE49-F238E27FC236}">
                      <a16:creationId xmlns:a16="http://schemas.microsoft.com/office/drawing/2014/main" id="{78A5F335-4D62-56B1-FF13-F0E681574CAF}"/>
                    </a:ext>
                  </a:extLst>
                </p:cNvPr>
                <p:cNvGrpSpPr/>
                <p:nvPr/>
              </p:nvGrpSpPr>
              <p:grpSpPr>
                <a:xfrm>
                  <a:off x="3848352" y="3057605"/>
                  <a:ext cx="1151097" cy="1187748"/>
                  <a:chOff x="3848352" y="3057605"/>
                  <a:chExt cx="1151097" cy="1187748"/>
                </a:xfrm>
              </p:grpSpPr>
              <p:grpSp>
                <p:nvGrpSpPr>
                  <p:cNvPr id="29" name="Gráfico 5" descr="Ilustración de volúmenes en Docker">
                    <a:extLst>
                      <a:ext uri="{FF2B5EF4-FFF2-40B4-BE49-F238E27FC236}">
                        <a16:creationId xmlns:a16="http://schemas.microsoft.com/office/drawing/2014/main" id="{1487C340-57B6-B79B-2F9F-6D4E3B78141F}"/>
                      </a:ext>
                    </a:extLst>
                  </p:cNvPr>
                  <p:cNvGrpSpPr/>
                  <p:nvPr/>
                </p:nvGrpSpPr>
                <p:grpSpPr>
                  <a:xfrm>
                    <a:off x="3848352" y="3057605"/>
                    <a:ext cx="848338" cy="247919"/>
                    <a:chOff x="3848352" y="3057605"/>
                    <a:chExt cx="848338" cy="247919"/>
                  </a:xfrm>
                </p:grpSpPr>
                <p:sp>
                  <p:nvSpPr>
                    <p:cNvPr id="30" name="Forma libre: forma 29">
                      <a:extLst>
                        <a:ext uri="{FF2B5EF4-FFF2-40B4-BE49-F238E27FC236}">
                          <a16:creationId xmlns:a16="http://schemas.microsoft.com/office/drawing/2014/main" id="{842FA323-ED45-CC20-9697-E8760F076348}"/>
                        </a:ext>
                      </a:extLst>
                    </p:cNvPr>
                    <p:cNvSpPr/>
                    <p:nvPr/>
                  </p:nvSpPr>
                  <p:spPr>
                    <a:xfrm>
                      <a:off x="3869924" y="3057605"/>
                      <a:ext cx="826766" cy="247919"/>
                    </a:xfrm>
                    <a:custGeom>
                      <a:avLst/>
                      <a:gdLst>
                        <a:gd name="connsiteX0" fmla="*/ 429 w 826766"/>
                        <a:gd name="connsiteY0" fmla="*/ 23351 h 247919"/>
                        <a:gd name="connsiteX1" fmla="*/ 23622 w 826766"/>
                        <a:gd name="connsiteY1" fmla="*/ 27 h 247919"/>
                        <a:gd name="connsiteX2" fmla="*/ 827195 w 826766"/>
                        <a:gd name="connsiteY2" fmla="*/ 27 h 247919"/>
                        <a:gd name="connsiteX3" fmla="*/ 827195 w 826766"/>
                        <a:gd name="connsiteY3" fmla="*/ 123986 h 247919"/>
                        <a:gd name="connsiteX4" fmla="*/ 703197 w 826766"/>
                        <a:gd name="connsiteY4" fmla="*/ 247946 h 247919"/>
                        <a:gd name="connsiteX5" fmla="*/ 429 w 826766"/>
                        <a:gd name="connsiteY5" fmla="*/ 247946 h 247919"/>
                        <a:gd name="connsiteX6" fmla="*/ 429 w 826766"/>
                        <a:gd name="connsiteY6" fmla="*/ 23351 h 247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6766" h="247919">
                          <a:moveTo>
                            <a:pt x="429" y="23351"/>
                          </a:moveTo>
                          <a:cubicBezTo>
                            <a:pt x="429" y="10469"/>
                            <a:pt x="10882" y="27"/>
                            <a:pt x="23622" y="27"/>
                          </a:cubicBezTo>
                          <a:lnTo>
                            <a:pt x="827195" y="27"/>
                          </a:lnTo>
                          <a:lnTo>
                            <a:pt x="827195" y="123986"/>
                          </a:lnTo>
                          <a:cubicBezTo>
                            <a:pt x="827195" y="192447"/>
                            <a:pt x="771665" y="247946"/>
                            <a:pt x="703197" y="247946"/>
                          </a:cubicBezTo>
                          <a:lnTo>
                            <a:pt x="429" y="247946"/>
                          </a:lnTo>
                          <a:lnTo>
                            <a:pt x="429" y="23351"/>
                          </a:lnTo>
                          <a:close/>
                        </a:path>
                      </a:pathLst>
                    </a:custGeom>
                    <a:solidFill>
                      <a:srgbClr val="445D6E"/>
                    </a:solidFill>
                    <a:ln w="11636" cap="flat">
                      <a:noFill/>
                      <a:prstDash val="solid"/>
                      <a:miter/>
                    </a:ln>
                  </p:spPr>
                  <p:txBody>
                    <a:bodyPr rtlCol="0" anchor="ctr"/>
                    <a:lstStyle/>
                    <a:p>
                      <a:endParaRPr lang="en-GB" sz="2800"/>
                    </a:p>
                  </p:txBody>
                </p:sp>
                <p:sp>
                  <p:nvSpPr>
                    <p:cNvPr id="31" name="CuadroTexto 30">
                      <a:extLst>
                        <a:ext uri="{FF2B5EF4-FFF2-40B4-BE49-F238E27FC236}">
                          <a16:creationId xmlns:a16="http://schemas.microsoft.com/office/drawing/2014/main" id="{83B8690E-29E7-33A2-B5BB-13764E5AB387}"/>
                        </a:ext>
                      </a:extLst>
                    </p:cNvPr>
                    <p:cNvSpPr txBox="1"/>
                    <p:nvPr/>
                  </p:nvSpPr>
                  <p:spPr>
                    <a:xfrm>
                      <a:off x="3848352" y="3070108"/>
                      <a:ext cx="447438" cy="183983"/>
                    </a:xfrm>
                    <a:prstGeom prst="rect">
                      <a:avLst/>
                    </a:prstGeom>
                    <a:noFill/>
                  </p:spPr>
                  <p:txBody>
                    <a:bodyPr wrap="none" rtlCol="0">
                      <a:spAutoFit/>
                    </a:bodyPr>
                    <a:lstStyle/>
                    <a:p>
                      <a:pPr algn="l"/>
                      <a:r>
                        <a:rPr lang="en-GB" sz="900" spc="0" baseline="0">
                          <a:ln/>
                          <a:solidFill>
                            <a:srgbClr val="FFFFFF"/>
                          </a:solidFill>
                          <a:latin typeface="Open Sans"/>
                          <a:ea typeface="Open Sans"/>
                          <a:cs typeface="Open Sans"/>
                          <a:sym typeface="Open Sans"/>
                          <a:rtl val="0"/>
                        </a:rPr>
                        <a:t>node-3</a:t>
                      </a:r>
                    </a:p>
                  </p:txBody>
                </p:sp>
              </p:grpSp>
              <p:grpSp>
                <p:nvGrpSpPr>
                  <p:cNvPr id="32" name="Gráfico 5" descr="Ilustración de volúmenes en Docker">
                    <a:extLst>
                      <a:ext uri="{FF2B5EF4-FFF2-40B4-BE49-F238E27FC236}">
                        <a16:creationId xmlns:a16="http://schemas.microsoft.com/office/drawing/2014/main" id="{4A827362-451E-A3FE-91C4-8209AD35AF16}"/>
                      </a:ext>
                    </a:extLst>
                  </p:cNvPr>
                  <p:cNvGrpSpPr/>
                  <p:nvPr/>
                </p:nvGrpSpPr>
                <p:grpSpPr>
                  <a:xfrm>
                    <a:off x="3881569" y="3977528"/>
                    <a:ext cx="1106236" cy="256181"/>
                    <a:chOff x="3881569" y="3977528"/>
                    <a:chExt cx="1106236" cy="256181"/>
                  </a:xfrm>
                </p:grpSpPr>
                <p:sp>
                  <p:nvSpPr>
                    <p:cNvPr id="33" name="Forma libre: forma 32">
                      <a:extLst>
                        <a:ext uri="{FF2B5EF4-FFF2-40B4-BE49-F238E27FC236}">
                          <a16:creationId xmlns:a16="http://schemas.microsoft.com/office/drawing/2014/main" id="{19A427D8-238B-9619-3083-7F7703B01C42}"/>
                        </a:ext>
                      </a:extLst>
                    </p:cNvPr>
                    <p:cNvSpPr/>
                    <p:nvPr/>
                  </p:nvSpPr>
                  <p:spPr>
                    <a:xfrm>
                      <a:off x="3881569" y="3977528"/>
                      <a:ext cx="1106236" cy="256181"/>
                    </a:xfrm>
                    <a:custGeom>
                      <a:avLst/>
                      <a:gdLst>
                        <a:gd name="connsiteX0" fmla="*/ 1083377 w 1106236"/>
                        <a:gd name="connsiteY0" fmla="*/ 106 h 256181"/>
                        <a:gd name="connsiteX1" fmla="*/ 1106667 w 1106236"/>
                        <a:gd name="connsiteY1" fmla="*/ 106 h 256181"/>
                        <a:gd name="connsiteX2" fmla="*/ 1106667 w 1106236"/>
                        <a:gd name="connsiteY2" fmla="*/ 256287 h 256181"/>
                        <a:gd name="connsiteX3" fmla="*/ 1083377 w 1106236"/>
                        <a:gd name="connsiteY3" fmla="*/ 256287 h 256181"/>
                        <a:gd name="connsiteX4" fmla="*/ 23719 w 1106236"/>
                        <a:gd name="connsiteY4" fmla="*/ 256287 h 256181"/>
                        <a:gd name="connsiteX5" fmla="*/ 430 w 1106236"/>
                        <a:gd name="connsiteY5" fmla="*/ 256287 h 256181"/>
                        <a:gd name="connsiteX6" fmla="*/ 430 w 1106236"/>
                        <a:gd name="connsiteY6" fmla="*/ 106 h 256181"/>
                        <a:gd name="connsiteX7" fmla="*/ 23719 w 1106236"/>
                        <a:gd name="connsiteY7" fmla="*/ 106 h 2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236" h="256181">
                          <a:moveTo>
                            <a:pt x="1083377" y="106"/>
                          </a:moveTo>
                          <a:cubicBezTo>
                            <a:pt x="1096240" y="106"/>
                            <a:pt x="1106667" y="106"/>
                            <a:pt x="1106667" y="106"/>
                          </a:cubicBezTo>
                          <a:lnTo>
                            <a:pt x="1106667" y="256287"/>
                          </a:lnTo>
                          <a:cubicBezTo>
                            <a:pt x="1106667" y="256287"/>
                            <a:pt x="1096240" y="256287"/>
                            <a:pt x="1083377" y="256287"/>
                          </a:cubicBezTo>
                          <a:lnTo>
                            <a:pt x="23719" y="256287"/>
                          </a:lnTo>
                          <a:cubicBezTo>
                            <a:pt x="10857" y="256287"/>
                            <a:pt x="430" y="256287"/>
                            <a:pt x="430" y="256287"/>
                          </a:cubicBezTo>
                          <a:lnTo>
                            <a:pt x="430" y="106"/>
                          </a:lnTo>
                          <a:cubicBezTo>
                            <a:pt x="430" y="106"/>
                            <a:pt x="10857" y="106"/>
                            <a:pt x="23719" y="106"/>
                          </a:cubicBezTo>
                          <a:close/>
                        </a:path>
                      </a:pathLst>
                    </a:custGeom>
                    <a:solidFill>
                      <a:srgbClr val="1488C6"/>
                    </a:solidFill>
                    <a:ln w="11636" cap="flat">
                      <a:noFill/>
                      <a:prstDash val="solid"/>
                      <a:miter/>
                    </a:ln>
                  </p:spPr>
                  <p:txBody>
                    <a:bodyPr rtlCol="0" anchor="ctr"/>
                    <a:lstStyle/>
                    <a:p>
                      <a:endParaRPr lang="en-GB" sz="2800"/>
                    </a:p>
                  </p:txBody>
                </p:sp>
                <p:sp>
                  <p:nvSpPr>
                    <p:cNvPr id="34" name="CuadroTexto 33">
                      <a:extLst>
                        <a:ext uri="{FF2B5EF4-FFF2-40B4-BE49-F238E27FC236}">
                          <a16:creationId xmlns:a16="http://schemas.microsoft.com/office/drawing/2014/main" id="{89F4F21B-5896-3CF5-94E6-790B9FB66F80}"/>
                        </a:ext>
                      </a:extLst>
                    </p:cNvPr>
                    <p:cNvSpPr txBox="1"/>
                    <p:nvPr/>
                  </p:nvSpPr>
                  <p:spPr>
                    <a:xfrm>
                      <a:off x="4156746" y="3978386"/>
                      <a:ext cx="484490" cy="196249"/>
                    </a:xfrm>
                    <a:prstGeom prst="rect">
                      <a:avLst/>
                    </a:prstGeom>
                    <a:noFill/>
                  </p:spPr>
                  <p:txBody>
                    <a:bodyPr wrap="none" rtlCol="0">
                      <a:spAutoFit/>
                    </a:bodyPr>
                    <a:lstStyle/>
                    <a:p>
                      <a:pPr algn="l"/>
                      <a:r>
                        <a:rPr lang="en-GB" sz="1000" spc="0" baseline="0">
                          <a:ln/>
                          <a:solidFill>
                            <a:srgbClr val="FFFFFF"/>
                          </a:solidFill>
                          <a:latin typeface="Open Sans"/>
                          <a:ea typeface="Open Sans"/>
                          <a:cs typeface="Open Sans"/>
                          <a:sym typeface="Open Sans"/>
                          <a:rtl val="0"/>
                        </a:rPr>
                        <a:t>Docker</a:t>
                      </a:r>
                    </a:p>
                  </p:txBody>
                </p:sp>
              </p:grpSp>
              <p:grpSp>
                <p:nvGrpSpPr>
                  <p:cNvPr id="35" name="Gráfico 5" descr="Ilustración de volúmenes en Docker">
                    <a:extLst>
                      <a:ext uri="{FF2B5EF4-FFF2-40B4-BE49-F238E27FC236}">
                        <a16:creationId xmlns:a16="http://schemas.microsoft.com/office/drawing/2014/main" id="{39F6F4FB-2270-34B2-A99E-84AF74F3C13B}"/>
                      </a:ext>
                    </a:extLst>
                  </p:cNvPr>
                  <p:cNvGrpSpPr/>
                  <p:nvPr/>
                </p:nvGrpSpPr>
                <p:grpSpPr>
                  <a:xfrm>
                    <a:off x="3881569" y="3709702"/>
                    <a:ext cx="1106236" cy="256181"/>
                    <a:chOff x="3881569" y="3709702"/>
                    <a:chExt cx="1106236" cy="256181"/>
                  </a:xfrm>
                </p:grpSpPr>
                <p:sp>
                  <p:nvSpPr>
                    <p:cNvPr id="36" name="Forma libre: forma 35">
                      <a:extLst>
                        <a:ext uri="{FF2B5EF4-FFF2-40B4-BE49-F238E27FC236}">
                          <a16:creationId xmlns:a16="http://schemas.microsoft.com/office/drawing/2014/main" id="{34FD6031-2B3C-3EE8-7E30-34202A8003B8}"/>
                        </a:ext>
                      </a:extLst>
                    </p:cNvPr>
                    <p:cNvSpPr/>
                    <p:nvPr/>
                  </p:nvSpPr>
                  <p:spPr>
                    <a:xfrm>
                      <a:off x="3881569" y="3709702"/>
                      <a:ext cx="1106236" cy="256181"/>
                    </a:xfrm>
                    <a:custGeom>
                      <a:avLst/>
                      <a:gdLst>
                        <a:gd name="connsiteX0" fmla="*/ 1083377 w 1106236"/>
                        <a:gd name="connsiteY0" fmla="*/ 83 h 256181"/>
                        <a:gd name="connsiteX1" fmla="*/ 1106667 w 1106236"/>
                        <a:gd name="connsiteY1" fmla="*/ 83 h 256181"/>
                        <a:gd name="connsiteX2" fmla="*/ 1106667 w 1106236"/>
                        <a:gd name="connsiteY2" fmla="*/ 256264 h 256181"/>
                        <a:gd name="connsiteX3" fmla="*/ 1083377 w 1106236"/>
                        <a:gd name="connsiteY3" fmla="*/ 256264 h 256181"/>
                        <a:gd name="connsiteX4" fmla="*/ 23719 w 1106236"/>
                        <a:gd name="connsiteY4" fmla="*/ 256264 h 256181"/>
                        <a:gd name="connsiteX5" fmla="*/ 430 w 1106236"/>
                        <a:gd name="connsiteY5" fmla="*/ 256264 h 256181"/>
                        <a:gd name="connsiteX6" fmla="*/ 430 w 1106236"/>
                        <a:gd name="connsiteY6" fmla="*/ 83 h 256181"/>
                        <a:gd name="connsiteX7" fmla="*/ 23719 w 1106236"/>
                        <a:gd name="connsiteY7" fmla="*/ 83 h 2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236" h="256181">
                          <a:moveTo>
                            <a:pt x="1083377" y="83"/>
                          </a:moveTo>
                          <a:cubicBezTo>
                            <a:pt x="1096240" y="83"/>
                            <a:pt x="1106667" y="83"/>
                            <a:pt x="1106667" y="83"/>
                          </a:cubicBezTo>
                          <a:lnTo>
                            <a:pt x="1106667" y="256264"/>
                          </a:lnTo>
                          <a:cubicBezTo>
                            <a:pt x="1106667" y="256264"/>
                            <a:pt x="1096240" y="256264"/>
                            <a:pt x="1083377" y="256264"/>
                          </a:cubicBezTo>
                          <a:lnTo>
                            <a:pt x="23719" y="256264"/>
                          </a:lnTo>
                          <a:cubicBezTo>
                            <a:pt x="10857" y="256264"/>
                            <a:pt x="430" y="256264"/>
                            <a:pt x="430" y="256264"/>
                          </a:cubicBezTo>
                          <a:lnTo>
                            <a:pt x="430" y="83"/>
                          </a:lnTo>
                          <a:cubicBezTo>
                            <a:pt x="430" y="83"/>
                            <a:pt x="10857" y="83"/>
                            <a:pt x="23719" y="83"/>
                          </a:cubicBezTo>
                          <a:close/>
                        </a:path>
                      </a:pathLst>
                    </a:custGeom>
                    <a:solidFill>
                      <a:srgbClr val="1488C6"/>
                    </a:solidFill>
                    <a:ln w="11636" cap="flat">
                      <a:noFill/>
                      <a:prstDash val="solid"/>
                      <a:miter/>
                    </a:ln>
                  </p:spPr>
                  <p:txBody>
                    <a:bodyPr rtlCol="0" anchor="ctr"/>
                    <a:lstStyle/>
                    <a:p>
                      <a:endParaRPr lang="en-GB" sz="2800"/>
                    </a:p>
                  </p:txBody>
                </p:sp>
                <p:sp>
                  <p:nvSpPr>
                    <p:cNvPr id="37" name="CuadroTexto 36">
                      <a:extLst>
                        <a:ext uri="{FF2B5EF4-FFF2-40B4-BE49-F238E27FC236}">
                          <a16:creationId xmlns:a16="http://schemas.microsoft.com/office/drawing/2014/main" id="{36C24753-C7AC-B543-0CF9-741D562342C4}"/>
                        </a:ext>
                      </a:extLst>
                    </p:cNvPr>
                    <p:cNvSpPr txBox="1"/>
                    <p:nvPr/>
                  </p:nvSpPr>
                  <p:spPr>
                    <a:xfrm>
                      <a:off x="3908161" y="3710560"/>
                      <a:ext cx="921450" cy="196249"/>
                    </a:xfrm>
                    <a:prstGeom prst="rect">
                      <a:avLst/>
                    </a:prstGeom>
                    <a:noFill/>
                  </p:spPr>
                  <p:txBody>
                    <a:bodyPr wrap="none" rtlCol="0">
                      <a:spAutoFit/>
                    </a:bodyPr>
                    <a:lstStyle/>
                    <a:p>
                      <a:pPr algn="l"/>
                      <a:r>
                        <a:rPr lang="en-GB" sz="1000" spc="0" baseline="0">
                          <a:ln/>
                          <a:solidFill>
                            <a:srgbClr val="FFFFFF"/>
                          </a:solidFill>
                          <a:latin typeface="Open Sans"/>
                          <a:ea typeface="Open Sans"/>
                          <a:cs typeface="Open Sans"/>
                          <a:sym typeface="Open Sans"/>
                          <a:rtl val="0"/>
                        </a:rPr>
                        <a:t>service-replica-3</a:t>
                      </a:r>
                    </a:p>
                  </p:txBody>
                </p:sp>
              </p:grpSp>
              <p:sp>
                <p:nvSpPr>
                  <p:cNvPr id="38" name="Forma libre: forma 37">
                    <a:extLst>
                      <a:ext uri="{FF2B5EF4-FFF2-40B4-BE49-F238E27FC236}">
                        <a16:creationId xmlns:a16="http://schemas.microsoft.com/office/drawing/2014/main" id="{FA8D7A2D-F720-E69A-BF9C-B59F4BB4F1DF}"/>
                      </a:ext>
                    </a:extLst>
                  </p:cNvPr>
                  <p:cNvSpPr/>
                  <p:nvPr/>
                </p:nvSpPr>
                <p:spPr>
                  <a:xfrm>
                    <a:off x="3869924" y="3057605"/>
                    <a:ext cx="1129525" cy="1187748"/>
                  </a:xfrm>
                  <a:custGeom>
                    <a:avLst/>
                    <a:gdLst>
                      <a:gd name="connsiteX0" fmla="*/ 1106666 w 1129525"/>
                      <a:gd name="connsiteY0" fmla="*/ 27 h 1187748"/>
                      <a:gd name="connsiteX1" fmla="*/ 1129955 w 1129525"/>
                      <a:gd name="connsiteY1" fmla="*/ 27 h 1187748"/>
                      <a:gd name="connsiteX2" fmla="*/ 1129955 w 1129525"/>
                      <a:gd name="connsiteY2" fmla="*/ 1187776 h 1187748"/>
                      <a:gd name="connsiteX3" fmla="*/ 1106666 w 1129525"/>
                      <a:gd name="connsiteY3" fmla="*/ 1187776 h 1187748"/>
                      <a:gd name="connsiteX4" fmla="*/ 23718 w 1129525"/>
                      <a:gd name="connsiteY4" fmla="*/ 1187776 h 1187748"/>
                      <a:gd name="connsiteX5" fmla="*/ 429 w 1129525"/>
                      <a:gd name="connsiteY5" fmla="*/ 1187776 h 1187748"/>
                      <a:gd name="connsiteX6" fmla="*/ 429 w 1129525"/>
                      <a:gd name="connsiteY6" fmla="*/ 27 h 1187748"/>
                      <a:gd name="connsiteX7" fmla="*/ 23718 w 1129525"/>
                      <a:gd name="connsiteY7" fmla="*/ 27 h 118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525" h="1187748">
                        <a:moveTo>
                          <a:pt x="1106666" y="27"/>
                        </a:moveTo>
                        <a:cubicBezTo>
                          <a:pt x="1119528" y="27"/>
                          <a:pt x="1129955" y="27"/>
                          <a:pt x="1129955" y="27"/>
                        </a:cubicBezTo>
                        <a:lnTo>
                          <a:pt x="1129955" y="1187776"/>
                        </a:lnTo>
                        <a:cubicBezTo>
                          <a:pt x="1129955" y="1187776"/>
                          <a:pt x="1119528" y="1187776"/>
                          <a:pt x="1106666" y="1187776"/>
                        </a:cubicBezTo>
                        <a:lnTo>
                          <a:pt x="23718" y="1187776"/>
                        </a:lnTo>
                        <a:cubicBezTo>
                          <a:pt x="10856" y="1187776"/>
                          <a:pt x="429" y="1187776"/>
                          <a:pt x="429" y="1187776"/>
                        </a:cubicBezTo>
                        <a:lnTo>
                          <a:pt x="429" y="27"/>
                        </a:lnTo>
                        <a:cubicBezTo>
                          <a:pt x="429" y="27"/>
                          <a:pt x="10856" y="27"/>
                          <a:pt x="23718" y="27"/>
                        </a:cubicBezTo>
                        <a:close/>
                      </a:path>
                    </a:pathLst>
                  </a:custGeom>
                  <a:noFill/>
                  <a:ln w="23272" cap="flat">
                    <a:solidFill>
                      <a:srgbClr val="445D6E"/>
                    </a:solidFill>
                    <a:prstDash val="solid"/>
                    <a:miter/>
                  </a:ln>
                </p:spPr>
                <p:txBody>
                  <a:bodyPr rtlCol="0" anchor="ctr"/>
                  <a:lstStyle/>
                  <a:p>
                    <a:endParaRPr lang="en-GB" sz="2800"/>
                  </a:p>
                </p:txBody>
              </p:sp>
            </p:grpSp>
            <p:grpSp>
              <p:nvGrpSpPr>
                <p:cNvPr id="39" name="Gráfico 5" descr="Ilustración de volúmenes en Docker">
                  <a:extLst>
                    <a:ext uri="{FF2B5EF4-FFF2-40B4-BE49-F238E27FC236}">
                      <a16:creationId xmlns:a16="http://schemas.microsoft.com/office/drawing/2014/main" id="{775DEEE7-43F0-BBB9-5412-5C7E3CC383AA}"/>
                    </a:ext>
                  </a:extLst>
                </p:cNvPr>
                <p:cNvGrpSpPr/>
                <p:nvPr/>
              </p:nvGrpSpPr>
              <p:grpSpPr>
                <a:xfrm>
                  <a:off x="2602380" y="3057605"/>
                  <a:ext cx="1151097" cy="1187748"/>
                  <a:chOff x="2602380" y="3057605"/>
                  <a:chExt cx="1151097" cy="1187748"/>
                </a:xfrm>
              </p:grpSpPr>
              <p:grpSp>
                <p:nvGrpSpPr>
                  <p:cNvPr id="40" name="Gráfico 5" descr="Ilustración de volúmenes en Docker">
                    <a:extLst>
                      <a:ext uri="{FF2B5EF4-FFF2-40B4-BE49-F238E27FC236}">
                        <a16:creationId xmlns:a16="http://schemas.microsoft.com/office/drawing/2014/main" id="{5F4E9CD4-AFD3-23C2-06A2-14D19F9717D6}"/>
                      </a:ext>
                    </a:extLst>
                  </p:cNvPr>
                  <p:cNvGrpSpPr/>
                  <p:nvPr/>
                </p:nvGrpSpPr>
                <p:grpSpPr>
                  <a:xfrm>
                    <a:off x="2602380" y="3057605"/>
                    <a:ext cx="848338" cy="247919"/>
                    <a:chOff x="2602380" y="3057605"/>
                    <a:chExt cx="848338" cy="247919"/>
                  </a:xfrm>
                </p:grpSpPr>
                <p:sp>
                  <p:nvSpPr>
                    <p:cNvPr id="41" name="Forma libre: forma 40">
                      <a:extLst>
                        <a:ext uri="{FF2B5EF4-FFF2-40B4-BE49-F238E27FC236}">
                          <a16:creationId xmlns:a16="http://schemas.microsoft.com/office/drawing/2014/main" id="{F324C8AB-BE94-16AA-7522-8F404C8E5DA1}"/>
                        </a:ext>
                      </a:extLst>
                    </p:cNvPr>
                    <p:cNvSpPr/>
                    <p:nvPr/>
                  </p:nvSpPr>
                  <p:spPr>
                    <a:xfrm>
                      <a:off x="2623952" y="3057605"/>
                      <a:ext cx="826766" cy="247919"/>
                    </a:xfrm>
                    <a:custGeom>
                      <a:avLst/>
                      <a:gdLst>
                        <a:gd name="connsiteX0" fmla="*/ 322 w 826766"/>
                        <a:gd name="connsiteY0" fmla="*/ 23351 h 247919"/>
                        <a:gd name="connsiteX1" fmla="*/ 23515 w 826766"/>
                        <a:gd name="connsiteY1" fmla="*/ 27 h 247919"/>
                        <a:gd name="connsiteX2" fmla="*/ 827088 w 826766"/>
                        <a:gd name="connsiteY2" fmla="*/ 27 h 247919"/>
                        <a:gd name="connsiteX3" fmla="*/ 827088 w 826766"/>
                        <a:gd name="connsiteY3" fmla="*/ 123986 h 247919"/>
                        <a:gd name="connsiteX4" fmla="*/ 703090 w 826766"/>
                        <a:gd name="connsiteY4" fmla="*/ 247946 h 247919"/>
                        <a:gd name="connsiteX5" fmla="*/ 322 w 826766"/>
                        <a:gd name="connsiteY5" fmla="*/ 247946 h 247919"/>
                        <a:gd name="connsiteX6" fmla="*/ 322 w 826766"/>
                        <a:gd name="connsiteY6" fmla="*/ 23351 h 247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6766" h="247919">
                          <a:moveTo>
                            <a:pt x="322" y="23351"/>
                          </a:moveTo>
                          <a:cubicBezTo>
                            <a:pt x="322" y="10469"/>
                            <a:pt x="10775" y="27"/>
                            <a:pt x="23515" y="27"/>
                          </a:cubicBezTo>
                          <a:lnTo>
                            <a:pt x="827088" y="27"/>
                          </a:lnTo>
                          <a:lnTo>
                            <a:pt x="827088" y="123986"/>
                          </a:lnTo>
                          <a:cubicBezTo>
                            <a:pt x="827088" y="192447"/>
                            <a:pt x="771558" y="247946"/>
                            <a:pt x="703090" y="247946"/>
                          </a:cubicBezTo>
                          <a:lnTo>
                            <a:pt x="322" y="247946"/>
                          </a:lnTo>
                          <a:lnTo>
                            <a:pt x="322" y="23351"/>
                          </a:lnTo>
                          <a:close/>
                        </a:path>
                      </a:pathLst>
                    </a:custGeom>
                    <a:solidFill>
                      <a:srgbClr val="445D6E"/>
                    </a:solidFill>
                    <a:ln w="11636" cap="flat">
                      <a:noFill/>
                      <a:prstDash val="solid"/>
                      <a:miter/>
                    </a:ln>
                  </p:spPr>
                  <p:txBody>
                    <a:bodyPr rtlCol="0" anchor="ctr"/>
                    <a:lstStyle/>
                    <a:p>
                      <a:endParaRPr lang="en-GB" sz="2800"/>
                    </a:p>
                  </p:txBody>
                </p:sp>
                <p:sp>
                  <p:nvSpPr>
                    <p:cNvPr id="42" name="CuadroTexto 41">
                      <a:extLst>
                        <a:ext uri="{FF2B5EF4-FFF2-40B4-BE49-F238E27FC236}">
                          <a16:creationId xmlns:a16="http://schemas.microsoft.com/office/drawing/2014/main" id="{F7A52C29-D54B-CE03-FE54-EE29C620EFC0}"/>
                        </a:ext>
                      </a:extLst>
                    </p:cNvPr>
                    <p:cNvSpPr txBox="1"/>
                    <p:nvPr/>
                  </p:nvSpPr>
                  <p:spPr>
                    <a:xfrm>
                      <a:off x="2602380" y="3070108"/>
                      <a:ext cx="447438" cy="183983"/>
                    </a:xfrm>
                    <a:prstGeom prst="rect">
                      <a:avLst/>
                    </a:prstGeom>
                    <a:noFill/>
                  </p:spPr>
                  <p:txBody>
                    <a:bodyPr wrap="none" rtlCol="0">
                      <a:spAutoFit/>
                    </a:bodyPr>
                    <a:lstStyle/>
                    <a:p>
                      <a:pPr algn="l"/>
                      <a:r>
                        <a:rPr lang="en-GB" sz="900" spc="0" baseline="0">
                          <a:ln/>
                          <a:solidFill>
                            <a:srgbClr val="FFFFFF"/>
                          </a:solidFill>
                          <a:latin typeface="Open Sans"/>
                          <a:ea typeface="Open Sans"/>
                          <a:cs typeface="Open Sans"/>
                          <a:sym typeface="Open Sans"/>
                          <a:rtl val="0"/>
                        </a:rPr>
                        <a:t>node-2</a:t>
                      </a:r>
                    </a:p>
                  </p:txBody>
                </p:sp>
              </p:grpSp>
              <p:grpSp>
                <p:nvGrpSpPr>
                  <p:cNvPr id="43" name="Gráfico 5" descr="Ilustración de volúmenes en Docker">
                    <a:extLst>
                      <a:ext uri="{FF2B5EF4-FFF2-40B4-BE49-F238E27FC236}">
                        <a16:creationId xmlns:a16="http://schemas.microsoft.com/office/drawing/2014/main" id="{721CF3EE-DD9D-9EFD-2F84-B40FC11C1172}"/>
                      </a:ext>
                    </a:extLst>
                  </p:cNvPr>
                  <p:cNvGrpSpPr/>
                  <p:nvPr/>
                </p:nvGrpSpPr>
                <p:grpSpPr>
                  <a:xfrm>
                    <a:off x="2635597" y="3977528"/>
                    <a:ext cx="1106236" cy="256181"/>
                    <a:chOff x="2635597" y="3977528"/>
                    <a:chExt cx="1106236" cy="256181"/>
                  </a:xfrm>
                </p:grpSpPr>
                <p:sp>
                  <p:nvSpPr>
                    <p:cNvPr id="44" name="Forma libre: forma 43">
                      <a:extLst>
                        <a:ext uri="{FF2B5EF4-FFF2-40B4-BE49-F238E27FC236}">
                          <a16:creationId xmlns:a16="http://schemas.microsoft.com/office/drawing/2014/main" id="{775D7F84-067D-C9E5-93DE-11610BB53FD8}"/>
                        </a:ext>
                      </a:extLst>
                    </p:cNvPr>
                    <p:cNvSpPr/>
                    <p:nvPr/>
                  </p:nvSpPr>
                  <p:spPr>
                    <a:xfrm>
                      <a:off x="2635597" y="3977528"/>
                      <a:ext cx="1106236" cy="256181"/>
                    </a:xfrm>
                    <a:custGeom>
                      <a:avLst/>
                      <a:gdLst>
                        <a:gd name="connsiteX0" fmla="*/ 1083270 w 1106236"/>
                        <a:gd name="connsiteY0" fmla="*/ 106 h 256181"/>
                        <a:gd name="connsiteX1" fmla="*/ 1106560 w 1106236"/>
                        <a:gd name="connsiteY1" fmla="*/ 106 h 256181"/>
                        <a:gd name="connsiteX2" fmla="*/ 1106560 w 1106236"/>
                        <a:gd name="connsiteY2" fmla="*/ 256287 h 256181"/>
                        <a:gd name="connsiteX3" fmla="*/ 1083270 w 1106236"/>
                        <a:gd name="connsiteY3" fmla="*/ 256287 h 256181"/>
                        <a:gd name="connsiteX4" fmla="*/ 23612 w 1106236"/>
                        <a:gd name="connsiteY4" fmla="*/ 256287 h 256181"/>
                        <a:gd name="connsiteX5" fmla="*/ 323 w 1106236"/>
                        <a:gd name="connsiteY5" fmla="*/ 256287 h 256181"/>
                        <a:gd name="connsiteX6" fmla="*/ 323 w 1106236"/>
                        <a:gd name="connsiteY6" fmla="*/ 106 h 256181"/>
                        <a:gd name="connsiteX7" fmla="*/ 23612 w 1106236"/>
                        <a:gd name="connsiteY7" fmla="*/ 106 h 2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236" h="256181">
                          <a:moveTo>
                            <a:pt x="1083270" y="106"/>
                          </a:moveTo>
                          <a:cubicBezTo>
                            <a:pt x="1096133" y="106"/>
                            <a:pt x="1106560" y="106"/>
                            <a:pt x="1106560" y="106"/>
                          </a:cubicBezTo>
                          <a:lnTo>
                            <a:pt x="1106560" y="256287"/>
                          </a:lnTo>
                          <a:cubicBezTo>
                            <a:pt x="1106560" y="256287"/>
                            <a:pt x="1096133" y="256287"/>
                            <a:pt x="1083270" y="256287"/>
                          </a:cubicBezTo>
                          <a:lnTo>
                            <a:pt x="23612" y="256287"/>
                          </a:lnTo>
                          <a:cubicBezTo>
                            <a:pt x="10750" y="256287"/>
                            <a:pt x="323" y="256287"/>
                            <a:pt x="323" y="256287"/>
                          </a:cubicBezTo>
                          <a:lnTo>
                            <a:pt x="323" y="106"/>
                          </a:lnTo>
                          <a:cubicBezTo>
                            <a:pt x="323" y="106"/>
                            <a:pt x="10750" y="106"/>
                            <a:pt x="23612" y="106"/>
                          </a:cubicBezTo>
                          <a:close/>
                        </a:path>
                      </a:pathLst>
                    </a:custGeom>
                    <a:solidFill>
                      <a:srgbClr val="1488C6"/>
                    </a:solidFill>
                    <a:ln w="11636" cap="flat">
                      <a:noFill/>
                      <a:prstDash val="solid"/>
                      <a:miter/>
                    </a:ln>
                  </p:spPr>
                  <p:txBody>
                    <a:bodyPr rtlCol="0" anchor="ctr"/>
                    <a:lstStyle/>
                    <a:p>
                      <a:endParaRPr lang="en-GB" sz="2800"/>
                    </a:p>
                  </p:txBody>
                </p:sp>
                <p:sp>
                  <p:nvSpPr>
                    <p:cNvPr id="45" name="CuadroTexto 44">
                      <a:extLst>
                        <a:ext uri="{FF2B5EF4-FFF2-40B4-BE49-F238E27FC236}">
                          <a16:creationId xmlns:a16="http://schemas.microsoft.com/office/drawing/2014/main" id="{0F15A211-F4C4-CBAE-AC60-8665A973C519}"/>
                        </a:ext>
                      </a:extLst>
                    </p:cNvPr>
                    <p:cNvSpPr txBox="1"/>
                    <p:nvPr/>
                  </p:nvSpPr>
                  <p:spPr>
                    <a:xfrm>
                      <a:off x="2910774" y="3978386"/>
                      <a:ext cx="484490" cy="196249"/>
                    </a:xfrm>
                    <a:prstGeom prst="rect">
                      <a:avLst/>
                    </a:prstGeom>
                    <a:noFill/>
                  </p:spPr>
                  <p:txBody>
                    <a:bodyPr wrap="none" rtlCol="0">
                      <a:spAutoFit/>
                    </a:bodyPr>
                    <a:lstStyle/>
                    <a:p>
                      <a:pPr algn="l"/>
                      <a:r>
                        <a:rPr lang="en-GB" sz="1000" spc="0" baseline="0">
                          <a:ln/>
                          <a:solidFill>
                            <a:srgbClr val="FFFFFF"/>
                          </a:solidFill>
                          <a:latin typeface="Open Sans"/>
                          <a:ea typeface="Open Sans"/>
                          <a:cs typeface="Open Sans"/>
                          <a:sym typeface="Open Sans"/>
                          <a:rtl val="0"/>
                        </a:rPr>
                        <a:t>Docker</a:t>
                      </a:r>
                    </a:p>
                  </p:txBody>
                </p:sp>
              </p:grpSp>
              <p:grpSp>
                <p:nvGrpSpPr>
                  <p:cNvPr id="46" name="Gráfico 5" descr="Ilustración de volúmenes en Docker">
                    <a:extLst>
                      <a:ext uri="{FF2B5EF4-FFF2-40B4-BE49-F238E27FC236}">
                        <a16:creationId xmlns:a16="http://schemas.microsoft.com/office/drawing/2014/main" id="{83C883B4-948F-885E-305A-C895007A27DB}"/>
                      </a:ext>
                    </a:extLst>
                  </p:cNvPr>
                  <p:cNvGrpSpPr/>
                  <p:nvPr/>
                </p:nvGrpSpPr>
                <p:grpSpPr>
                  <a:xfrm>
                    <a:off x="2635597" y="3709702"/>
                    <a:ext cx="1106236" cy="256181"/>
                    <a:chOff x="2635597" y="3709702"/>
                    <a:chExt cx="1106236" cy="256181"/>
                  </a:xfrm>
                </p:grpSpPr>
                <p:sp>
                  <p:nvSpPr>
                    <p:cNvPr id="47" name="Forma libre: forma 46">
                      <a:extLst>
                        <a:ext uri="{FF2B5EF4-FFF2-40B4-BE49-F238E27FC236}">
                          <a16:creationId xmlns:a16="http://schemas.microsoft.com/office/drawing/2014/main" id="{E7D039B2-6073-8C72-88D0-5FC40170B41A}"/>
                        </a:ext>
                      </a:extLst>
                    </p:cNvPr>
                    <p:cNvSpPr/>
                    <p:nvPr/>
                  </p:nvSpPr>
                  <p:spPr>
                    <a:xfrm>
                      <a:off x="2635597" y="3709702"/>
                      <a:ext cx="1106236" cy="256181"/>
                    </a:xfrm>
                    <a:custGeom>
                      <a:avLst/>
                      <a:gdLst>
                        <a:gd name="connsiteX0" fmla="*/ 1083270 w 1106236"/>
                        <a:gd name="connsiteY0" fmla="*/ 83 h 256181"/>
                        <a:gd name="connsiteX1" fmla="*/ 1106560 w 1106236"/>
                        <a:gd name="connsiteY1" fmla="*/ 83 h 256181"/>
                        <a:gd name="connsiteX2" fmla="*/ 1106560 w 1106236"/>
                        <a:gd name="connsiteY2" fmla="*/ 256264 h 256181"/>
                        <a:gd name="connsiteX3" fmla="*/ 1083270 w 1106236"/>
                        <a:gd name="connsiteY3" fmla="*/ 256264 h 256181"/>
                        <a:gd name="connsiteX4" fmla="*/ 23612 w 1106236"/>
                        <a:gd name="connsiteY4" fmla="*/ 256264 h 256181"/>
                        <a:gd name="connsiteX5" fmla="*/ 323 w 1106236"/>
                        <a:gd name="connsiteY5" fmla="*/ 256264 h 256181"/>
                        <a:gd name="connsiteX6" fmla="*/ 323 w 1106236"/>
                        <a:gd name="connsiteY6" fmla="*/ 83 h 256181"/>
                        <a:gd name="connsiteX7" fmla="*/ 23612 w 1106236"/>
                        <a:gd name="connsiteY7" fmla="*/ 83 h 2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236" h="256181">
                          <a:moveTo>
                            <a:pt x="1083270" y="83"/>
                          </a:moveTo>
                          <a:cubicBezTo>
                            <a:pt x="1096133" y="83"/>
                            <a:pt x="1106560" y="83"/>
                            <a:pt x="1106560" y="83"/>
                          </a:cubicBezTo>
                          <a:lnTo>
                            <a:pt x="1106560" y="256264"/>
                          </a:lnTo>
                          <a:cubicBezTo>
                            <a:pt x="1106560" y="256264"/>
                            <a:pt x="1096133" y="256264"/>
                            <a:pt x="1083270" y="256264"/>
                          </a:cubicBezTo>
                          <a:lnTo>
                            <a:pt x="23612" y="256264"/>
                          </a:lnTo>
                          <a:cubicBezTo>
                            <a:pt x="10750" y="256264"/>
                            <a:pt x="323" y="256264"/>
                            <a:pt x="323" y="256264"/>
                          </a:cubicBezTo>
                          <a:lnTo>
                            <a:pt x="323" y="83"/>
                          </a:lnTo>
                          <a:cubicBezTo>
                            <a:pt x="323" y="83"/>
                            <a:pt x="10750" y="83"/>
                            <a:pt x="23612" y="83"/>
                          </a:cubicBezTo>
                          <a:close/>
                        </a:path>
                      </a:pathLst>
                    </a:custGeom>
                    <a:solidFill>
                      <a:srgbClr val="1488C6"/>
                    </a:solidFill>
                    <a:ln w="11636" cap="flat">
                      <a:noFill/>
                      <a:prstDash val="solid"/>
                      <a:miter/>
                    </a:ln>
                  </p:spPr>
                  <p:txBody>
                    <a:bodyPr rtlCol="0" anchor="ctr"/>
                    <a:lstStyle/>
                    <a:p>
                      <a:endParaRPr lang="en-GB" sz="2800"/>
                    </a:p>
                  </p:txBody>
                </p:sp>
                <p:sp>
                  <p:nvSpPr>
                    <p:cNvPr id="48" name="CuadroTexto 47">
                      <a:extLst>
                        <a:ext uri="{FF2B5EF4-FFF2-40B4-BE49-F238E27FC236}">
                          <a16:creationId xmlns:a16="http://schemas.microsoft.com/office/drawing/2014/main" id="{241E4208-7774-F51D-8527-05243F11C8A9}"/>
                        </a:ext>
                      </a:extLst>
                    </p:cNvPr>
                    <p:cNvSpPr txBox="1"/>
                    <p:nvPr/>
                  </p:nvSpPr>
                  <p:spPr>
                    <a:xfrm>
                      <a:off x="2662189" y="3710560"/>
                      <a:ext cx="921450" cy="196249"/>
                    </a:xfrm>
                    <a:prstGeom prst="rect">
                      <a:avLst/>
                    </a:prstGeom>
                    <a:noFill/>
                  </p:spPr>
                  <p:txBody>
                    <a:bodyPr wrap="none" rtlCol="0">
                      <a:spAutoFit/>
                    </a:bodyPr>
                    <a:lstStyle/>
                    <a:p>
                      <a:pPr algn="l"/>
                      <a:r>
                        <a:rPr lang="en-GB" sz="1000" spc="0" baseline="0">
                          <a:ln/>
                          <a:solidFill>
                            <a:srgbClr val="FFFFFF"/>
                          </a:solidFill>
                          <a:latin typeface="Open Sans"/>
                          <a:ea typeface="Open Sans"/>
                          <a:cs typeface="Open Sans"/>
                          <a:sym typeface="Open Sans"/>
                          <a:rtl val="0"/>
                        </a:rPr>
                        <a:t>service-replica-2</a:t>
                      </a:r>
                    </a:p>
                  </p:txBody>
                </p:sp>
              </p:grpSp>
              <p:sp>
                <p:nvSpPr>
                  <p:cNvPr id="49" name="Forma libre: forma 48">
                    <a:extLst>
                      <a:ext uri="{FF2B5EF4-FFF2-40B4-BE49-F238E27FC236}">
                        <a16:creationId xmlns:a16="http://schemas.microsoft.com/office/drawing/2014/main" id="{1FFF9060-EACD-2E22-65C4-7783AFFE8C4F}"/>
                      </a:ext>
                    </a:extLst>
                  </p:cNvPr>
                  <p:cNvSpPr/>
                  <p:nvPr/>
                </p:nvSpPr>
                <p:spPr>
                  <a:xfrm>
                    <a:off x="2623952" y="3057605"/>
                    <a:ext cx="1129525" cy="1187748"/>
                  </a:xfrm>
                  <a:custGeom>
                    <a:avLst/>
                    <a:gdLst>
                      <a:gd name="connsiteX0" fmla="*/ 1106559 w 1129525"/>
                      <a:gd name="connsiteY0" fmla="*/ 27 h 1187748"/>
                      <a:gd name="connsiteX1" fmla="*/ 1129848 w 1129525"/>
                      <a:gd name="connsiteY1" fmla="*/ 27 h 1187748"/>
                      <a:gd name="connsiteX2" fmla="*/ 1129848 w 1129525"/>
                      <a:gd name="connsiteY2" fmla="*/ 1187776 h 1187748"/>
                      <a:gd name="connsiteX3" fmla="*/ 1106559 w 1129525"/>
                      <a:gd name="connsiteY3" fmla="*/ 1187776 h 1187748"/>
                      <a:gd name="connsiteX4" fmla="*/ 23611 w 1129525"/>
                      <a:gd name="connsiteY4" fmla="*/ 1187776 h 1187748"/>
                      <a:gd name="connsiteX5" fmla="*/ 322 w 1129525"/>
                      <a:gd name="connsiteY5" fmla="*/ 1187776 h 1187748"/>
                      <a:gd name="connsiteX6" fmla="*/ 322 w 1129525"/>
                      <a:gd name="connsiteY6" fmla="*/ 27 h 1187748"/>
                      <a:gd name="connsiteX7" fmla="*/ 23611 w 1129525"/>
                      <a:gd name="connsiteY7" fmla="*/ 27 h 118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525" h="1187748">
                        <a:moveTo>
                          <a:pt x="1106559" y="27"/>
                        </a:moveTo>
                        <a:cubicBezTo>
                          <a:pt x="1119421" y="27"/>
                          <a:pt x="1129848" y="27"/>
                          <a:pt x="1129848" y="27"/>
                        </a:cubicBezTo>
                        <a:lnTo>
                          <a:pt x="1129848" y="1187776"/>
                        </a:lnTo>
                        <a:cubicBezTo>
                          <a:pt x="1129848" y="1187776"/>
                          <a:pt x="1119421" y="1187776"/>
                          <a:pt x="1106559" y="1187776"/>
                        </a:cubicBezTo>
                        <a:lnTo>
                          <a:pt x="23611" y="1187776"/>
                        </a:lnTo>
                        <a:cubicBezTo>
                          <a:pt x="10749" y="1187776"/>
                          <a:pt x="322" y="1187776"/>
                          <a:pt x="322" y="1187776"/>
                        </a:cubicBezTo>
                        <a:lnTo>
                          <a:pt x="322" y="27"/>
                        </a:lnTo>
                        <a:cubicBezTo>
                          <a:pt x="322" y="27"/>
                          <a:pt x="10749" y="27"/>
                          <a:pt x="23611" y="27"/>
                        </a:cubicBezTo>
                        <a:close/>
                      </a:path>
                    </a:pathLst>
                  </a:custGeom>
                  <a:noFill/>
                  <a:ln w="23272" cap="flat">
                    <a:solidFill>
                      <a:srgbClr val="445D6E"/>
                    </a:solidFill>
                    <a:prstDash val="solid"/>
                    <a:miter/>
                  </a:ln>
                </p:spPr>
                <p:txBody>
                  <a:bodyPr rtlCol="0" anchor="ctr"/>
                  <a:lstStyle/>
                  <a:p>
                    <a:endParaRPr lang="en-GB" sz="2800"/>
                  </a:p>
                </p:txBody>
              </p:sp>
            </p:grpSp>
            <p:grpSp>
              <p:nvGrpSpPr>
                <p:cNvPr id="50" name="Gráfico 5" descr="Ilustración de volúmenes en Docker">
                  <a:extLst>
                    <a:ext uri="{FF2B5EF4-FFF2-40B4-BE49-F238E27FC236}">
                      <a16:creationId xmlns:a16="http://schemas.microsoft.com/office/drawing/2014/main" id="{CF7DEFA2-C410-4CB7-0A0C-50501EE00E6F}"/>
                    </a:ext>
                  </a:extLst>
                </p:cNvPr>
                <p:cNvGrpSpPr/>
                <p:nvPr/>
              </p:nvGrpSpPr>
              <p:grpSpPr>
                <a:xfrm>
                  <a:off x="1356408" y="3057605"/>
                  <a:ext cx="1151098" cy="1187748"/>
                  <a:chOff x="1356408" y="3057605"/>
                  <a:chExt cx="1151098" cy="1187748"/>
                </a:xfrm>
              </p:grpSpPr>
              <p:grpSp>
                <p:nvGrpSpPr>
                  <p:cNvPr id="51" name="Gráfico 5" descr="Ilustración de volúmenes en Docker">
                    <a:extLst>
                      <a:ext uri="{FF2B5EF4-FFF2-40B4-BE49-F238E27FC236}">
                        <a16:creationId xmlns:a16="http://schemas.microsoft.com/office/drawing/2014/main" id="{CDA74F38-882A-77E4-11AA-E4058AC31E78}"/>
                      </a:ext>
                    </a:extLst>
                  </p:cNvPr>
                  <p:cNvGrpSpPr/>
                  <p:nvPr/>
                </p:nvGrpSpPr>
                <p:grpSpPr>
                  <a:xfrm>
                    <a:off x="1356408" y="3057605"/>
                    <a:ext cx="848339" cy="247919"/>
                    <a:chOff x="1356408" y="3057605"/>
                    <a:chExt cx="848339" cy="247919"/>
                  </a:xfrm>
                </p:grpSpPr>
                <p:sp>
                  <p:nvSpPr>
                    <p:cNvPr id="52" name="Forma libre: forma 51">
                      <a:extLst>
                        <a:ext uri="{FF2B5EF4-FFF2-40B4-BE49-F238E27FC236}">
                          <a16:creationId xmlns:a16="http://schemas.microsoft.com/office/drawing/2014/main" id="{91230335-E9C9-E1C5-7404-08AA1AF65670}"/>
                        </a:ext>
                      </a:extLst>
                    </p:cNvPr>
                    <p:cNvSpPr/>
                    <p:nvPr/>
                  </p:nvSpPr>
                  <p:spPr>
                    <a:xfrm>
                      <a:off x="1377981" y="3057605"/>
                      <a:ext cx="826766" cy="247919"/>
                    </a:xfrm>
                    <a:custGeom>
                      <a:avLst/>
                      <a:gdLst>
                        <a:gd name="connsiteX0" fmla="*/ 215 w 826766"/>
                        <a:gd name="connsiteY0" fmla="*/ 23351 h 247919"/>
                        <a:gd name="connsiteX1" fmla="*/ 23408 w 826766"/>
                        <a:gd name="connsiteY1" fmla="*/ 27 h 247919"/>
                        <a:gd name="connsiteX2" fmla="*/ 826981 w 826766"/>
                        <a:gd name="connsiteY2" fmla="*/ 27 h 247919"/>
                        <a:gd name="connsiteX3" fmla="*/ 826981 w 826766"/>
                        <a:gd name="connsiteY3" fmla="*/ 123986 h 247919"/>
                        <a:gd name="connsiteX4" fmla="*/ 702983 w 826766"/>
                        <a:gd name="connsiteY4" fmla="*/ 247946 h 247919"/>
                        <a:gd name="connsiteX5" fmla="*/ 215 w 826766"/>
                        <a:gd name="connsiteY5" fmla="*/ 247946 h 247919"/>
                        <a:gd name="connsiteX6" fmla="*/ 215 w 826766"/>
                        <a:gd name="connsiteY6" fmla="*/ 23351 h 247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6766" h="247919">
                          <a:moveTo>
                            <a:pt x="215" y="23351"/>
                          </a:moveTo>
                          <a:cubicBezTo>
                            <a:pt x="215" y="10469"/>
                            <a:pt x="10668" y="27"/>
                            <a:pt x="23408" y="27"/>
                          </a:cubicBezTo>
                          <a:lnTo>
                            <a:pt x="826981" y="27"/>
                          </a:lnTo>
                          <a:lnTo>
                            <a:pt x="826981" y="123986"/>
                          </a:lnTo>
                          <a:cubicBezTo>
                            <a:pt x="826981" y="192447"/>
                            <a:pt x="771451" y="247946"/>
                            <a:pt x="702983" y="247946"/>
                          </a:cubicBezTo>
                          <a:lnTo>
                            <a:pt x="215" y="247946"/>
                          </a:lnTo>
                          <a:lnTo>
                            <a:pt x="215" y="23351"/>
                          </a:lnTo>
                          <a:close/>
                        </a:path>
                      </a:pathLst>
                    </a:custGeom>
                    <a:solidFill>
                      <a:srgbClr val="445D6E"/>
                    </a:solidFill>
                    <a:ln w="11636" cap="flat">
                      <a:noFill/>
                      <a:prstDash val="solid"/>
                      <a:miter/>
                    </a:ln>
                  </p:spPr>
                  <p:txBody>
                    <a:bodyPr rtlCol="0" anchor="ctr"/>
                    <a:lstStyle/>
                    <a:p>
                      <a:endParaRPr lang="en-GB" sz="2800"/>
                    </a:p>
                  </p:txBody>
                </p:sp>
                <p:sp>
                  <p:nvSpPr>
                    <p:cNvPr id="53" name="CuadroTexto 52">
                      <a:extLst>
                        <a:ext uri="{FF2B5EF4-FFF2-40B4-BE49-F238E27FC236}">
                          <a16:creationId xmlns:a16="http://schemas.microsoft.com/office/drawing/2014/main" id="{F85B460A-FC32-5A83-54DC-8DC3047F8BCE}"/>
                        </a:ext>
                      </a:extLst>
                    </p:cNvPr>
                    <p:cNvSpPr txBox="1"/>
                    <p:nvPr/>
                  </p:nvSpPr>
                  <p:spPr>
                    <a:xfrm>
                      <a:off x="1356408" y="3070108"/>
                      <a:ext cx="447438" cy="183983"/>
                    </a:xfrm>
                    <a:prstGeom prst="rect">
                      <a:avLst/>
                    </a:prstGeom>
                    <a:noFill/>
                  </p:spPr>
                  <p:txBody>
                    <a:bodyPr wrap="none" rtlCol="0">
                      <a:spAutoFit/>
                    </a:bodyPr>
                    <a:lstStyle/>
                    <a:p>
                      <a:pPr algn="l"/>
                      <a:r>
                        <a:rPr lang="en-GB" sz="900" spc="0" baseline="0">
                          <a:ln/>
                          <a:solidFill>
                            <a:srgbClr val="FFFFFF"/>
                          </a:solidFill>
                          <a:latin typeface="Open Sans"/>
                          <a:ea typeface="Open Sans"/>
                          <a:cs typeface="Open Sans"/>
                          <a:sym typeface="Open Sans"/>
                          <a:rtl val="0"/>
                        </a:rPr>
                        <a:t>node-1</a:t>
                      </a:r>
                    </a:p>
                  </p:txBody>
                </p:sp>
              </p:grpSp>
              <p:grpSp>
                <p:nvGrpSpPr>
                  <p:cNvPr id="54" name="Gráfico 5" descr="Ilustración de volúmenes en Docker">
                    <a:extLst>
                      <a:ext uri="{FF2B5EF4-FFF2-40B4-BE49-F238E27FC236}">
                        <a16:creationId xmlns:a16="http://schemas.microsoft.com/office/drawing/2014/main" id="{AE18E470-9260-1B8A-486E-8E63C040D656}"/>
                      </a:ext>
                    </a:extLst>
                  </p:cNvPr>
                  <p:cNvGrpSpPr/>
                  <p:nvPr/>
                </p:nvGrpSpPr>
                <p:grpSpPr>
                  <a:xfrm>
                    <a:off x="1389625" y="3977528"/>
                    <a:ext cx="1106236" cy="256181"/>
                    <a:chOff x="1389625" y="3977528"/>
                    <a:chExt cx="1106236" cy="256181"/>
                  </a:xfrm>
                </p:grpSpPr>
                <p:sp>
                  <p:nvSpPr>
                    <p:cNvPr id="55" name="Forma libre: forma 54">
                      <a:extLst>
                        <a:ext uri="{FF2B5EF4-FFF2-40B4-BE49-F238E27FC236}">
                          <a16:creationId xmlns:a16="http://schemas.microsoft.com/office/drawing/2014/main" id="{ECF77CC4-A5DE-A827-7635-870F0B95E241}"/>
                        </a:ext>
                      </a:extLst>
                    </p:cNvPr>
                    <p:cNvSpPr/>
                    <p:nvPr/>
                  </p:nvSpPr>
                  <p:spPr>
                    <a:xfrm>
                      <a:off x="1389625" y="3977528"/>
                      <a:ext cx="1106236" cy="256181"/>
                    </a:xfrm>
                    <a:custGeom>
                      <a:avLst/>
                      <a:gdLst>
                        <a:gd name="connsiteX0" fmla="*/ 1083163 w 1106236"/>
                        <a:gd name="connsiteY0" fmla="*/ 106 h 256181"/>
                        <a:gd name="connsiteX1" fmla="*/ 1106453 w 1106236"/>
                        <a:gd name="connsiteY1" fmla="*/ 106 h 256181"/>
                        <a:gd name="connsiteX2" fmla="*/ 1106453 w 1106236"/>
                        <a:gd name="connsiteY2" fmla="*/ 256287 h 256181"/>
                        <a:gd name="connsiteX3" fmla="*/ 1083163 w 1106236"/>
                        <a:gd name="connsiteY3" fmla="*/ 256287 h 256181"/>
                        <a:gd name="connsiteX4" fmla="*/ 23505 w 1106236"/>
                        <a:gd name="connsiteY4" fmla="*/ 256287 h 256181"/>
                        <a:gd name="connsiteX5" fmla="*/ 216 w 1106236"/>
                        <a:gd name="connsiteY5" fmla="*/ 256287 h 256181"/>
                        <a:gd name="connsiteX6" fmla="*/ 216 w 1106236"/>
                        <a:gd name="connsiteY6" fmla="*/ 106 h 256181"/>
                        <a:gd name="connsiteX7" fmla="*/ 23505 w 1106236"/>
                        <a:gd name="connsiteY7" fmla="*/ 106 h 2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236" h="256181">
                          <a:moveTo>
                            <a:pt x="1083163" y="106"/>
                          </a:moveTo>
                          <a:cubicBezTo>
                            <a:pt x="1096026" y="106"/>
                            <a:pt x="1106453" y="106"/>
                            <a:pt x="1106453" y="106"/>
                          </a:cubicBezTo>
                          <a:lnTo>
                            <a:pt x="1106453" y="256287"/>
                          </a:lnTo>
                          <a:cubicBezTo>
                            <a:pt x="1106453" y="256287"/>
                            <a:pt x="1096026" y="256287"/>
                            <a:pt x="1083163" y="256287"/>
                          </a:cubicBezTo>
                          <a:lnTo>
                            <a:pt x="23505" y="256287"/>
                          </a:lnTo>
                          <a:cubicBezTo>
                            <a:pt x="10643" y="256287"/>
                            <a:pt x="216" y="256287"/>
                            <a:pt x="216" y="256287"/>
                          </a:cubicBezTo>
                          <a:lnTo>
                            <a:pt x="216" y="106"/>
                          </a:lnTo>
                          <a:cubicBezTo>
                            <a:pt x="216" y="106"/>
                            <a:pt x="10643" y="106"/>
                            <a:pt x="23505" y="106"/>
                          </a:cubicBezTo>
                          <a:close/>
                        </a:path>
                      </a:pathLst>
                    </a:custGeom>
                    <a:solidFill>
                      <a:srgbClr val="1488C6"/>
                    </a:solidFill>
                    <a:ln w="11636" cap="flat">
                      <a:noFill/>
                      <a:prstDash val="solid"/>
                      <a:miter/>
                    </a:ln>
                  </p:spPr>
                  <p:txBody>
                    <a:bodyPr rtlCol="0" anchor="ctr"/>
                    <a:lstStyle/>
                    <a:p>
                      <a:endParaRPr lang="en-GB" sz="2800"/>
                    </a:p>
                  </p:txBody>
                </p:sp>
                <p:sp>
                  <p:nvSpPr>
                    <p:cNvPr id="56" name="CuadroTexto 55">
                      <a:extLst>
                        <a:ext uri="{FF2B5EF4-FFF2-40B4-BE49-F238E27FC236}">
                          <a16:creationId xmlns:a16="http://schemas.microsoft.com/office/drawing/2014/main" id="{8AAE10A8-73AB-F732-3ABF-E6A431740308}"/>
                        </a:ext>
                      </a:extLst>
                    </p:cNvPr>
                    <p:cNvSpPr txBox="1"/>
                    <p:nvPr/>
                  </p:nvSpPr>
                  <p:spPr>
                    <a:xfrm>
                      <a:off x="1664803" y="3978386"/>
                      <a:ext cx="484490" cy="196249"/>
                    </a:xfrm>
                    <a:prstGeom prst="rect">
                      <a:avLst/>
                    </a:prstGeom>
                    <a:noFill/>
                  </p:spPr>
                  <p:txBody>
                    <a:bodyPr wrap="none" rtlCol="0">
                      <a:spAutoFit/>
                    </a:bodyPr>
                    <a:lstStyle/>
                    <a:p>
                      <a:pPr algn="l"/>
                      <a:r>
                        <a:rPr lang="en-GB" sz="1000" spc="0" baseline="0">
                          <a:ln/>
                          <a:solidFill>
                            <a:srgbClr val="FFFFFF"/>
                          </a:solidFill>
                          <a:latin typeface="Open Sans"/>
                          <a:ea typeface="Open Sans"/>
                          <a:cs typeface="Open Sans"/>
                          <a:sym typeface="Open Sans"/>
                          <a:rtl val="0"/>
                        </a:rPr>
                        <a:t>Docker</a:t>
                      </a:r>
                    </a:p>
                  </p:txBody>
                </p:sp>
              </p:grpSp>
              <p:grpSp>
                <p:nvGrpSpPr>
                  <p:cNvPr id="57" name="Gráfico 5" descr="Ilustración de volúmenes en Docker">
                    <a:extLst>
                      <a:ext uri="{FF2B5EF4-FFF2-40B4-BE49-F238E27FC236}">
                        <a16:creationId xmlns:a16="http://schemas.microsoft.com/office/drawing/2014/main" id="{CA273FFA-A6B0-386E-47DC-05136898D15D}"/>
                      </a:ext>
                    </a:extLst>
                  </p:cNvPr>
                  <p:cNvGrpSpPr/>
                  <p:nvPr/>
                </p:nvGrpSpPr>
                <p:grpSpPr>
                  <a:xfrm>
                    <a:off x="1389625" y="3709702"/>
                    <a:ext cx="1106236" cy="256181"/>
                    <a:chOff x="1389625" y="3709702"/>
                    <a:chExt cx="1106236" cy="256181"/>
                  </a:xfrm>
                </p:grpSpPr>
                <p:sp>
                  <p:nvSpPr>
                    <p:cNvPr id="58" name="Forma libre: forma 57">
                      <a:extLst>
                        <a:ext uri="{FF2B5EF4-FFF2-40B4-BE49-F238E27FC236}">
                          <a16:creationId xmlns:a16="http://schemas.microsoft.com/office/drawing/2014/main" id="{58C80A51-9455-7069-C993-DAFCC0A92DCC}"/>
                        </a:ext>
                      </a:extLst>
                    </p:cNvPr>
                    <p:cNvSpPr/>
                    <p:nvPr/>
                  </p:nvSpPr>
                  <p:spPr>
                    <a:xfrm>
                      <a:off x="1389625" y="3709702"/>
                      <a:ext cx="1106236" cy="256181"/>
                    </a:xfrm>
                    <a:custGeom>
                      <a:avLst/>
                      <a:gdLst>
                        <a:gd name="connsiteX0" fmla="*/ 1083163 w 1106236"/>
                        <a:gd name="connsiteY0" fmla="*/ 83 h 256181"/>
                        <a:gd name="connsiteX1" fmla="*/ 1106453 w 1106236"/>
                        <a:gd name="connsiteY1" fmla="*/ 83 h 256181"/>
                        <a:gd name="connsiteX2" fmla="*/ 1106453 w 1106236"/>
                        <a:gd name="connsiteY2" fmla="*/ 256264 h 256181"/>
                        <a:gd name="connsiteX3" fmla="*/ 1083163 w 1106236"/>
                        <a:gd name="connsiteY3" fmla="*/ 256264 h 256181"/>
                        <a:gd name="connsiteX4" fmla="*/ 23505 w 1106236"/>
                        <a:gd name="connsiteY4" fmla="*/ 256264 h 256181"/>
                        <a:gd name="connsiteX5" fmla="*/ 216 w 1106236"/>
                        <a:gd name="connsiteY5" fmla="*/ 256264 h 256181"/>
                        <a:gd name="connsiteX6" fmla="*/ 216 w 1106236"/>
                        <a:gd name="connsiteY6" fmla="*/ 83 h 256181"/>
                        <a:gd name="connsiteX7" fmla="*/ 23505 w 1106236"/>
                        <a:gd name="connsiteY7" fmla="*/ 83 h 2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236" h="256181">
                          <a:moveTo>
                            <a:pt x="1083163" y="83"/>
                          </a:moveTo>
                          <a:cubicBezTo>
                            <a:pt x="1096026" y="83"/>
                            <a:pt x="1106453" y="83"/>
                            <a:pt x="1106453" y="83"/>
                          </a:cubicBezTo>
                          <a:lnTo>
                            <a:pt x="1106453" y="256264"/>
                          </a:lnTo>
                          <a:cubicBezTo>
                            <a:pt x="1106453" y="256264"/>
                            <a:pt x="1096026" y="256264"/>
                            <a:pt x="1083163" y="256264"/>
                          </a:cubicBezTo>
                          <a:lnTo>
                            <a:pt x="23505" y="256264"/>
                          </a:lnTo>
                          <a:cubicBezTo>
                            <a:pt x="10643" y="256264"/>
                            <a:pt x="216" y="256264"/>
                            <a:pt x="216" y="256264"/>
                          </a:cubicBezTo>
                          <a:lnTo>
                            <a:pt x="216" y="83"/>
                          </a:lnTo>
                          <a:cubicBezTo>
                            <a:pt x="216" y="83"/>
                            <a:pt x="10643" y="83"/>
                            <a:pt x="23505" y="83"/>
                          </a:cubicBezTo>
                          <a:close/>
                        </a:path>
                      </a:pathLst>
                    </a:custGeom>
                    <a:solidFill>
                      <a:srgbClr val="1488C6"/>
                    </a:solidFill>
                    <a:ln w="11636" cap="flat">
                      <a:noFill/>
                      <a:prstDash val="solid"/>
                      <a:miter/>
                    </a:ln>
                  </p:spPr>
                  <p:txBody>
                    <a:bodyPr rtlCol="0" anchor="ctr"/>
                    <a:lstStyle/>
                    <a:p>
                      <a:endParaRPr lang="en-GB" sz="2800"/>
                    </a:p>
                  </p:txBody>
                </p:sp>
                <p:sp>
                  <p:nvSpPr>
                    <p:cNvPr id="59" name="CuadroTexto 58">
                      <a:extLst>
                        <a:ext uri="{FF2B5EF4-FFF2-40B4-BE49-F238E27FC236}">
                          <a16:creationId xmlns:a16="http://schemas.microsoft.com/office/drawing/2014/main" id="{9C06306A-2D2D-1384-41B9-633B2A93DD51}"/>
                        </a:ext>
                      </a:extLst>
                    </p:cNvPr>
                    <p:cNvSpPr txBox="1"/>
                    <p:nvPr/>
                  </p:nvSpPr>
                  <p:spPr>
                    <a:xfrm>
                      <a:off x="1416217" y="3710560"/>
                      <a:ext cx="921451" cy="196249"/>
                    </a:xfrm>
                    <a:prstGeom prst="rect">
                      <a:avLst/>
                    </a:prstGeom>
                    <a:noFill/>
                  </p:spPr>
                  <p:txBody>
                    <a:bodyPr wrap="none" rtlCol="0">
                      <a:spAutoFit/>
                    </a:bodyPr>
                    <a:lstStyle/>
                    <a:p>
                      <a:pPr algn="l"/>
                      <a:r>
                        <a:rPr lang="en-GB" sz="1000" spc="0" baseline="0">
                          <a:ln/>
                          <a:solidFill>
                            <a:srgbClr val="FFFFFF"/>
                          </a:solidFill>
                          <a:latin typeface="Open Sans"/>
                          <a:ea typeface="Open Sans"/>
                          <a:cs typeface="Open Sans"/>
                          <a:sym typeface="Open Sans"/>
                          <a:rtl val="0"/>
                        </a:rPr>
                        <a:t>service-replica-1</a:t>
                      </a:r>
                    </a:p>
                  </p:txBody>
                </p:sp>
              </p:grpSp>
              <p:sp>
                <p:nvSpPr>
                  <p:cNvPr id="60" name="Forma libre: forma 59">
                    <a:extLst>
                      <a:ext uri="{FF2B5EF4-FFF2-40B4-BE49-F238E27FC236}">
                        <a16:creationId xmlns:a16="http://schemas.microsoft.com/office/drawing/2014/main" id="{A75F0664-1C02-5570-DFDE-85FED0F3C50C}"/>
                      </a:ext>
                    </a:extLst>
                  </p:cNvPr>
                  <p:cNvSpPr/>
                  <p:nvPr/>
                </p:nvSpPr>
                <p:spPr>
                  <a:xfrm>
                    <a:off x="1377981" y="3057605"/>
                    <a:ext cx="1129525" cy="1187748"/>
                  </a:xfrm>
                  <a:custGeom>
                    <a:avLst/>
                    <a:gdLst>
                      <a:gd name="connsiteX0" fmla="*/ 1106452 w 1129525"/>
                      <a:gd name="connsiteY0" fmla="*/ 27 h 1187748"/>
                      <a:gd name="connsiteX1" fmla="*/ 1129741 w 1129525"/>
                      <a:gd name="connsiteY1" fmla="*/ 27 h 1187748"/>
                      <a:gd name="connsiteX2" fmla="*/ 1129741 w 1129525"/>
                      <a:gd name="connsiteY2" fmla="*/ 1187776 h 1187748"/>
                      <a:gd name="connsiteX3" fmla="*/ 1106452 w 1129525"/>
                      <a:gd name="connsiteY3" fmla="*/ 1187776 h 1187748"/>
                      <a:gd name="connsiteX4" fmla="*/ 23504 w 1129525"/>
                      <a:gd name="connsiteY4" fmla="*/ 1187776 h 1187748"/>
                      <a:gd name="connsiteX5" fmla="*/ 215 w 1129525"/>
                      <a:gd name="connsiteY5" fmla="*/ 1187776 h 1187748"/>
                      <a:gd name="connsiteX6" fmla="*/ 215 w 1129525"/>
                      <a:gd name="connsiteY6" fmla="*/ 27 h 1187748"/>
                      <a:gd name="connsiteX7" fmla="*/ 23504 w 1129525"/>
                      <a:gd name="connsiteY7" fmla="*/ 27 h 118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525" h="1187748">
                        <a:moveTo>
                          <a:pt x="1106452" y="27"/>
                        </a:moveTo>
                        <a:cubicBezTo>
                          <a:pt x="1119314" y="27"/>
                          <a:pt x="1129741" y="27"/>
                          <a:pt x="1129741" y="27"/>
                        </a:cubicBezTo>
                        <a:lnTo>
                          <a:pt x="1129741" y="1187776"/>
                        </a:lnTo>
                        <a:cubicBezTo>
                          <a:pt x="1129741" y="1187776"/>
                          <a:pt x="1119314" y="1187776"/>
                          <a:pt x="1106452" y="1187776"/>
                        </a:cubicBezTo>
                        <a:lnTo>
                          <a:pt x="23504" y="1187776"/>
                        </a:lnTo>
                        <a:cubicBezTo>
                          <a:pt x="10642" y="1187776"/>
                          <a:pt x="215" y="1187776"/>
                          <a:pt x="215" y="1187776"/>
                        </a:cubicBezTo>
                        <a:lnTo>
                          <a:pt x="215" y="27"/>
                        </a:lnTo>
                        <a:cubicBezTo>
                          <a:pt x="215" y="27"/>
                          <a:pt x="10642" y="27"/>
                          <a:pt x="23504" y="27"/>
                        </a:cubicBezTo>
                        <a:close/>
                      </a:path>
                    </a:pathLst>
                  </a:custGeom>
                  <a:noFill/>
                  <a:ln w="23272" cap="flat">
                    <a:solidFill>
                      <a:srgbClr val="445D6E"/>
                    </a:solidFill>
                    <a:prstDash val="solid"/>
                    <a:miter/>
                  </a:ln>
                </p:spPr>
                <p:txBody>
                  <a:bodyPr rtlCol="0" anchor="ctr"/>
                  <a:lstStyle/>
                  <a:p>
                    <a:endParaRPr lang="en-GB" sz="2800"/>
                  </a:p>
                </p:txBody>
              </p:sp>
            </p:grpSp>
          </p:grpSp>
          <p:sp>
            <p:nvSpPr>
              <p:cNvPr id="61" name="Forma libre: forma 60">
                <a:extLst>
                  <a:ext uri="{FF2B5EF4-FFF2-40B4-BE49-F238E27FC236}">
                    <a16:creationId xmlns:a16="http://schemas.microsoft.com/office/drawing/2014/main" id="{1176245F-DF14-CAD6-6027-0D14ED9D8E8A}"/>
                  </a:ext>
                </a:extLst>
              </p:cNvPr>
              <p:cNvSpPr/>
              <p:nvPr/>
            </p:nvSpPr>
            <p:spPr>
              <a:xfrm>
                <a:off x="667660" y="2848002"/>
                <a:ext cx="5042110" cy="1676821"/>
              </a:xfrm>
              <a:custGeom>
                <a:avLst/>
                <a:gdLst>
                  <a:gd name="connsiteX0" fmla="*/ 154 w 5042110"/>
                  <a:gd name="connsiteY0" fmla="*/ 23393 h 1676821"/>
                  <a:gd name="connsiteX1" fmla="*/ 23473 w 5042110"/>
                  <a:gd name="connsiteY1" fmla="*/ 9 h 1676821"/>
                  <a:gd name="connsiteX2" fmla="*/ 5018940 w 5042110"/>
                  <a:gd name="connsiteY2" fmla="*/ 9 h 1676821"/>
                  <a:gd name="connsiteX3" fmla="*/ 5042264 w 5042110"/>
                  <a:gd name="connsiteY3" fmla="*/ 23393 h 1676821"/>
                  <a:gd name="connsiteX4" fmla="*/ 5042264 w 5042110"/>
                  <a:gd name="connsiteY4" fmla="*/ 1653449 h 1676821"/>
                  <a:gd name="connsiteX5" fmla="*/ 5018940 w 5042110"/>
                  <a:gd name="connsiteY5" fmla="*/ 1676831 h 1676821"/>
                  <a:gd name="connsiteX6" fmla="*/ 23473 w 5042110"/>
                  <a:gd name="connsiteY6" fmla="*/ 1676831 h 1676821"/>
                  <a:gd name="connsiteX7" fmla="*/ 154 w 5042110"/>
                  <a:gd name="connsiteY7" fmla="*/ 1653449 h 1676821"/>
                  <a:gd name="connsiteX8" fmla="*/ 154 w 5042110"/>
                  <a:gd name="connsiteY8" fmla="*/ 23393 h 1676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110" h="1676821">
                    <a:moveTo>
                      <a:pt x="154" y="23393"/>
                    </a:moveTo>
                    <a:cubicBezTo>
                      <a:pt x="154" y="10478"/>
                      <a:pt x="10485" y="9"/>
                      <a:pt x="23473" y="9"/>
                    </a:cubicBezTo>
                    <a:lnTo>
                      <a:pt x="5018940" y="9"/>
                    </a:lnTo>
                    <a:cubicBezTo>
                      <a:pt x="5031819" y="9"/>
                      <a:pt x="5042264" y="10498"/>
                      <a:pt x="5042264" y="23393"/>
                    </a:cubicBezTo>
                    <a:lnTo>
                      <a:pt x="5042264" y="1653449"/>
                    </a:lnTo>
                    <a:cubicBezTo>
                      <a:pt x="5042264" y="1666362"/>
                      <a:pt x="5031936" y="1676831"/>
                      <a:pt x="5018940" y="1676831"/>
                    </a:cubicBezTo>
                    <a:lnTo>
                      <a:pt x="23473" y="1676831"/>
                    </a:lnTo>
                    <a:cubicBezTo>
                      <a:pt x="10594" y="1676831"/>
                      <a:pt x="154" y="1666339"/>
                      <a:pt x="154" y="1653449"/>
                    </a:cubicBezTo>
                    <a:lnTo>
                      <a:pt x="154" y="23393"/>
                    </a:lnTo>
                    <a:close/>
                  </a:path>
                </a:pathLst>
              </a:custGeom>
              <a:noFill/>
              <a:ln w="23272" cap="flat">
                <a:solidFill>
                  <a:srgbClr val="82949E"/>
                </a:solidFill>
                <a:custDash>
                  <a:ds d="375000" sp="375000"/>
                  <a:ds d="375000" sp="375000"/>
                </a:custDash>
                <a:miter/>
              </a:ln>
            </p:spPr>
            <p:txBody>
              <a:bodyPr rtlCol="0" anchor="ctr"/>
              <a:lstStyle/>
              <a:p>
                <a:endParaRPr lang="en-GB" sz="2800"/>
              </a:p>
            </p:txBody>
          </p:sp>
        </p:grpSp>
      </p:grpSp>
    </p:spTree>
    <p:extLst>
      <p:ext uri="{BB962C8B-B14F-4D97-AF65-F5344CB8AC3E}">
        <p14:creationId xmlns:p14="http://schemas.microsoft.com/office/powerpoint/2010/main" val="672687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300" dirty="0">
                <a:solidFill>
                  <a:srgbClr val="00224B"/>
                </a:solidFill>
                <a:latin typeface="Open Sans ExtraBold" pitchFamily="2" charset="0"/>
                <a:ea typeface="Open Sans ExtraBold" pitchFamily="2" charset="0"/>
                <a:cs typeface="Open Sans ExtraBold" pitchFamily="2" charset="0"/>
              </a:rPr>
              <a:t>Volúmenes (II)</a:t>
            </a:r>
            <a:endParaRPr lang="en-GB" sz="4300"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FE822EC5-E132-3F92-A5ED-53A38C007A94}"/>
              </a:ext>
            </a:extLst>
          </p:cNvPr>
          <p:cNvSpPr>
            <a:spLocks noGrp="1"/>
          </p:cNvSpPr>
          <p:nvPr>
            <p:ph type="subTitle" idx="13"/>
          </p:nvPr>
        </p:nvSpPr>
        <p:spPr/>
        <p:txBody>
          <a:bodyPr/>
          <a:lstStyle/>
          <a:p>
            <a:endParaRPr lang="es-ES"/>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50" y="1812897"/>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1D63ED"/>
                </a:solidFill>
                <a:latin typeface="Open Sans ExtraBold" pitchFamily="2" charset="0"/>
                <a:ea typeface="Open Sans ExtraBold" pitchFamily="2" charset="0"/>
                <a:cs typeface="Open Sans ExtraBold" pitchFamily="2" charset="0"/>
              </a:rPr>
              <a:t>Volúmenes de contenedor</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C8939354-0F77-3852-34DF-E47ECF1CEB47}"/>
              </a:ext>
            </a:extLst>
          </p:cNvPr>
          <p:cNvSpPr txBox="1">
            <a:spLocks/>
          </p:cNvSpPr>
          <p:nvPr/>
        </p:nvSpPr>
        <p:spPr>
          <a:xfrm>
            <a:off x="902044" y="2687113"/>
            <a:ext cx="9339649"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volume</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create</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rgbClr val="1E1E1E"/>
                </a:solidFill>
                <a:latin typeface="Open Sans ExtraBold" pitchFamily="2" charset="0"/>
                <a:ea typeface="Open Sans ExtraBold" pitchFamily="2" charset="0"/>
                <a:cs typeface="Open Sans ExtraBold" pitchFamily="2" charset="0"/>
              </a:rPr>
              <a:t>name</a:t>
            </a:r>
            <a:endParaRPr lang="en-GB" sz="4800" i="1" dirty="0">
              <a:solidFill>
                <a:srgbClr val="1E1E1E"/>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6F533580-CB14-C4D2-B06D-6883F323B97D}"/>
              </a:ext>
            </a:extLst>
          </p:cNvPr>
          <p:cNvSpPr txBox="1">
            <a:spLocks/>
          </p:cNvSpPr>
          <p:nvPr/>
        </p:nvSpPr>
        <p:spPr>
          <a:xfrm>
            <a:off x="565150" y="4363908"/>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1D63ED"/>
                </a:solidFill>
                <a:latin typeface="Open Sans ExtraBold" pitchFamily="2" charset="0"/>
                <a:ea typeface="Open Sans ExtraBold" pitchFamily="2" charset="0"/>
                <a:cs typeface="Open Sans ExtraBold" pitchFamily="2" charset="0"/>
              </a:rPr>
              <a:t>¿Volúmenes de directorio?</a:t>
            </a:r>
          </a:p>
          <a:p>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10" name="Título 3">
            <a:extLst>
              <a:ext uri="{FF2B5EF4-FFF2-40B4-BE49-F238E27FC236}">
                <a16:creationId xmlns:a16="http://schemas.microsoft.com/office/drawing/2014/main" id="{64ABCF4C-CE91-E0FD-9606-0FFD0B920A4D}"/>
              </a:ext>
            </a:extLst>
          </p:cNvPr>
          <p:cNvSpPr txBox="1">
            <a:spLocks/>
          </p:cNvSpPr>
          <p:nvPr/>
        </p:nvSpPr>
        <p:spPr>
          <a:xfrm>
            <a:off x="1370570" y="5005329"/>
            <a:ext cx="8513805"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&lt;</a:t>
            </a:r>
            <a:r>
              <a:rPr lang="es-ES" sz="4000" i="1" dirty="0" err="1">
                <a:solidFill>
                  <a:srgbClr val="00224B"/>
                </a:solidFill>
                <a:latin typeface="Open Sans ExtraBold" pitchFamily="2" charset="0"/>
                <a:ea typeface="Open Sans ExtraBold" pitchFamily="2" charset="0"/>
                <a:cs typeface="Open Sans ExtraBold" pitchFamily="2" charset="0"/>
              </a:rPr>
              <a:t>ruta_host</a:t>
            </a:r>
            <a:r>
              <a:rPr lang="es-ES" sz="4000" i="1" dirty="0">
                <a:solidFill>
                  <a:srgbClr val="00B2F3"/>
                </a:solidFill>
                <a:latin typeface="Open Sans ExtraBold" pitchFamily="2" charset="0"/>
                <a:ea typeface="Open Sans ExtraBold" pitchFamily="2" charset="0"/>
                <a:cs typeface="Open Sans ExtraBold" pitchFamily="2" charset="0"/>
              </a:rPr>
              <a:t>&gt;</a:t>
            </a:r>
            <a:r>
              <a:rPr lang="es-ES" sz="4000" i="1" dirty="0">
                <a:solidFill>
                  <a:srgbClr val="1E1E1E"/>
                </a:solidFill>
                <a:latin typeface="Open Sans ExtraBold" pitchFamily="2" charset="0"/>
                <a:ea typeface="Open Sans ExtraBold" pitchFamily="2" charset="0"/>
                <a:cs typeface="Open Sans ExtraBold" pitchFamily="2" charset="0"/>
              </a:rPr>
              <a:t>:</a:t>
            </a:r>
            <a:r>
              <a:rPr lang="es-ES" sz="4000" i="1" dirty="0">
                <a:solidFill>
                  <a:srgbClr val="00B2F3"/>
                </a:solidFill>
                <a:latin typeface="Open Sans ExtraBold" pitchFamily="2" charset="0"/>
                <a:ea typeface="Open Sans ExtraBold" pitchFamily="2" charset="0"/>
                <a:cs typeface="Open Sans ExtraBold" pitchFamily="2" charset="0"/>
              </a:rPr>
              <a:t>&lt;</a:t>
            </a:r>
            <a:r>
              <a:rPr lang="es-ES" sz="4000" i="1" dirty="0" err="1">
                <a:solidFill>
                  <a:srgbClr val="00224B"/>
                </a:solidFill>
                <a:latin typeface="Open Sans ExtraBold" pitchFamily="2" charset="0"/>
                <a:ea typeface="Open Sans ExtraBold" pitchFamily="2" charset="0"/>
                <a:cs typeface="Open Sans ExtraBold" pitchFamily="2" charset="0"/>
              </a:rPr>
              <a:t>ruta_contenedor</a:t>
            </a:r>
            <a:r>
              <a:rPr lang="es-ES" sz="4000" i="1" dirty="0">
                <a:solidFill>
                  <a:srgbClr val="00B2F3"/>
                </a:solidFill>
                <a:latin typeface="Open Sans ExtraBold" pitchFamily="2" charset="0"/>
                <a:ea typeface="Open Sans ExtraBold" pitchFamily="2" charset="0"/>
                <a:cs typeface="Open Sans ExtraBold" pitchFamily="2" charset="0"/>
              </a:rPr>
              <a:t>&gt;</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EDFBE6C7-00BA-3808-7FCB-5A5BA0F25D5C}"/>
              </a:ext>
            </a:extLst>
          </p:cNvPr>
          <p:cNvSpPr txBox="1">
            <a:spLocks/>
          </p:cNvSpPr>
          <p:nvPr/>
        </p:nvSpPr>
        <p:spPr>
          <a:xfrm>
            <a:off x="902044" y="3402591"/>
            <a:ext cx="945085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run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a:solidFill>
                  <a:srgbClr val="00B2F3"/>
                </a:solidFill>
                <a:latin typeface="Open Sans ExtraBold" pitchFamily="2" charset="0"/>
                <a:ea typeface="Open Sans ExtraBold" pitchFamily="2" charset="0"/>
                <a:cs typeface="Open Sans ExtraBold" pitchFamily="2" charset="0"/>
              </a:rPr>
              <a:t>-v &lt;</a:t>
            </a:r>
            <a:r>
              <a:rPr lang="es-ES" sz="3200" i="1" dirty="0" err="1">
                <a:solidFill>
                  <a:srgbClr val="00224B"/>
                </a:solidFill>
                <a:latin typeface="Open Sans ExtraBold" pitchFamily="2" charset="0"/>
                <a:ea typeface="Open Sans ExtraBold" pitchFamily="2" charset="0"/>
                <a:cs typeface="Open Sans ExtraBold" pitchFamily="2" charset="0"/>
              </a:rPr>
              <a:t>name</a:t>
            </a:r>
            <a:r>
              <a:rPr lang="es-ES" sz="3200" i="1" dirty="0">
                <a:solidFill>
                  <a:srgbClr val="00B2F3"/>
                </a:solidFill>
                <a:latin typeface="Open Sans ExtraBold" pitchFamily="2" charset="0"/>
                <a:ea typeface="Open Sans ExtraBold" pitchFamily="2" charset="0"/>
                <a:cs typeface="Open Sans ExtraBold" pitchFamily="2" charset="0"/>
              </a:rPr>
              <a:t>&gt;</a:t>
            </a:r>
            <a:r>
              <a:rPr lang="es-ES" sz="3200" i="1" dirty="0">
                <a:solidFill>
                  <a:srgbClr val="1E1E1E"/>
                </a:solidFill>
                <a:latin typeface="Open Sans ExtraBold" pitchFamily="2" charset="0"/>
                <a:ea typeface="Open Sans ExtraBold" pitchFamily="2" charset="0"/>
                <a:cs typeface="Open Sans ExtraBold" pitchFamily="2" charset="0"/>
              </a:rPr>
              <a:t>:</a:t>
            </a:r>
            <a:r>
              <a:rPr lang="es-ES" sz="3200" i="1" dirty="0">
                <a:solidFill>
                  <a:srgbClr val="00B2F3"/>
                </a:solidFill>
                <a:latin typeface="Open Sans ExtraBold" pitchFamily="2" charset="0"/>
                <a:ea typeface="Open Sans ExtraBold" pitchFamily="2" charset="0"/>
                <a:cs typeface="Open Sans ExtraBold" pitchFamily="2" charset="0"/>
              </a:rPr>
              <a:t>&lt;</a:t>
            </a:r>
            <a:r>
              <a:rPr lang="es-ES" sz="3200" i="1" dirty="0">
                <a:solidFill>
                  <a:srgbClr val="00224B"/>
                </a:solidFill>
                <a:latin typeface="Open Sans ExtraBold" pitchFamily="2" charset="0"/>
                <a:ea typeface="Open Sans ExtraBold" pitchFamily="2" charset="0"/>
                <a:cs typeface="Open Sans ExtraBold" pitchFamily="2" charset="0"/>
              </a:rPr>
              <a:t>ruta_ contenedor</a:t>
            </a:r>
            <a:r>
              <a:rPr lang="es-ES" sz="3200" i="1" dirty="0">
                <a:solidFill>
                  <a:srgbClr val="00B2F3"/>
                </a:solidFill>
                <a:latin typeface="Open Sans ExtraBold" pitchFamily="2" charset="0"/>
                <a:ea typeface="Open Sans ExtraBold" pitchFamily="2" charset="0"/>
                <a:cs typeface="Open Sans ExtraBold" pitchFamily="2" charset="0"/>
              </a:rPr>
              <a:t>&gt;</a:t>
            </a:r>
            <a:endParaRPr lang="en-GB" sz="4800"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762707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Bind</a:t>
            </a:r>
            <a:r>
              <a:rPr lang="es-ES" sz="6000" dirty="0">
                <a:solidFill>
                  <a:srgbClr val="00224B"/>
                </a:solidFill>
                <a:latin typeface="Open Sans ExtraBold" pitchFamily="2" charset="0"/>
                <a:ea typeface="Open Sans ExtraBold" pitchFamily="2" charset="0"/>
                <a:cs typeface="Open Sans ExtraBold" pitchFamily="2" charset="0"/>
              </a:rPr>
              <a:t> </a:t>
            </a:r>
            <a:r>
              <a:rPr lang="es-ES" sz="6000" dirty="0" err="1">
                <a:solidFill>
                  <a:srgbClr val="00224B"/>
                </a:solidFill>
                <a:latin typeface="Open Sans ExtraBold" pitchFamily="2" charset="0"/>
                <a:ea typeface="Open Sans ExtraBold" pitchFamily="2" charset="0"/>
                <a:cs typeface="Open Sans ExtraBold" pitchFamily="2" charset="0"/>
              </a:rPr>
              <a:t>mounts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32E5FAD8-E023-23AE-9FEF-0DB2477F7A94}"/>
              </a:ext>
            </a:extLst>
          </p:cNvPr>
          <p:cNvSpPr>
            <a:spLocks noGrp="1"/>
          </p:cNvSpPr>
          <p:nvPr>
            <p:ph type="subTitle" idx="13"/>
          </p:nvPr>
        </p:nvSpPr>
        <p:spPr/>
        <p:txBody>
          <a:bodyPr/>
          <a:lstStyle/>
          <a:p>
            <a:r>
              <a:rPr lang="es-ES" dirty="0"/>
              <a:t>Compartiendo el sistema</a:t>
            </a:r>
            <a:endParaRPr lang="en-GB" dirty="0"/>
          </a:p>
        </p:txBody>
      </p:sp>
      <p:pic>
        <p:nvPicPr>
          <p:cNvPr id="2050" name="Picture 2" descr="Bind mounts on the Docker host">
            <a:extLst>
              <a:ext uri="{FF2B5EF4-FFF2-40B4-BE49-F238E27FC236}">
                <a16:creationId xmlns:a16="http://schemas.microsoft.com/office/drawing/2014/main" id="{F3EFA1D4-76AB-533E-1276-AB09B53B8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2263" y="3429000"/>
            <a:ext cx="4601878" cy="2346774"/>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3">
            <a:extLst>
              <a:ext uri="{FF2B5EF4-FFF2-40B4-BE49-F238E27FC236}">
                <a16:creationId xmlns:a16="http://schemas.microsoft.com/office/drawing/2014/main" id="{E13C967C-BB6D-AF11-EBB3-6750407FE519}"/>
              </a:ext>
            </a:extLst>
          </p:cNvPr>
          <p:cNvSpPr txBox="1">
            <a:spLocks/>
          </p:cNvSpPr>
          <p:nvPr/>
        </p:nvSpPr>
        <p:spPr>
          <a:xfrm>
            <a:off x="565151" y="3708667"/>
            <a:ext cx="6169281" cy="1409677"/>
          </a:xfrm>
          <a:prstGeom prst="rect">
            <a:avLst/>
          </a:prstGeom>
        </p:spPr>
        <p:txBody>
          <a:bodyPr vert="horz" lIns="91440" tIns="45720" rIns="91440" bIns="45720" rtlCol="0" anchor="t">
            <a:normAutofit fontScale="55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i="1" dirty="0">
                <a:solidFill>
                  <a:srgbClr val="00B2F3"/>
                </a:solidFill>
                <a:latin typeface="Open Sans ExtraBold" pitchFamily="2" charset="0"/>
                <a:ea typeface="Open Sans ExtraBold" pitchFamily="2" charset="0"/>
                <a:cs typeface="Open Sans ExtraBold" pitchFamily="2" charset="0"/>
              </a:rPr>
              <a:t>--</a:t>
            </a:r>
            <a:r>
              <a:rPr lang="es-ES" i="1" dirty="0" err="1">
                <a:solidFill>
                  <a:srgbClr val="00B2F3"/>
                </a:solidFill>
                <a:latin typeface="Open Sans ExtraBold" pitchFamily="2" charset="0"/>
                <a:ea typeface="Open Sans ExtraBold" pitchFamily="2" charset="0"/>
                <a:cs typeface="Open Sans ExtraBold" pitchFamily="2" charset="0"/>
              </a:rPr>
              <a:t>mount</a:t>
            </a:r>
            <a:endParaRPr lang="es-ES" i="1" dirty="0">
              <a:solidFill>
                <a:srgbClr val="00B2F3"/>
              </a:solidFill>
              <a:latin typeface="Open Sans ExtraBold" pitchFamily="2" charset="0"/>
              <a:ea typeface="Open Sans ExtraBold" pitchFamily="2" charset="0"/>
              <a:cs typeface="Open Sans ExtraBold" pitchFamily="2" charset="0"/>
            </a:endParaRPr>
          </a:p>
          <a:p>
            <a:r>
              <a:rPr lang="es-ES" i="1" dirty="0">
                <a:solidFill>
                  <a:srgbClr val="00B2F3"/>
                </a:solidFill>
                <a:latin typeface="Open Sans ExtraBold" pitchFamily="2" charset="0"/>
                <a:ea typeface="Open Sans ExtraBold" pitchFamily="2" charset="0"/>
                <a:cs typeface="Open Sans ExtraBold" pitchFamily="2" charset="0"/>
              </a:rPr>
              <a:t>target=“</a:t>
            </a:r>
            <a:r>
              <a:rPr lang="es-ES" sz="6000" i="1" dirty="0">
                <a:solidFill>
                  <a:srgbClr val="00B2F3"/>
                </a:solidFill>
                <a:latin typeface="Open Sans ExtraBold" pitchFamily="2" charset="0"/>
                <a:ea typeface="Open Sans ExtraBold" pitchFamily="2" charset="0"/>
                <a:cs typeface="Open Sans ExtraBold" pitchFamily="2" charset="0"/>
              </a:rPr>
              <a:t>&lt;</a:t>
            </a:r>
            <a:r>
              <a:rPr lang="es-ES" sz="6000" i="1" dirty="0" err="1">
                <a:solidFill>
                  <a:srgbClr val="00224B"/>
                </a:solidFill>
                <a:latin typeface="Open Sans ExtraBold" pitchFamily="2" charset="0"/>
                <a:ea typeface="Open Sans ExtraBold" pitchFamily="2" charset="0"/>
                <a:cs typeface="Open Sans ExtraBold" pitchFamily="2" charset="0"/>
              </a:rPr>
              <a:t>ruta_host</a:t>
            </a:r>
            <a:r>
              <a:rPr lang="es-ES" sz="6000" i="1" dirty="0">
                <a:solidFill>
                  <a:srgbClr val="00B2F3"/>
                </a:solidFill>
                <a:latin typeface="Open Sans ExtraBold" pitchFamily="2" charset="0"/>
                <a:ea typeface="Open Sans ExtraBold" pitchFamily="2" charset="0"/>
                <a:cs typeface="Open Sans ExtraBold" pitchFamily="2" charset="0"/>
              </a:rPr>
              <a:t>&gt;</a:t>
            </a:r>
            <a:r>
              <a:rPr lang="es-ES" i="1" dirty="0">
                <a:solidFill>
                  <a:srgbClr val="00B2F3"/>
                </a:solidFill>
                <a:latin typeface="Open Sans ExtraBold" pitchFamily="2" charset="0"/>
                <a:ea typeface="Open Sans ExtraBold" pitchFamily="2" charset="0"/>
                <a:cs typeface="Open Sans ExtraBold" pitchFamily="2" charset="0"/>
              </a:rPr>
              <a:t>”,</a:t>
            </a:r>
          </a:p>
          <a:p>
            <a:r>
              <a:rPr lang="es-ES" i="1" dirty="0" err="1">
                <a:solidFill>
                  <a:srgbClr val="00B2F3"/>
                </a:solidFill>
                <a:latin typeface="Open Sans ExtraBold" pitchFamily="2" charset="0"/>
                <a:ea typeface="Open Sans ExtraBold" pitchFamily="2" charset="0"/>
                <a:cs typeface="Open Sans ExtraBold" pitchFamily="2" charset="0"/>
              </a:rPr>
              <a:t>source</a:t>
            </a:r>
            <a:r>
              <a:rPr lang="es-ES" i="1" dirty="0">
                <a:solidFill>
                  <a:srgbClr val="00B2F3"/>
                </a:solidFill>
                <a:latin typeface="Open Sans ExtraBold" pitchFamily="2" charset="0"/>
                <a:ea typeface="Open Sans ExtraBold" pitchFamily="2" charset="0"/>
                <a:cs typeface="Open Sans ExtraBold" pitchFamily="2" charset="0"/>
              </a:rPr>
              <a:t>=”</a:t>
            </a:r>
            <a:r>
              <a:rPr lang="es-ES" sz="6000" i="1" dirty="0">
                <a:solidFill>
                  <a:srgbClr val="00B2F3"/>
                </a:solidFill>
                <a:latin typeface="Open Sans ExtraBold" pitchFamily="2" charset="0"/>
                <a:ea typeface="Open Sans ExtraBold" pitchFamily="2" charset="0"/>
                <a:cs typeface="Open Sans ExtraBold" pitchFamily="2" charset="0"/>
              </a:rPr>
              <a:t>&lt;</a:t>
            </a:r>
            <a:r>
              <a:rPr lang="es-ES" sz="6000" i="1" dirty="0" err="1">
                <a:solidFill>
                  <a:srgbClr val="00224B"/>
                </a:solidFill>
                <a:latin typeface="Open Sans ExtraBold" pitchFamily="2" charset="0"/>
                <a:ea typeface="Open Sans ExtraBold" pitchFamily="2" charset="0"/>
                <a:cs typeface="Open Sans ExtraBold" pitchFamily="2" charset="0"/>
              </a:rPr>
              <a:t>ruta_contenedor</a:t>
            </a:r>
            <a:r>
              <a:rPr lang="es-ES" sz="6000" i="1" dirty="0">
                <a:solidFill>
                  <a:srgbClr val="00B2F3"/>
                </a:solidFill>
                <a:latin typeface="Open Sans ExtraBold" pitchFamily="2" charset="0"/>
                <a:ea typeface="Open Sans ExtraBold" pitchFamily="2" charset="0"/>
                <a:cs typeface="Open Sans ExtraBold" pitchFamily="2" charset="0"/>
              </a:rPr>
              <a:t>&gt;</a:t>
            </a:r>
            <a:r>
              <a:rPr lang="es-ES" i="1" dirty="0">
                <a:solidFill>
                  <a:srgbClr val="00B2F3"/>
                </a:solidFill>
                <a:latin typeface="Open Sans ExtraBold" pitchFamily="2" charset="0"/>
                <a:ea typeface="Open Sans ExtraBold" pitchFamily="2" charset="0"/>
                <a:cs typeface="Open Sans ExtraBold" pitchFamily="2" charset="0"/>
              </a:rPr>
              <a:t>”</a:t>
            </a:r>
          </a:p>
        </p:txBody>
      </p:sp>
    </p:spTree>
    <p:extLst>
      <p:ext uri="{BB962C8B-B14F-4D97-AF65-F5344CB8AC3E}">
        <p14:creationId xmlns:p14="http://schemas.microsoft.com/office/powerpoint/2010/main" val="16185468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Autofit/>
          </a:bodyPr>
          <a:lstStyle/>
          <a:p>
            <a:r>
              <a:rPr lang="es-ES" sz="5400" dirty="0">
                <a:solidFill>
                  <a:srgbClr val="00224B"/>
                </a:solidFill>
                <a:latin typeface="Open Sans ExtraBold" pitchFamily="2" charset="0"/>
                <a:ea typeface="Open Sans ExtraBold" pitchFamily="2" charset="0"/>
                <a:cs typeface="Open Sans ExtraBold" pitchFamily="2" charset="0"/>
              </a:rPr>
              <a:t>Networks (I)</a:t>
            </a:r>
            <a:endParaRPr lang="en-GB" sz="54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88F09855-1F71-8EE7-BEB7-ECE693838616}"/>
              </a:ext>
            </a:extLst>
          </p:cNvPr>
          <p:cNvSpPr>
            <a:spLocks noGrp="1"/>
          </p:cNvSpPr>
          <p:nvPr>
            <p:ph type="subTitle" idx="1"/>
          </p:nvPr>
        </p:nvSpPr>
        <p:spPr>
          <a:xfrm>
            <a:off x="565150" y="1628132"/>
            <a:ext cx="6766958" cy="663656"/>
          </a:xfrm>
        </p:spPr>
        <p:txBody>
          <a:bodyPr/>
          <a:lstStyle/>
          <a:p>
            <a:r>
              <a:rPr lang="es-ES" dirty="0"/>
              <a:t>10.X.Y.Z…</a:t>
            </a:r>
            <a:endParaRPr lang="en-GB" dirty="0"/>
          </a:p>
        </p:txBody>
      </p:sp>
      <p:pic>
        <p:nvPicPr>
          <p:cNvPr id="1026" name="Picture 2" descr="Ilustración de redes en Docker.">
            <a:extLst>
              <a:ext uri="{FF2B5EF4-FFF2-40B4-BE49-F238E27FC236}">
                <a16:creationId xmlns:a16="http://schemas.microsoft.com/office/drawing/2014/main" id="{DEA4F9B8-B8F1-2CE3-965D-8E9B440BB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 y="2537616"/>
            <a:ext cx="5692794" cy="355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98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8415B52-9F4D-A4C6-FD9E-DDA3EBB089C3}"/>
              </a:ext>
            </a:extLst>
          </p:cNvPr>
          <p:cNvSpPr/>
          <p:nvPr/>
        </p:nvSpPr>
        <p:spPr>
          <a:xfrm>
            <a:off x="4784582" y="2244980"/>
            <a:ext cx="6470457" cy="967792"/>
          </a:xfrm>
          <a:prstGeom prst="rect">
            <a:avLst/>
          </a:prstGeom>
          <a:solidFill>
            <a:schemeClr val="accent1">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51" y="770890"/>
            <a:ext cx="9643974" cy="798760"/>
          </a:xfrm>
        </p:spPr>
        <p:txBody>
          <a:bodyPr vert="horz" lIns="91440" tIns="45720" rIns="91440" bIns="45720" rtlCol="0" anchor="t">
            <a:noAutofit/>
          </a:bodyPr>
          <a:lstStyle/>
          <a:p>
            <a:r>
              <a:rPr lang="en-US" sz="4100" dirty="0">
                <a:solidFill>
                  <a:srgbClr val="00224B"/>
                </a:solidFill>
                <a:latin typeface="Open Sans ExtraBold" pitchFamily="2" charset="0"/>
                <a:ea typeface="Open Sans ExtraBold" pitchFamily="2" charset="0"/>
                <a:cs typeface="Open Sans ExtraBold" pitchFamily="2" charset="0"/>
              </a:rPr>
              <a:t>Una </a:t>
            </a:r>
            <a:r>
              <a:rPr lang="en-US" sz="4100" dirty="0" err="1">
                <a:solidFill>
                  <a:srgbClr val="00224B"/>
                </a:solidFill>
                <a:latin typeface="Open Sans ExtraBold" pitchFamily="2" charset="0"/>
                <a:ea typeface="Open Sans ExtraBold" pitchFamily="2" charset="0"/>
                <a:cs typeface="Open Sans ExtraBold" pitchFamily="2" charset="0"/>
              </a:rPr>
              <a:t>aplicación</a:t>
            </a:r>
            <a:r>
              <a:rPr lang="en-US" sz="4100" dirty="0">
                <a:solidFill>
                  <a:srgbClr val="00224B"/>
                </a:solidFill>
                <a:latin typeface="Open Sans ExtraBold" pitchFamily="2" charset="0"/>
                <a:ea typeface="Open Sans ExtraBold" pitchFamily="2" charset="0"/>
                <a:cs typeface="Open Sans ExtraBold" pitchFamily="2" charset="0"/>
              </a:rPr>
              <a:t> no es solo </a:t>
            </a:r>
            <a:r>
              <a:rPr lang="en-US" sz="4100" dirty="0" err="1">
                <a:solidFill>
                  <a:srgbClr val="00224B"/>
                </a:solidFill>
                <a:latin typeface="Open Sans ExtraBold" pitchFamily="2" charset="0"/>
                <a:ea typeface="Open Sans ExtraBold" pitchFamily="2" charset="0"/>
                <a:cs typeface="Open Sans ExtraBold" pitchFamily="2" charset="0"/>
              </a:rPr>
              <a:t>el</a:t>
            </a:r>
            <a:r>
              <a:rPr lang="en-US" sz="4100" dirty="0">
                <a:solidFill>
                  <a:srgbClr val="00224B"/>
                </a:solidFill>
                <a:latin typeface="Open Sans ExtraBold" pitchFamily="2" charset="0"/>
                <a:ea typeface="Open Sans ExtraBold" pitchFamily="2" charset="0"/>
                <a:cs typeface="Open Sans ExtraBold" pitchFamily="2" charset="0"/>
              </a:rPr>
              <a:t> </a:t>
            </a:r>
            <a:r>
              <a:rPr lang="en-US" sz="4100" dirty="0" err="1">
                <a:solidFill>
                  <a:srgbClr val="00224B"/>
                </a:solidFill>
                <a:latin typeface="Open Sans ExtraBold" pitchFamily="2" charset="0"/>
                <a:ea typeface="Open Sans ExtraBold" pitchFamily="2" charset="0"/>
                <a:cs typeface="Open Sans ExtraBold" pitchFamily="2" charset="0"/>
              </a:rPr>
              <a:t>código</a:t>
            </a:r>
            <a:endParaRPr lang="en-US" sz="4100" dirty="0">
              <a:solidFill>
                <a:srgbClr val="00224B"/>
              </a:solidFill>
              <a:latin typeface="Open Sans ExtraBold" pitchFamily="2" charset="0"/>
              <a:ea typeface="Open Sans ExtraBold" pitchFamily="2" charset="0"/>
              <a:cs typeface="Open Sans ExtraBold" pitchFamily="2" charset="0"/>
            </a:endParaRPr>
          </a:p>
        </p:txBody>
      </p:sp>
      <p:sp>
        <p:nvSpPr>
          <p:cNvPr id="50" name="Subtítulo 4">
            <a:extLst>
              <a:ext uri="{FF2B5EF4-FFF2-40B4-BE49-F238E27FC236}">
                <a16:creationId xmlns:a16="http://schemas.microsoft.com/office/drawing/2014/main" id="{0FCAD43D-D5AD-28FF-56E5-CEC665CD96F4}"/>
              </a:ext>
            </a:extLst>
          </p:cNvPr>
          <p:cNvSpPr>
            <a:spLocks noGrp="1"/>
          </p:cNvSpPr>
          <p:nvPr>
            <p:ph type="subTitle" idx="13"/>
          </p:nvPr>
        </p:nvSpPr>
        <p:spPr>
          <a:xfrm>
            <a:off x="627647" y="1431889"/>
            <a:ext cx="4156935" cy="593674"/>
          </a:xfrm>
        </p:spPr>
        <p:txBody>
          <a:bodyPr/>
          <a:lstStyle/>
          <a:p>
            <a:r>
              <a:rPr lang="es-ES" dirty="0">
                <a:solidFill>
                  <a:srgbClr val="1D63ED"/>
                </a:solidFill>
              </a:rPr>
              <a:t>Las dependencias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34" name="Gráfico 18" descr="Engranaje único con relleno sólido">
            <a:extLst>
              <a:ext uri="{FF2B5EF4-FFF2-40B4-BE49-F238E27FC236}">
                <a16:creationId xmlns:a16="http://schemas.microsoft.com/office/drawing/2014/main" id="{AF9B53D7-D4DC-4068-0C82-97F4923CF2C1}"/>
              </a:ext>
            </a:extLst>
          </p:cNvPr>
          <p:cNvSpPr/>
          <p:nvPr/>
        </p:nvSpPr>
        <p:spPr>
          <a:xfrm>
            <a:off x="1928337" y="3747676"/>
            <a:ext cx="1149155" cy="1147468"/>
          </a:xfrm>
          <a:custGeom>
            <a:avLst/>
            <a:gdLst>
              <a:gd name="connsiteX0" fmla="*/ 573734 w 1149155"/>
              <a:gd name="connsiteY0" fmla="*/ 776228 h 1147468"/>
              <a:gd name="connsiteX1" fmla="*/ 371240 w 1149155"/>
              <a:gd name="connsiteY1" fmla="*/ 573734 h 1147468"/>
              <a:gd name="connsiteX2" fmla="*/ 573734 w 1149155"/>
              <a:gd name="connsiteY2" fmla="*/ 371240 h 1147468"/>
              <a:gd name="connsiteX3" fmla="*/ 776228 w 1149155"/>
              <a:gd name="connsiteY3" fmla="*/ 573734 h 1147468"/>
              <a:gd name="connsiteX4" fmla="*/ 573734 w 1149155"/>
              <a:gd name="connsiteY4" fmla="*/ 776228 h 1147468"/>
              <a:gd name="connsiteX5" fmla="*/ 1029346 w 1149155"/>
              <a:gd name="connsiteY5" fmla="*/ 447175 h 1147468"/>
              <a:gd name="connsiteX6" fmla="*/ 985473 w 1149155"/>
              <a:gd name="connsiteY6" fmla="*/ 342553 h 1147468"/>
              <a:gd name="connsiteX7" fmla="*/ 1027659 w 1149155"/>
              <a:gd name="connsiteY7" fmla="*/ 215994 h 1147468"/>
              <a:gd name="connsiteX8" fmla="*/ 931474 w 1149155"/>
              <a:gd name="connsiteY8" fmla="*/ 119809 h 1147468"/>
              <a:gd name="connsiteX9" fmla="*/ 804915 w 1149155"/>
              <a:gd name="connsiteY9" fmla="*/ 161996 h 1147468"/>
              <a:gd name="connsiteX10" fmla="*/ 698606 w 1149155"/>
              <a:gd name="connsiteY10" fmla="*/ 118122 h 1147468"/>
              <a:gd name="connsiteX11" fmla="*/ 641232 w 1149155"/>
              <a:gd name="connsiteY11" fmla="*/ 0 h 1147468"/>
              <a:gd name="connsiteX12" fmla="*/ 506236 w 1149155"/>
              <a:gd name="connsiteY12" fmla="*/ 0 h 1147468"/>
              <a:gd name="connsiteX13" fmla="*/ 447175 w 1149155"/>
              <a:gd name="connsiteY13" fmla="*/ 118122 h 1147468"/>
              <a:gd name="connsiteX14" fmla="*/ 342553 w 1149155"/>
              <a:gd name="connsiteY14" fmla="*/ 161996 h 1147468"/>
              <a:gd name="connsiteX15" fmla="*/ 215994 w 1149155"/>
              <a:gd name="connsiteY15" fmla="*/ 119809 h 1147468"/>
              <a:gd name="connsiteX16" fmla="*/ 119809 w 1149155"/>
              <a:gd name="connsiteY16" fmla="*/ 215994 h 1147468"/>
              <a:gd name="connsiteX17" fmla="*/ 161996 w 1149155"/>
              <a:gd name="connsiteY17" fmla="*/ 342553 h 1147468"/>
              <a:gd name="connsiteX18" fmla="*/ 118122 w 1149155"/>
              <a:gd name="connsiteY18" fmla="*/ 448863 h 1147468"/>
              <a:gd name="connsiteX19" fmla="*/ 0 w 1149155"/>
              <a:gd name="connsiteY19" fmla="*/ 506236 h 1147468"/>
              <a:gd name="connsiteX20" fmla="*/ 0 w 1149155"/>
              <a:gd name="connsiteY20" fmla="*/ 641232 h 1147468"/>
              <a:gd name="connsiteX21" fmla="*/ 118122 w 1149155"/>
              <a:gd name="connsiteY21" fmla="*/ 700293 h 1147468"/>
              <a:gd name="connsiteX22" fmla="*/ 161996 w 1149155"/>
              <a:gd name="connsiteY22" fmla="*/ 804915 h 1147468"/>
              <a:gd name="connsiteX23" fmla="*/ 119809 w 1149155"/>
              <a:gd name="connsiteY23" fmla="*/ 931474 h 1147468"/>
              <a:gd name="connsiteX24" fmla="*/ 215994 w 1149155"/>
              <a:gd name="connsiteY24" fmla="*/ 1027659 h 1147468"/>
              <a:gd name="connsiteX25" fmla="*/ 342553 w 1149155"/>
              <a:gd name="connsiteY25" fmla="*/ 985473 h 1147468"/>
              <a:gd name="connsiteX26" fmla="*/ 448863 w 1149155"/>
              <a:gd name="connsiteY26" fmla="*/ 1029346 h 1147468"/>
              <a:gd name="connsiteX27" fmla="*/ 507923 w 1149155"/>
              <a:gd name="connsiteY27" fmla="*/ 1147468 h 1147468"/>
              <a:gd name="connsiteX28" fmla="*/ 642920 w 1149155"/>
              <a:gd name="connsiteY28" fmla="*/ 1147468 h 1147468"/>
              <a:gd name="connsiteX29" fmla="*/ 701981 w 1149155"/>
              <a:gd name="connsiteY29" fmla="*/ 1029346 h 1147468"/>
              <a:gd name="connsiteX30" fmla="*/ 806603 w 1149155"/>
              <a:gd name="connsiteY30" fmla="*/ 985473 h 1147468"/>
              <a:gd name="connsiteX31" fmla="*/ 933162 w 1149155"/>
              <a:gd name="connsiteY31" fmla="*/ 1027659 h 1147468"/>
              <a:gd name="connsiteX32" fmla="*/ 1029346 w 1149155"/>
              <a:gd name="connsiteY32" fmla="*/ 931474 h 1147468"/>
              <a:gd name="connsiteX33" fmla="*/ 987160 w 1149155"/>
              <a:gd name="connsiteY33" fmla="*/ 804915 h 1147468"/>
              <a:gd name="connsiteX34" fmla="*/ 1031034 w 1149155"/>
              <a:gd name="connsiteY34" fmla="*/ 698606 h 1147468"/>
              <a:gd name="connsiteX35" fmla="*/ 1149156 w 1149155"/>
              <a:gd name="connsiteY35" fmla="*/ 639545 h 1147468"/>
              <a:gd name="connsiteX36" fmla="*/ 1149156 w 1149155"/>
              <a:gd name="connsiteY36" fmla="*/ 504549 h 1147468"/>
              <a:gd name="connsiteX37" fmla="*/ 1029346 w 1149155"/>
              <a:gd name="connsiteY37" fmla="*/ 447175 h 11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49155" h="1147468">
                <a:moveTo>
                  <a:pt x="573734" y="776228"/>
                </a:moveTo>
                <a:cubicBezTo>
                  <a:pt x="462362" y="776228"/>
                  <a:pt x="371240" y="685106"/>
                  <a:pt x="371240" y="573734"/>
                </a:cubicBezTo>
                <a:cubicBezTo>
                  <a:pt x="371240" y="462362"/>
                  <a:pt x="462362" y="371240"/>
                  <a:pt x="573734" y="371240"/>
                </a:cubicBezTo>
                <a:cubicBezTo>
                  <a:pt x="685106" y="371240"/>
                  <a:pt x="776228" y="462362"/>
                  <a:pt x="776228" y="573734"/>
                </a:cubicBezTo>
                <a:cubicBezTo>
                  <a:pt x="776228" y="685106"/>
                  <a:pt x="685106" y="776228"/>
                  <a:pt x="573734" y="776228"/>
                </a:cubicBezTo>
                <a:close/>
                <a:moveTo>
                  <a:pt x="1029346" y="447175"/>
                </a:moveTo>
                <a:cubicBezTo>
                  <a:pt x="1019222" y="410051"/>
                  <a:pt x="1004035" y="374615"/>
                  <a:pt x="985473" y="342553"/>
                </a:cubicBezTo>
                <a:lnTo>
                  <a:pt x="1027659" y="215994"/>
                </a:lnTo>
                <a:lnTo>
                  <a:pt x="931474" y="119809"/>
                </a:lnTo>
                <a:lnTo>
                  <a:pt x="804915" y="161996"/>
                </a:lnTo>
                <a:cubicBezTo>
                  <a:pt x="771166" y="143434"/>
                  <a:pt x="735730" y="128246"/>
                  <a:pt x="698606" y="118122"/>
                </a:cubicBezTo>
                <a:lnTo>
                  <a:pt x="641232" y="0"/>
                </a:lnTo>
                <a:lnTo>
                  <a:pt x="506236" y="0"/>
                </a:lnTo>
                <a:lnTo>
                  <a:pt x="447175" y="118122"/>
                </a:lnTo>
                <a:cubicBezTo>
                  <a:pt x="410051" y="128246"/>
                  <a:pt x="374615" y="143434"/>
                  <a:pt x="342553" y="161996"/>
                </a:cubicBezTo>
                <a:lnTo>
                  <a:pt x="215994" y="119809"/>
                </a:lnTo>
                <a:lnTo>
                  <a:pt x="119809" y="215994"/>
                </a:lnTo>
                <a:lnTo>
                  <a:pt x="161996" y="342553"/>
                </a:lnTo>
                <a:cubicBezTo>
                  <a:pt x="143434" y="376302"/>
                  <a:pt x="128246" y="411739"/>
                  <a:pt x="118122" y="448863"/>
                </a:cubicBezTo>
                <a:lnTo>
                  <a:pt x="0" y="506236"/>
                </a:lnTo>
                <a:lnTo>
                  <a:pt x="0" y="641232"/>
                </a:lnTo>
                <a:lnTo>
                  <a:pt x="118122" y="700293"/>
                </a:lnTo>
                <a:cubicBezTo>
                  <a:pt x="128246" y="737417"/>
                  <a:pt x="143434" y="772854"/>
                  <a:pt x="161996" y="804915"/>
                </a:cubicBezTo>
                <a:lnTo>
                  <a:pt x="119809" y="931474"/>
                </a:lnTo>
                <a:lnTo>
                  <a:pt x="215994" y="1027659"/>
                </a:lnTo>
                <a:lnTo>
                  <a:pt x="342553" y="985473"/>
                </a:lnTo>
                <a:cubicBezTo>
                  <a:pt x="376302" y="1004035"/>
                  <a:pt x="411739" y="1019222"/>
                  <a:pt x="448863" y="1029346"/>
                </a:cubicBezTo>
                <a:lnTo>
                  <a:pt x="507923" y="1147468"/>
                </a:lnTo>
                <a:lnTo>
                  <a:pt x="642920" y="1147468"/>
                </a:lnTo>
                <a:lnTo>
                  <a:pt x="701981" y="1029346"/>
                </a:lnTo>
                <a:cubicBezTo>
                  <a:pt x="739104" y="1019222"/>
                  <a:pt x="774541" y="1004035"/>
                  <a:pt x="806603" y="985473"/>
                </a:cubicBezTo>
                <a:lnTo>
                  <a:pt x="933162" y="1027659"/>
                </a:lnTo>
                <a:lnTo>
                  <a:pt x="1029346" y="931474"/>
                </a:lnTo>
                <a:lnTo>
                  <a:pt x="987160" y="804915"/>
                </a:lnTo>
                <a:cubicBezTo>
                  <a:pt x="1005722" y="771166"/>
                  <a:pt x="1020909" y="735730"/>
                  <a:pt x="1031034" y="698606"/>
                </a:cubicBezTo>
                <a:lnTo>
                  <a:pt x="1149156" y="639545"/>
                </a:lnTo>
                <a:lnTo>
                  <a:pt x="1149156" y="504549"/>
                </a:lnTo>
                <a:lnTo>
                  <a:pt x="1029346" y="447175"/>
                </a:lnTo>
                <a:close/>
              </a:path>
            </a:pathLst>
          </a:custGeom>
          <a:solidFill>
            <a:srgbClr val="1D63ED"/>
          </a:solidFill>
          <a:ln w="57150" cap="flat">
            <a:solidFill>
              <a:srgbClr val="00084D"/>
            </a:solidFill>
            <a:prstDash val="solid"/>
            <a:miter/>
          </a:ln>
        </p:spPr>
        <p:txBody>
          <a:bodyPr rtlCol="0" anchor="ctr"/>
          <a:lstStyle/>
          <a:p>
            <a:endParaRPr lang="en-GB"/>
          </a:p>
        </p:txBody>
      </p:sp>
      <p:sp>
        <p:nvSpPr>
          <p:cNvPr id="6" name="Rectángulo 5">
            <a:extLst>
              <a:ext uri="{FF2B5EF4-FFF2-40B4-BE49-F238E27FC236}">
                <a16:creationId xmlns:a16="http://schemas.microsoft.com/office/drawing/2014/main" id="{5EDD591F-2DC5-6077-F9C5-1AC8927079E9}"/>
              </a:ext>
            </a:extLst>
          </p:cNvPr>
          <p:cNvSpPr/>
          <p:nvPr/>
        </p:nvSpPr>
        <p:spPr>
          <a:xfrm>
            <a:off x="4784581" y="5335213"/>
            <a:ext cx="6470457" cy="967792"/>
          </a:xfrm>
          <a:prstGeom prst="rect">
            <a:avLst/>
          </a:prstGeom>
          <a:noFill/>
          <a:ln w="28575">
            <a:solidFill>
              <a:srgbClr val="326D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Rectángulo 4">
            <a:extLst>
              <a:ext uri="{FF2B5EF4-FFF2-40B4-BE49-F238E27FC236}">
                <a16:creationId xmlns:a16="http://schemas.microsoft.com/office/drawing/2014/main" id="{CD7677EA-0351-D314-F6ED-B7EB4AA0A17E}"/>
              </a:ext>
            </a:extLst>
          </p:cNvPr>
          <p:cNvSpPr/>
          <p:nvPr/>
        </p:nvSpPr>
        <p:spPr>
          <a:xfrm>
            <a:off x="4784581" y="4284927"/>
            <a:ext cx="6470457" cy="967792"/>
          </a:xfrm>
          <a:prstGeom prst="rect">
            <a:avLst/>
          </a:prstGeom>
          <a:noFill/>
          <a:ln w="28575">
            <a:solidFill>
              <a:srgbClr val="326D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Forma libre: forma 57">
            <a:extLst>
              <a:ext uri="{FF2B5EF4-FFF2-40B4-BE49-F238E27FC236}">
                <a16:creationId xmlns:a16="http://schemas.microsoft.com/office/drawing/2014/main" id="{97292CC6-F991-A17A-C779-D66091589CA6}"/>
              </a:ext>
              <a:ext uri="{C183D7F6-B498-43B3-948B-1728B52AA6E4}">
                <adec:decorative xmlns:adec="http://schemas.microsoft.com/office/drawing/2017/decorative" val="1"/>
              </a:ext>
            </a:extLst>
          </p:cNvPr>
          <p:cNvSpPr/>
          <p:nvPr/>
        </p:nvSpPr>
        <p:spPr>
          <a:xfrm>
            <a:off x="1185872" y="3907481"/>
            <a:ext cx="1266384" cy="1586050"/>
          </a:xfrm>
          <a:custGeom>
            <a:avLst/>
            <a:gdLst>
              <a:gd name="connsiteX0" fmla="*/ 1197269 w 1266384"/>
              <a:gd name="connsiteY0" fmla="*/ 1435059 h 1586050"/>
              <a:gd name="connsiteX1" fmla="*/ 367037 w 1266384"/>
              <a:gd name="connsiteY1" fmla="*/ 454084 h 1586050"/>
              <a:gd name="connsiteX2" fmla="*/ 385401 w 1266384"/>
              <a:gd name="connsiteY2" fmla="*/ 274647 h 1586050"/>
              <a:gd name="connsiteX3" fmla="*/ 388462 w 1266384"/>
              <a:gd name="connsiteY3" fmla="*/ 274647 h 1586050"/>
              <a:gd name="connsiteX4" fmla="*/ 458477 w 1266384"/>
              <a:gd name="connsiteY4" fmla="*/ 395930 h 1586050"/>
              <a:gd name="connsiteX5" fmla="*/ 563117 w 1266384"/>
              <a:gd name="connsiteY5" fmla="*/ 424051 h 1586050"/>
              <a:gd name="connsiteX6" fmla="*/ 591238 w 1266384"/>
              <a:gd name="connsiteY6" fmla="*/ 319411 h 1586050"/>
              <a:gd name="connsiteX7" fmla="*/ 428635 w 1266384"/>
              <a:gd name="connsiteY7" fmla="*/ 38203 h 1586050"/>
              <a:gd name="connsiteX8" fmla="*/ 382341 w 1266384"/>
              <a:gd name="connsiteY8" fmla="*/ 2622 h 1586050"/>
              <a:gd name="connsiteX9" fmla="*/ 324186 w 1266384"/>
              <a:gd name="connsiteY9" fmla="*/ 10274 h 1586050"/>
              <a:gd name="connsiteX10" fmla="*/ 41065 w 1266384"/>
              <a:gd name="connsiteY10" fmla="*/ 173642 h 1586050"/>
              <a:gd name="connsiteX11" fmla="*/ 8732 w 1266384"/>
              <a:gd name="connsiteY11" fmla="*/ 276912 h 1586050"/>
              <a:gd name="connsiteX12" fmla="*/ 112002 w 1266384"/>
              <a:gd name="connsiteY12" fmla="*/ 309245 h 1586050"/>
              <a:gd name="connsiteX13" fmla="*/ 117585 w 1266384"/>
              <a:gd name="connsiteY13" fmla="*/ 306020 h 1586050"/>
              <a:gd name="connsiteX14" fmla="*/ 234659 w 1266384"/>
              <a:gd name="connsiteY14" fmla="*/ 238301 h 1586050"/>
              <a:gd name="connsiteX15" fmla="*/ 213999 w 1266384"/>
              <a:gd name="connsiteY15" fmla="*/ 454084 h 1586050"/>
              <a:gd name="connsiteX16" fmla="*/ 1170488 w 1266384"/>
              <a:gd name="connsiteY16" fmla="*/ 1585802 h 1586050"/>
              <a:gd name="connsiteX17" fmla="*/ 1183496 w 1266384"/>
              <a:gd name="connsiteY17" fmla="*/ 1585802 h 1586050"/>
              <a:gd name="connsiteX18" fmla="*/ 1266136 w 1266384"/>
              <a:gd name="connsiteY18" fmla="*/ 1515405 h 1586050"/>
              <a:gd name="connsiteX19" fmla="*/ 1195739 w 1266384"/>
              <a:gd name="connsiteY19" fmla="*/ 1432764 h 158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66384" h="1586050">
                <a:moveTo>
                  <a:pt x="1197269" y="1435059"/>
                </a:moveTo>
                <a:cubicBezTo>
                  <a:pt x="717341" y="1356031"/>
                  <a:pt x="365640" y="940474"/>
                  <a:pt x="367037" y="454084"/>
                </a:cubicBezTo>
                <a:cubicBezTo>
                  <a:pt x="367760" y="393841"/>
                  <a:pt x="373904" y="333789"/>
                  <a:pt x="385401" y="274647"/>
                </a:cubicBezTo>
                <a:lnTo>
                  <a:pt x="388462" y="274647"/>
                </a:lnTo>
                <a:lnTo>
                  <a:pt x="458477" y="395930"/>
                </a:lnTo>
                <a:cubicBezTo>
                  <a:pt x="479608" y="432590"/>
                  <a:pt x="526457" y="445182"/>
                  <a:pt x="563117" y="424051"/>
                </a:cubicBezTo>
                <a:cubicBezTo>
                  <a:pt x="599777" y="402920"/>
                  <a:pt x="612369" y="356071"/>
                  <a:pt x="591238" y="319411"/>
                </a:cubicBezTo>
                <a:lnTo>
                  <a:pt x="428635" y="38203"/>
                </a:lnTo>
                <a:cubicBezTo>
                  <a:pt x="418511" y="20692"/>
                  <a:pt x="401868" y="7898"/>
                  <a:pt x="382341" y="2622"/>
                </a:cubicBezTo>
                <a:cubicBezTo>
                  <a:pt x="362710" y="-2654"/>
                  <a:pt x="341786" y="100"/>
                  <a:pt x="324186" y="10274"/>
                </a:cubicBezTo>
                <a:lnTo>
                  <a:pt x="41065" y="173642"/>
                </a:lnTo>
                <a:cubicBezTo>
                  <a:pt x="3621" y="193231"/>
                  <a:pt x="-10857" y="239468"/>
                  <a:pt x="8732" y="276912"/>
                </a:cubicBezTo>
                <a:cubicBezTo>
                  <a:pt x="28321" y="314361"/>
                  <a:pt x="74558" y="328834"/>
                  <a:pt x="112002" y="309245"/>
                </a:cubicBezTo>
                <a:cubicBezTo>
                  <a:pt x="113908" y="308251"/>
                  <a:pt x="115771" y="307175"/>
                  <a:pt x="117585" y="306020"/>
                </a:cubicBezTo>
                <a:lnTo>
                  <a:pt x="234659" y="238301"/>
                </a:lnTo>
                <a:cubicBezTo>
                  <a:pt x="221042" y="309425"/>
                  <a:pt x="214125" y="381671"/>
                  <a:pt x="213999" y="454084"/>
                </a:cubicBezTo>
                <a:cubicBezTo>
                  <a:pt x="212262" y="1014801"/>
                  <a:pt x="617323" y="1494071"/>
                  <a:pt x="1170488" y="1585802"/>
                </a:cubicBezTo>
                <a:lnTo>
                  <a:pt x="1183496" y="1585802"/>
                </a:lnTo>
                <a:cubicBezTo>
                  <a:pt x="1225757" y="1589184"/>
                  <a:pt x="1262754" y="1557666"/>
                  <a:pt x="1266136" y="1515405"/>
                </a:cubicBezTo>
                <a:cubicBezTo>
                  <a:pt x="1269518" y="1473143"/>
                  <a:pt x="1238000" y="1436146"/>
                  <a:pt x="1195739" y="1432764"/>
                </a:cubicBezTo>
                <a:close/>
              </a:path>
            </a:pathLst>
          </a:custGeom>
          <a:solidFill>
            <a:srgbClr val="1D63ED"/>
          </a:solidFill>
          <a:ln w="72259" cap="flat">
            <a:solidFill>
              <a:srgbClr val="00084D"/>
            </a:solidFill>
            <a:prstDash val="solid"/>
            <a:miter/>
          </a:ln>
        </p:spPr>
        <p:txBody>
          <a:bodyPr rtlCol="0" anchor="ctr"/>
          <a:lstStyle/>
          <a:p>
            <a:endParaRPr lang="en-GB"/>
          </a:p>
        </p:txBody>
      </p:sp>
      <p:sp>
        <p:nvSpPr>
          <p:cNvPr id="59" name="Forma libre: forma 58">
            <a:extLst>
              <a:ext uri="{FF2B5EF4-FFF2-40B4-BE49-F238E27FC236}">
                <a16:creationId xmlns:a16="http://schemas.microsoft.com/office/drawing/2014/main" id="{5AC9AA76-695F-8965-D444-3D20342F4A58}"/>
              </a:ext>
              <a:ext uri="{C183D7F6-B498-43B3-948B-1728B52AA6E4}">
                <adec:decorative xmlns:adec="http://schemas.microsoft.com/office/drawing/2017/decorative" val="1"/>
              </a:ext>
            </a:extLst>
          </p:cNvPr>
          <p:cNvSpPr/>
          <p:nvPr/>
        </p:nvSpPr>
        <p:spPr>
          <a:xfrm>
            <a:off x="2649603" y="3911176"/>
            <a:ext cx="1045851" cy="1746134"/>
          </a:xfrm>
          <a:custGeom>
            <a:avLst/>
            <a:gdLst>
              <a:gd name="connsiteX0" fmla="*/ 1045841 w 1045851"/>
              <a:gd name="connsiteY0" fmla="*/ 450389 h 1746134"/>
              <a:gd name="connsiteX1" fmla="*/ 974295 w 1045851"/>
              <a:gd name="connsiteY1" fmla="*/ 49812 h 1746134"/>
              <a:gd name="connsiteX2" fmla="*/ 875777 w 1045851"/>
              <a:gd name="connsiteY2" fmla="*/ 4857 h 1746134"/>
              <a:gd name="connsiteX3" fmla="*/ 830822 w 1045851"/>
              <a:gd name="connsiteY3" fmla="*/ 103375 h 1746134"/>
              <a:gd name="connsiteX4" fmla="*/ 245397 w 1045851"/>
              <a:gd name="connsiteY4" fmla="*/ 1382564 h 1746134"/>
              <a:gd name="connsiteX5" fmla="*/ 234356 w 1045851"/>
              <a:gd name="connsiteY5" fmla="*/ 1386601 h 1746134"/>
              <a:gd name="connsiteX6" fmla="*/ 234356 w 1045851"/>
              <a:gd name="connsiteY6" fmla="*/ 1386601 h 1746134"/>
              <a:gd name="connsiteX7" fmla="*/ 303988 w 1045851"/>
              <a:gd name="connsiteY7" fmla="*/ 1264935 h 1746134"/>
              <a:gd name="connsiteX8" fmla="*/ 275676 w 1045851"/>
              <a:gd name="connsiteY8" fmla="*/ 1160104 h 1746134"/>
              <a:gd name="connsiteX9" fmla="*/ 170845 w 1045851"/>
              <a:gd name="connsiteY9" fmla="*/ 1188416 h 1746134"/>
              <a:gd name="connsiteX10" fmla="*/ 10155 w 1045851"/>
              <a:gd name="connsiteY10" fmla="*/ 1470389 h 1746134"/>
              <a:gd name="connsiteX11" fmla="*/ 38463 w 1045851"/>
              <a:gd name="connsiteY11" fmla="*/ 1574834 h 1746134"/>
              <a:gd name="connsiteX12" fmla="*/ 38467 w 1045851"/>
              <a:gd name="connsiteY12" fmla="*/ 1574837 h 1746134"/>
              <a:gd name="connsiteX13" fmla="*/ 320440 w 1045851"/>
              <a:gd name="connsiteY13" fmla="*/ 1735910 h 1746134"/>
              <a:gd name="connsiteX14" fmla="*/ 425271 w 1045851"/>
              <a:gd name="connsiteY14" fmla="*/ 1707598 h 1746134"/>
              <a:gd name="connsiteX15" fmla="*/ 396959 w 1045851"/>
              <a:gd name="connsiteY15" fmla="*/ 1602767 h 1746134"/>
              <a:gd name="connsiteX16" fmla="*/ 277589 w 1045851"/>
              <a:gd name="connsiteY16" fmla="*/ 1535048 h 1746134"/>
              <a:gd name="connsiteX17" fmla="*/ 1045841 w 1045851"/>
              <a:gd name="connsiteY17" fmla="*/ 450389 h 1746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5851" h="1746134">
                <a:moveTo>
                  <a:pt x="1045841" y="450389"/>
                </a:moveTo>
                <a:cubicBezTo>
                  <a:pt x="1045998" y="313673"/>
                  <a:pt x="1021772" y="178023"/>
                  <a:pt x="974295" y="49812"/>
                </a:cubicBezTo>
                <a:cubicBezTo>
                  <a:pt x="959504" y="10194"/>
                  <a:pt x="915395" y="-9934"/>
                  <a:pt x="875777" y="4857"/>
                </a:cubicBezTo>
                <a:cubicBezTo>
                  <a:pt x="836159" y="19648"/>
                  <a:pt x="816031" y="63757"/>
                  <a:pt x="830822" y="103375"/>
                </a:cubicBezTo>
                <a:cubicBezTo>
                  <a:pt x="1022399" y="618272"/>
                  <a:pt x="760298" y="1190987"/>
                  <a:pt x="245397" y="1382564"/>
                </a:cubicBezTo>
                <a:cubicBezTo>
                  <a:pt x="241724" y="1383934"/>
                  <a:pt x="238044" y="1385277"/>
                  <a:pt x="234356" y="1386601"/>
                </a:cubicBezTo>
                <a:lnTo>
                  <a:pt x="234356" y="1386601"/>
                </a:lnTo>
                <a:lnTo>
                  <a:pt x="303988" y="1264935"/>
                </a:lnTo>
                <a:cubicBezTo>
                  <a:pt x="325119" y="1228168"/>
                  <a:pt x="312443" y="1181235"/>
                  <a:pt x="275676" y="1160104"/>
                </a:cubicBezTo>
                <a:cubicBezTo>
                  <a:pt x="238908" y="1138973"/>
                  <a:pt x="191975" y="1151649"/>
                  <a:pt x="170845" y="1188416"/>
                </a:cubicBezTo>
                <a:lnTo>
                  <a:pt x="10155" y="1470389"/>
                </a:lnTo>
                <a:cubicBezTo>
                  <a:pt x="-10869" y="1507049"/>
                  <a:pt x="1803" y="1553810"/>
                  <a:pt x="38463" y="1574834"/>
                </a:cubicBezTo>
                <a:cubicBezTo>
                  <a:pt x="38463" y="1574837"/>
                  <a:pt x="38467" y="1574837"/>
                  <a:pt x="38467" y="1574837"/>
                </a:cubicBezTo>
                <a:lnTo>
                  <a:pt x="320440" y="1735910"/>
                </a:lnTo>
                <a:cubicBezTo>
                  <a:pt x="357207" y="1757041"/>
                  <a:pt x="404140" y="1744366"/>
                  <a:pt x="425271" y="1707598"/>
                </a:cubicBezTo>
                <a:cubicBezTo>
                  <a:pt x="446401" y="1670831"/>
                  <a:pt x="433726" y="1623898"/>
                  <a:pt x="396959" y="1602767"/>
                </a:cubicBezTo>
                <a:lnTo>
                  <a:pt x="277589" y="1535048"/>
                </a:lnTo>
                <a:cubicBezTo>
                  <a:pt x="739217" y="1374908"/>
                  <a:pt x="1047964" y="938998"/>
                  <a:pt x="1045841" y="450389"/>
                </a:cubicBezTo>
                <a:close/>
              </a:path>
            </a:pathLst>
          </a:custGeom>
          <a:solidFill>
            <a:srgbClr val="1D63ED"/>
          </a:solidFill>
          <a:ln w="72259" cap="flat">
            <a:solidFill>
              <a:srgbClr val="00084D"/>
            </a:solidFill>
            <a:prstDash val="solid"/>
            <a:miter/>
          </a:ln>
        </p:spPr>
        <p:txBody>
          <a:bodyPr rtlCol="0" anchor="ctr"/>
          <a:lstStyle/>
          <a:p>
            <a:endParaRPr lang="en-GB"/>
          </a:p>
        </p:txBody>
      </p:sp>
      <p:sp>
        <p:nvSpPr>
          <p:cNvPr id="60" name="Forma libre: forma 59">
            <a:extLst>
              <a:ext uri="{FF2B5EF4-FFF2-40B4-BE49-F238E27FC236}">
                <a16:creationId xmlns:a16="http://schemas.microsoft.com/office/drawing/2014/main" id="{0068E2D0-B1DF-1060-BC12-5E03B42D1E25}"/>
              </a:ext>
              <a:ext uri="{C183D7F6-B498-43B3-948B-1728B52AA6E4}">
                <adec:decorative xmlns:adec="http://schemas.microsoft.com/office/drawing/2017/decorative" val="1"/>
              </a:ext>
            </a:extLst>
          </p:cNvPr>
          <p:cNvSpPr/>
          <p:nvPr/>
        </p:nvSpPr>
        <p:spPr>
          <a:xfrm>
            <a:off x="1651570" y="3212772"/>
            <a:ext cx="1794421" cy="535633"/>
          </a:xfrm>
          <a:custGeom>
            <a:avLst/>
            <a:gdLst>
              <a:gd name="connsiteX0" fmla="*/ 1393462 w 1794421"/>
              <a:gd name="connsiteY0" fmla="*/ 382455 h 535633"/>
              <a:gd name="connsiteX1" fmla="*/ 1316943 w 1794421"/>
              <a:gd name="connsiteY1" fmla="*/ 458974 h 535633"/>
              <a:gd name="connsiteX2" fmla="*/ 1393462 w 1794421"/>
              <a:gd name="connsiteY2" fmla="*/ 535493 h 535633"/>
              <a:gd name="connsiteX3" fmla="*/ 1707955 w 1794421"/>
              <a:gd name="connsiteY3" fmla="*/ 535493 h 535633"/>
              <a:gd name="connsiteX4" fmla="*/ 1716755 w 1794421"/>
              <a:gd name="connsiteY4" fmla="*/ 535493 h 535633"/>
              <a:gd name="connsiteX5" fmla="*/ 1758075 w 1794421"/>
              <a:gd name="connsiteY5" fmla="*/ 522867 h 535633"/>
              <a:gd name="connsiteX6" fmla="*/ 1763432 w 1794421"/>
              <a:gd name="connsiteY6" fmla="*/ 519424 h 535633"/>
              <a:gd name="connsiteX7" fmla="*/ 1765727 w 1794421"/>
              <a:gd name="connsiteY7" fmla="*/ 517511 h 535633"/>
              <a:gd name="connsiteX8" fmla="*/ 1765727 w 1794421"/>
              <a:gd name="connsiteY8" fmla="*/ 517511 h 535633"/>
              <a:gd name="connsiteX9" fmla="*/ 1770701 w 1794421"/>
              <a:gd name="connsiteY9" fmla="*/ 513685 h 535633"/>
              <a:gd name="connsiteX10" fmla="*/ 1794422 w 1794421"/>
              <a:gd name="connsiteY10" fmla="*/ 458974 h 535633"/>
              <a:gd name="connsiteX11" fmla="*/ 1794422 w 1794421"/>
              <a:gd name="connsiteY11" fmla="*/ 134533 h 535633"/>
              <a:gd name="connsiteX12" fmla="*/ 1717903 w 1794421"/>
              <a:gd name="connsiteY12" fmla="*/ 58014 h 535633"/>
              <a:gd name="connsiteX13" fmla="*/ 1641384 w 1794421"/>
              <a:gd name="connsiteY13" fmla="*/ 134533 h 535633"/>
              <a:gd name="connsiteX14" fmla="*/ 1641384 w 1794421"/>
              <a:gd name="connsiteY14" fmla="*/ 274180 h 535633"/>
              <a:gd name="connsiteX15" fmla="*/ 1641384 w 1794421"/>
              <a:gd name="connsiteY15" fmla="*/ 274180 h 535633"/>
              <a:gd name="connsiteX16" fmla="*/ 23318 w 1794421"/>
              <a:gd name="connsiteY16" fmla="*/ 403371 h 535633"/>
              <a:gd name="connsiteX17" fmla="*/ 18031 w 1794421"/>
              <a:gd name="connsiteY17" fmla="*/ 409619 h 535633"/>
              <a:gd name="connsiteX18" fmla="*/ 27213 w 1794421"/>
              <a:gd name="connsiteY18" fmla="*/ 517511 h 535633"/>
              <a:gd name="connsiteX19" fmla="*/ 135105 w 1794421"/>
              <a:gd name="connsiteY19" fmla="*/ 508329 h 535633"/>
              <a:gd name="connsiteX20" fmla="*/ 1530814 w 1794421"/>
              <a:gd name="connsiteY20" fmla="*/ 381307 h 535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94421" h="535633">
                <a:moveTo>
                  <a:pt x="1393462" y="382455"/>
                </a:moveTo>
                <a:cubicBezTo>
                  <a:pt x="1351200" y="382455"/>
                  <a:pt x="1316943" y="416712"/>
                  <a:pt x="1316943" y="458974"/>
                </a:cubicBezTo>
                <a:cubicBezTo>
                  <a:pt x="1316943" y="501235"/>
                  <a:pt x="1351200" y="535493"/>
                  <a:pt x="1393462" y="535493"/>
                </a:cubicBezTo>
                <a:lnTo>
                  <a:pt x="1707955" y="535493"/>
                </a:lnTo>
                <a:cubicBezTo>
                  <a:pt x="1710886" y="535680"/>
                  <a:pt x="1713824" y="535680"/>
                  <a:pt x="1716755" y="535493"/>
                </a:cubicBezTo>
                <a:cubicBezTo>
                  <a:pt x="1731481" y="535497"/>
                  <a:pt x="1745871" y="531101"/>
                  <a:pt x="1758075" y="522867"/>
                </a:cubicBezTo>
                <a:lnTo>
                  <a:pt x="1763432" y="519424"/>
                </a:lnTo>
                <a:lnTo>
                  <a:pt x="1765727" y="517511"/>
                </a:lnTo>
                <a:lnTo>
                  <a:pt x="1765727" y="517511"/>
                </a:lnTo>
                <a:lnTo>
                  <a:pt x="1770701" y="513685"/>
                </a:lnTo>
                <a:cubicBezTo>
                  <a:pt x="1785680" y="499406"/>
                  <a:pt x="1794238" y="479668"/>
                  <a:pt x="1794422" y="458974"/>
                </a:cubicBezTo>
                <a:lnTo>
                  <a:pt x="1794422" y="134533"/>
                </a:lnTo>
                <a:cubicBezTo>
                  <a:pt x="1794422" y="92271"/>
                  <a:pt x="1760164" y="58014"/>
                  <a:pt x="1717903" y="58014"/>
                </a:cubicBezTo>
                <a:cubicBezTo>
                  <a:pt x="1675641" y="58014"/>
                  <a:pt x="1641384" y="92271"/>
                  <a:pt x="1641384" y="134533"/>
                </a:cubicBezTo>
                <a:lnTo>
                  <a:pt x="1641384" y="274180"/>
                </a:lnTo>
                <a:lnTo>
                  <a:pt x="1641384" y="274180"/>
                </a:lnTo>
                <a:cubicBezTo>
                  <a:pt x="1158892" y="-136961"/>
                  <a:pt x="434459" y="-79120"/>
                  <a:pt x="23318" y="403371"/>
                </a:cubicBezTo>
                <a:cubicBezTo>
                  <a:pt x="21547" y="405445"/>
                  <a:pt x="19787" y="407530"/>
                  <a:pt x="18031" y="409619"/>
                </a:cubicBezTo>
                <a:cubicBezTo>
                  <a:pt x="-9225" y="441948"/>
                  <a:pt x="-5116" y="490255"/>
                  <a:pt x="27213" y="517511"/>
                </a:cubicBezTo>
                <a:cubicBezTo>
                  <a:pt x="59542" y="544767"/>
                  <a:pt x="107849" y="540658"/>
                  <a:pt x="135105" y="508329"/>
                </a:cubicBezTo>
                <a:cubicBezTo>
                  <a:pt x="486477" y="89811"/>
                  <a:pt x="1109664" y="33099"/>
                  <a:pt x="1530814" y="381307"/>
                </a:cubicBezTo>
                <a:close/>
              </a:path>
            </a:pathLst>
          </a:custGeom>
          <a:solidFill>
            <a:srgbClr val="1D63ED"/>
          </a:solidFill>
          <a:ln w="72259" cap="flat">
            <a:solidFill>
              <a:srgbClr val="00084D"/>
            </a:solidFill>
            <a:prstDash val="solid"/>
            <a:miter/>
          </a:ln>
        </p:spPr>
        <p:txBody>
          <a:bodyPr rtlCol="0" anchor="ctr"/>
          <a:lstStyle/>
          <a:p>
            <a:endParaRPr lang="en-GB"/>
          </a:p>
        </p:txBody>
      </p:sp>
      <p:grpSp>
        <p:nvGrpSpPr>
          <p:cNvPr id="2056" name="Grupo 2055" descr="Logo de Hardware">
            <a:extLst>
              <a:ext uri="{FF2B5EF4-FFF2-40B4-BE49-F238E27FC236}">
                <a16:creationId xmlns:a16="http://schemas.microsoft.com/office/drawing/2014/main" id="{DDEFA984-592C-F7AE-4807-DAB07EDE3144}"/>
              </a:ext>
            </a:extLst>
          </p:cNvPr>
          <p:cNvGrpSpPr/>
          <p:nvPr/>
        </p:nvGrpSpPr>
        <p:grpSpPr>
          <a:xfrm>
            <a:off x="4991743" y="2380724"/>
            <a:ext cx="4061964" cy="679875"/>
            <a:chOff x="5192405" y="2378496"/>
            <a:chExt cx="4061964" cy="679875"/>
          </a:xfrm>
        </p:grpSpPr>
        <p:sp>
          <p:nvSpPr>
            <p:cNvPr id="8" name="Forma libre: forma 7">
              <a:extLst>
                <a:ext uri="{FF2B5EF4-FFF2-40B4-BE49-F238E27FC236}">
                  <a16:creationId xmlns:a16="http://schemas.microsoft.com/office/drawing/2014/main" id="{98DDFB61-D7AF-446B-FB5E-F06801F8F8D6}"/>
                </a:ext>
              </a:extLst>
            </p:cNvPr>
            <p:cNvSpPr/>
            <p:nvPr/>
          </p:nvSpPr>
          <p:spPr>
            <a:xfrm>
              <a:off x="5192405" y="2378496"/>
              <a:ext cx="728437" cy="679875"/>
            </a:xfrm>
            <a:custGeom>
              <a:avLst/>
              <a:gdLst>
                <a:gd name="connsiteX0" fmla="*/ 655594 w 728437"/>
                <a:gd name="connsiteY0" fmla="*/ 461344 h 679875"/>
                <a:gd name="connsiteX1" fmla="*/ 72844 w 728437"/>
                <a:gd name="connsiteY1" fmla="*/ 461344 h 679875"/>
                <a:gd name="connsiteX2" fmla="*/ 72844 w 728437"/>
                <a:gd name="connsiteY2" fmla="*/ 72844 h 679875"/>
                <a:gd name="connsiteX3" fmla="*/ 655594 w 728437"/>
                <a:gd name="connsiteY3" fmla="*/ 72844 h 679875"/>
                <a:gd name="connsiteX4" fmla="*/ 655594 w 728437"/>
                <a:gd name="connsiteY4" fmla="*/ 461344 h 679875"/>
                <a:gd name="connsiteX5" fmla="*/ 679875 w 728437"/>
                <a:gd name="connsiteY5" fmla="*/ 0 h 679875"/>
                <a:gd name="connsiteX6" fmla="*/ 48563 w 728437"/>
                <a:gd name="connsiteY6" fmla="*/ 0 h 679875"/>
                <a:gd name="connsiteX7" fmla="*/ 0 w 728437"/>
                <a:gd name="connsiteY7" fmla="*/ 48563 h 679875"/>
                <a:gd name="connsiteX8" fmla="*/ 0 w 728437"/>
                <a:gd name="connsiteY8" fmla="*/ 485625 h 679875"/>
                <a:gd name="connsiteX9" fmla="*/ 48563 w 728437"/>
                <a:gd name="connsiteY9" fmla="*/ 534188 h 679875"/>
                <a:gd name="connsiteX10" fmla="*/ 291375 w 728437"/>
                <a:gd name="connsiteY10" fmla="*/ 534188 h 679875"/>
                <a:gd name="connsiteX11" fmla="*/ 291375 w 728437"/>
                <a:gd name="connsiteY11" fmla="*/ 607031 h 679875"/>
                <a:gd name="connsiteX12" fmla="*/ 182109 w 728437"/>
                <a:gd name="connsiteY12" fmla="*/ 607031 h 679875"/>
                <a:gd name="connsiteX13" fmla="*/ 182109 w 728437"/>
                <a:gd name="connsiteY13" fmla="*/ 679875 h 679875"/>
                <a:gd name="connsiteX14" fmla="*/ 546328 w 728437"/>
                <a:gd name="connsiteY14" fmla="*/ 679875 h 679875"/>
                <a:gd name="connsiteX15" fmla="*/ 546328 w 728437"/>
                <a:gd name="connsiteY15" fmla="*/ 607031 h 679875"/>
                <a:gd name="connsiteX16" fmla="*/ 437063 w 728437"/>
                <a:gd name="connsiteY16" fmla="*/ 607031 h 679875"/>
                <a:gd name="connsiteX17" fmla="*/ 437063 w 728437"/>
                <a:gd name="connsiteY17" fmla="*/ 534188 h 679875"/>
                <a:gd name="connsiteX18" fmla="*/ 679875 w 728437"/>
                <a:gd name="connsiteY18" fmla="*/ 534188 h 679875"/>
                <a:gd name="connsiteX19" fmla="*/ 728438 w 728437"/>
                <a:gd name="connsiteY19" fmla="*/ 485625 h 679875"/>
                <a:gd name="connsiteX20" fmla="*/ 728438 w 728437"/>
                <a:gd name="connsiteY20" fmla="*/ 48563 h 679875"/>
                <a:gd name="connsiteX21" fmla="*/ 679875 w 728437"/>
                <a:gd name="connsiteY21" fmla="*/ 0 h 6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28437" h="679875">
                  <a:moveTo>
                    <a:pt x="655594" y="461344"/>
                  </a:moveTo>
                  <a:lnTo>
                    <a:pt x="72844" y="461344"/>
                  </a:lnTo>
                  <a:lnTo>
                    <a:pt x="72844" y="72844"/>
                  </a:lnTo>
                  <a:lnTo>
                    <a:pt x="655594" y="72844"/>
                  </a:lnTo>
                  <a:lnTo>
                    <a:pt x="655594" y="461344"/>
                  </a:lnTo>
                  <a:close/>
                  <a:moveTo>
                    <a:pt x="679875" y="0"/>
                  </a:moveTo>
                  <a:lnTo>
                    <a:pt x="48563" y="0"/>
                  </a:lnTo>
                  <a:cubicBezTo>
                    <a:pt x="21853" y="0"/>
                    <a:pt x="0" y="21853"/>
                    <a:pt x="0" y="48563"/>
                  </a:cubicBezTo>
                  <a:lnTo>
                    <a:pt x="0" y="485625"/>
                  </a:lnTo>
                  <a:cubicBezTo>
                    <a:pt x="0" y="512334"/>
                    <a:pt x="21853" y="534188"/>
                    <a:pt x="48563" y="534188"/>
                  </a:cubicBezTo>
                  <a:lnTo>
                    <a:pt x="291375" y="534188"/>
                  </a:lnTo>
                  <a:lnTo>
                    <a:pt x="291375" y="607031"/>
                  </a:lnTo>
                  <a:lnTo>
                    <a:pt x="182109" y="607031"/>
                  </a:lnTo>
                  <a:lnTo>
                    <a:pt x="182109" y="679875"/>
                  </a:lnTo>
                  <a:lnTo>
                    <a:pt x="546328" y="679875"/>
                  </a:lnTo>
                  <a:lnTo>
                    <a:pt x="546328" y="607031"/>
                  </a:lnTo>
                  <a:lnTo>
                    <a:pt x="437063" y="607031"/>
                  </a:lnTo>
                  <a:lnTo>
                    <a:pt x="437063" y="534188"/>
                  </a:lnTo>
                  <a:lnTo>
                    <a:pt x="679875" y="534188"/>
                  </a:lnTo>
                  <a:cubicBezTo>
                    <a:pt x="706584" y="534188"/>
                    <a:pt x="728438" y="512334"/>
                    <a:pt x="728438" y="485625"/>
                  </a:cubicBezTo>
                  <a:lnTo>
                    <a:pt x="728438" y="48563"/>
                  </a:lnTo>
                  <a:cubicBezTo>
                    <a:pt x="728438" y="21853"/>
                    <a:pt x="706584" y="0"/>
                    <a:pt x="679875" y="0"/>
                  </a:cubicBezTo>
                  <a:close/>
                </a:path>
              </a:pathLst>
            </a:custGeom>
            <a:solidFill>
              <a:srgbClr val="1D63ED"/>
            </a:solidFill>
            <a:ln w="20628" cap="flat">
              <a:solidFill>
                <a:srgbClr val="00084D"/>
              </a:solidFill>
              <a:prstDash val="solid"/>
              <a:miter/>
            </a:ln>
          </p:spPr>
          <p:txBody>
            <a:bodyPr rtlCol="0" anchor="ctr"/>
            <a:lstStyle/>
            <a:p>
              <a:endParaRPr lang="es-ES"/>
            </a:p>
          </p:txBody>
        </p:sp>
        <p:sp>
          <p:nvSpPr>
            <p:cNvPr id="9" name="Forma libre: forma 8">
              <a:extLst>
                <a:ext uri="{FF2B5EF4-FFF2-40B4-BE49-F238E27FC236}">
                  <a16:creationId xmlns:a16="http://schemas.microsoft.com/office/drawing/2014/main" id="{5D2AC72F-DBAC-C4E5-F1F8-AAC5531442AD}"/>
                </a:ext>
              </a:extLst>
            </p:cNvPr>
            <p:cNvSpPr/>
            <p:nvPr/>
          </p:nvSpPr>
          <p:spPr>
            <a:xfrm>
              <a:off x="5969405" y="2378496"/>
              <a:ext cx="339937" cy="679875"/>
            </a:xfrm>
            <a:custGeom>
              <a:avLst/>
              <a:gdLst>
                <a:gd name="connsiteX0" fmla="*/ 291375 w 339937"/>
                <a:gd name="connsiteY0" fmla="*/ 121406 h 679875"/>
                <a:gd name="connsiteX1" fmla="*/ 48563 w 339937"/>
                <a:gd name="connsiteY1" fmla="*/ 121406 h 679875"/>
                <a:gd name="connsiteX2" fmla="*/ 48563 w 339937"/>
                <a:gd name="connsiteY2" fmla="*/ 48563 h 679875"/>
                <a:gd name="connsiteX3" fmla="*/ 291375 w 339937"/>
                <a:gd name="connsiteY3" fmla="*/ 48563 h 679875"/>
                <a:gd name="connsiteX4" fmla="*/ 291375 w 339937"/>
                <a:gd name="connsiteY4" fmla="*/ 121406 h 679875"/>
                <a:gd name="connsiteX5" fmla="*/ 291375 w 339937"/>
                <a:gd name="connsiteY5" fmla="*/ 242813 h 679875"/>
                <a:gd name="connsiteX6" fmla="*/ 48563 w 339937"/>
                <a:gd name="connsiteY6" fmla="*/ 242813 h 679875"/>
                <a:gd name="connsiteX7" fmla="*/ 48563 w 339937"/>
                <a:gd name="connsiteY7" fmla="*/ 169969 h 679875"/>
                <a:gd name="connsiteX8" fmla="*/ 291375 w 339937"/>
                <a:gd name="connsiteY8" fmla="*/ 169969 h 679875"/>
                <a:gd name="connsiteX9" fmla="*/ 291375 w 339937"/>
                <a:gd name="connsiteY9" fmla="*/ 242813 h 679875"/>
                <a:gd name="connsiteX10" fmla="*/ 169969 w 339937"/>
                <a:gd name="connsiteY10" fmla="*/ 607031 h 679875"/>
                <a:gd name="connsiteX11" fmla="*/ 133547 w 339937"/>
                <a:gd name="connsiteY11" fmla="*/ 570609 h 679875"/>
                <a:gd name="connsiteX12" fmla="*/ 169969 w 339937"/>
                <a:gd name="connsiteY12" fmla="*/ 534188 h 679875"/>
                <a:gd name="connsiteX13" fmla="*/ 206391 w 339937"/>
                <a:gd name="connsiteY13" fmla="*/ 570609 h 679875"/>
                <a:gd name="connsiteX14" fmla="*/ 169969 w 339937"/>
                <a:gd name="connsiteY14" fmla="*/ 607031 h 679875"/>
                <a:gd name="connsiteX15" fmla="*/ 291375 w 339937"/>
                <a:gd name="connsiteY15" fmla="*/ 0 h 679875"/>
                <a:gd name="connsiteX16" fmla="*/ 48563 w 339937"/>
                <a:gd name="connsiteY16" fmla="*/ 0 h 679875"/>
                <a:gd name="connsiteX17" fmla="*/ 0 w 339937"/>
                <a:gd name="connsiteY17" fmla="*/ 48563 h 679875"/>
                <a:gd name="connsiteX18" fmla="*/ 0 w 339937"/>
                <a:gd name="connsiteY18" fmla="*/ 631313 h 679875"/>
                <a:gd name="connsiteX19" fmla="*/ 48563 w 339937"/>
                <a:gd name="connsiteY19" fmla="*/ 679875 h 679875"/>
                <a:gd name="connsiteX20" fmla="*/ 291375 w 339937"/>
                <a:gd name="connsiteY20" fmla="*/ 679875 h 679875"/>
                <a:gd name="connsiteX21" fmla="*/ 339938 w 339937"/>
                <a:gd name="connsiteY21" fmla="*/ 631313 h 679875"/>
                <a:gd name="connsiteX22" fmla="*/ 339938 w 339937"/>
                <a:gd name="connsiteY22" fmla="*/ 48563 h 679875"/>
                <a:gd name="connsiteX23" fmla="*/ 291375 w 339937"/>
                <a:gd name="connsiteY23" fmla="*/ 0 h 6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937" h="679875">
                  <a:moveTo>
                    <a:pt x="291375" y="121406"/>
                  </a:moveTo>
                  <a:lnTo>
                    <a:pt x="48563" y="121406"/>
                  </a:lnTo>
                  <a:lnTo>
                    <a:pt x="48563" y="48563"/>
                  </a:lnTo>
                  <a:lnTo>
                    <a:pt x="291375" y="48563"/>
                  </a:lnTo>
                  <a:lnTo>
                    <a:pt x="291375" y="121406"/>
                  </a:lnTo>
                  <a:close/>
                  <a:moveTo>
                    <a:pt x="291375" y="242813"/>
                  </a:moveTo>
                  <a:lnTo>
                    <a:pt x="48563" y="242813"/>
                  </a:lnTo>
                  <a:lnTo>
                    <a:pt x="48563" y="169969"/>
                  </a:lnTo>
                  <a:lnTo>
                    <a:pt x="291375" y="169969"/>
                  </a:lnTo>
                  <a:lnTo>
                    <a:pt x="291375" y="242813"/>
                  </a:lnTo>
                  <a:close/>
                  <a:moveTo>
                    <a:pt x="169969" y="607031"/>
                  </a:moveTo>
                  <a:cubicBezTo>
                    <a:pt x="149330" y="607031"/>
                    <a:pt x="133547" y="591248"/>
                    <a:pt x="133547" y="570609"/>
                  </a:cubicBezTo>
                  <a:cubicBezTo>
                    <a:pt x="133547" y="549970"/>
                    <a:pt x="149330" y="534188"/>
                    <a:pt x="169969" y="534188"/>
                  </a:cubicBezTo>
                  <a:cubicBezTo>
                    <a:pt x="190608" y="534188"/>
                    <a:pt x="206391" y="549970"/>
                    <a:pt x="206391" y="570609"/>
                  </a:cubicBezTo>
                  <a:cubicBezTo>
                    <a:pt x="206391" y="591248"/>
                    <a:pt x="190608" y="607031"/>
                    <a:pt x="169969" y="607031"/>
                  </a:cubicBezTo>
                  <a:close/>
                  <a:moveTo>
                    <a:pt x="291375" y="0"/>
                  </a:moveTo>
                  <a:lnTo>
                    <a:pt x="48563" y="0"/>
                  </a:lnTo>
                  <a:cubicBezTo>
                    <a:pt x="21853" y="0"/>
                    <a:pt x="0" y="21853"/>
                    <a:pt x="0" y="48563"/>
                  </a:cubicBezTo>
                  <a:lnTo>
                    <a:pt x="0" y="631313"/>
                  </a:lnTo>
                  <a:cubicBezTo>
                    <a:pt x="0" y="658022"/>
                    <a:pt x="21853" y="679875"/>
                    <a:pt x="48563" y="679875"/>
                  </a:cubicBezTo>
                  <a:lnTo>
                    <a:pt x="291375" y="679875"/>
                  </a:lnTo>
                  <a:cubicBezTo>
                    <a:pt x="318084" y="679875"/>
                    <a:pt x="339938" y="658022"/>
                    <a:pt x="339938" y="631313"/>
                  </a:cubicBezTo>
                  <a:lnTo>
                    <a:pt x="339938" y="48563"/>
                  </a:lnTo>
                  <a:cubicBezTo>
                    <a:pt x="339938" y="21853"/>
                    <a:pt x="318084" y="0"/>
                    <a:pt x="291375" y="0"/>
                  </a:cubicBezTo>
                  <a:close/>
                </a:path>
              </a:pathLst>
            </a:custGeom>
            <a:solidFill>
              <a:srgbClr val="1D63ED"/>
            </a:solidFill>
            <a:ln w="20628" cap="flat">
              <a:solidFill>
                <a:srgbClr val="00084D"/>
              </a:solidFill>
              <a:prstDash val="solid"/>
              <a:miter/>
            </a:ln>
          </p:spPr>
          <p:txBody>
            <a:bodyPr rtlCol="0" anchor="ctr"/>
            <a:lstStyle/>
            <a:p>
              <a:endParaRPr lang="es-ES"/>
            </a:p>
          </p:txBody>
        </p:sp>
        <p:sp>
          <p:nvSpPr>
            <p:cNvPr id="2052" name="CuadroTexto 2051">
              <a:extLst>
                <a:ext uri="{FF2B5EF4-FFF2-40B4-BE49-F238E27FC236}">
                  <a16:creationId xmlns:a16="http://schemas.microsoft.com/office/drawing/2014/main" id="{D4D54357-1CAB-8734-6A42-00E47FCFACA5}"/>
                </a:ext>
              </a:extLst>
            </p:cNvPr>
            <p:cNvSpPr txBox="1"/>
            <p:nvPr/>
          </p:nvSpPr>
          <p:spPr>
            <a:xfrm>
              <a:off x="6488591" y="2396025"/>
              <a:ext cx="2765778" cy="646331"/>
            </a:xfrm>
            <a:prstGeom prst="rect">
              <a:avLst/>
            </a:prstGeom>
            <a:noFill/>
          </p:spPr>
          <p:txBody>
            <a:bodyPr wrap="square" rtlCol="0">
              <a:spAutoFit/>
            </a:bodyPr>
            <a:lstStyle/>
            <a:p>
              <a:r>
                <a:rPr lang="es-ES" sz="3600" dirty="0">
                  <a:solidFill>
                    <a:srgbClr val="1D63ED"/>
                  </a:solidFill>
                  <a:latin typeface="Open Sans ExtraBold" pitchFamily="2" charset="0"/>
                  <a:ea typeface="Open Sans ExtraBold" pitchFamily="2" charset="0"/>
                  <a:cs typeface="Open Sans ExtraBold" pitchFamily="2" charset="0"/>
                </a:rPr>
                <a:t>Hardware</a:t>
              </a:r>
              <a:endParaRPr lang="en-GB" sz="3600" dirty="0">
                <a:solidFill>
                  <a:srgbClr val="1D63ED"/>
                </a:solidFill>
                <a:latin typeface="Open Sans ExtraBold" pitchFamily="2" charset="0"/>
                <a:ea typeface="Open Sans ExtraBold" pitchFamily="2" charset="0"/>
                <a:cs typeface="Open Sans ExtraBold" pitchFamily="2" charset="0"/>
              </a:endParaRPr>
            </a:p>
          </p:txBody>
        </p:sp>
      </p:grpSp>
      <p:grpSp>
        <p:nvGrpSpPr>
          <p:cNvPr id="2057" name="Grupo 2056" descr="Sistema Operativo">
            <a:extLst>
              <a:ext uri="{FF2B5EF4-FFF2-40B4-BE49-F238E27FC236}">
                <a16:creationId xmlns:a16="http://schemas.microsoft.com/office/drawing/2014/main" id="{0C19D9EB-0E4B-F967-A658-948600041289}"/>
              </a:ext>
            </a:extLst>
          </p:cNvPr>
          <p:cNvGrpSpPr/>
          <p:nvPr/>
        </p:nvGrpSpPr>
        <p:grpSpPr>
          <a:xfrm>
            <a:off x="5093012" y="3303412"/>
            <a:ext cx="5970115" cy="914400"/>
            <a:chOff x="5293674" y="3301184"/>
            <a:chExt cx="5970115" cy="914400"/>
          </a:xfrm>
        </p:grpSpPr>
        <p:pic>
          <p:nvPicPr>
            <p:cNvPr id="62" name="Gráfico 61" descr="Logo de Terminal">
              <a:extLst>
                <a:ext uri="{FF2B5EF4-FFF2-40B4-BE49-F238E27FC236}">
                  <a16:creationId xmlns:a16="http://schemas.microsoft.com/office/drawing/2014/main" id="{D74E14C6-2F29-C195-3FC8-15DD75F98A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93674" y="3301184"/>
              <a:ext cx="914400" cy="914400"/>
            </a:xfrm>
            <a:prstGeom prst="rect">
              <a:avLst/>
            </a:prstGeom>
          </p:spPr>
        </p:pic>
        <p:sp>
          <p:nvSpPr>
            <p:cNvPr id="2053" name="CuadroTexto 2052">
              <a:extLst>
                <a:ext uri="{FF2B5EF4-FFF2-40B4-BE49-F238E27FC236}">
                  <a16:creationId xmlns:a16="http://schemas.microsoft.com/office/drawing/2014/main" id="{BE36C966-DA3E-36E1-45E7-870606127EBC}"/>
                </a:ext>
              </a:extLst>
            </p:cNvPr>
            <p:cNvSpPr txBox="1"/>
            <p:nvPr/>
          </p:nvSpPr>
          <p:spPr>
            <a:xfrm>
              <a:off x="6488590" y="3429000"/>
              <a:ext cx="4775199" cy="646331"/>
            </a:xfrm>
            <a:prstGeom prst="rect">
              <a:avLst/>
            </a:prstGeom>
            <a:noFill/>
          </p:spPr>
          <p:txBody>
            <a:bodyPr wrap="square" rtlCol="0">
              <a:spAutoFit/>
            </a:bodyPr>
            <a:lstStyle/>
            <a:p>
              <a:r>
                <a:rPr lang="es-ES" sz="3600" dirty="0">
                  <a:solidFill>
                    <a:srgbClr val="1D63ED"/>
                  </a:solidFill>
                  <a:latin typeface="Open Sans ExtraBold" pitchFamily="2" charset="0"/>
                  <a:ea typeface="Open Sans ExtraBold" pitchFamily="2" charset="0"/>
                  <a:cs typeface="Open Sans ExtraBold" pitchFamily="2" charset="0"/>
                </a:rPr>
                <a:t>Sistema Operativo</a:t>
              </a:r>
              <a:endParaRPr lang="en-GB" sz="3600" dirty="0">
                <a:solidFill>
                  <a:srgbClr val="1D63ED"/>
                </a:solidFill>
                <a:latin typeface="Open Sans ExtraBold" pitchFamily="2" charset="0"/>
                <a:ea typeface="Open Sans ExtraBold" pitchFamily="2" charset="0"/>
                <a:cs typeface="Open Sans ExtraBold" pitchFamily="2" charset="0"/>
              </a:endParaRPr>
            </a:p>
          </p:txBody>
        </p:sp>
      </p:grpSp>
      <p:grpSp>
        <p:nvGrpSpPr>
          <p:cNvPr id="2058" name="Grupo 2057" descr="Librerías y servicios">
            <a:extLst>
              <a:ext uri="{FF2B5EF4-FFF2-40B4-BE49-F238E27FC236}">
                <a16:creationId xmlns:a16="http://schemas.microsoft.com/office/drawing/2014/main" id="{85E997A8-70E0-0F79-8992-AFD293E14014}"/>
              </a:ext>
            </a:extLst>
          </p:cNvPr>
          <p:cNvGrpSpPr/>
          <p:nvPr/>
        </p:nvGrpSpPr>
        <p:grpSpPr>
          <a:xfrm>
            <a:off x="5228461" y="4387064"/>
            <a:ext cx="6026578" cy="756807"/>
            <a:chOff x="5429123" y="4384836"/>
            <a:chExt cx="6026578" cy="756807"/>
          </a:xfrm>
        </p:grpSpPr>
        <p:sp>
          <p:nvSpPr>
            <p:cNvPr id="10" name="Diagrama de flujo: disco magnético 9" descr="Logo de Base de Datos">
              <a:extLst>
                <a:ext uri="{FF2B5EF4-FFF2-40B4-BE49-F238E27FC236}">
                  <a16:creationId xmlns:a16="http://schemas.microsoft.com/office/drawing/2014/main" id="{B8836522-FEB5-A3E4-DBC3-6C73C1551DD3}"/>
                </a:ext>
              </a:extLst>
            </p:cNvPr>
            <p:cNvSpPr/>
            <p:nvPr/>
          </p:nvSpPr>
          <p:spPr>
            <a:xfrm>
              <a:off x="5429123" y="4384836"/>
              <a:ext cx="614987" cy="756807"/>
            </a:xfrm>
            <a:prstGeom prst="flowChartMagneticDisk">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4" name="CuadroTexto 2053">
              <a:extLst>
                <a:ext uri="{FF2B5EF4-FFF2-40B4-BE49-F238E27FC236}">
                  <a16:creationId xmlns:a16="http://schemas.microsoft.com/office/drawing/2014/main" id="{E5E73A5E-0E75-53B6-2C14-F2CCDBC1E228}"/>
                </a:ext>
              </a:extLst>
            </p:cNvPr>
            <p:cNvSpPr txBox="1"/>
            <p:nvPr/>
          </p:nvSpPr>
          <p:spPr>
            <a:xfrm>
              <a:off x="6488590" y="4443154"/>
              <a:ext cx="4967111" cy="646331"/>
            </a:xfrm>
            <a:prstGeom prst="rect">
              <a:avLst/>
            </a:prstGeom>
            <a:noFill/>
          </p:spPr>
          <p:txBody>
            <a:bodyPr wrap="square" rtlCol="0">
              <a:spAutoFit/>
            </a:bodyPr>
            <a:lstStyle/>
            <a:p>
              <a:r>
                <a:rPr lang="es-ES" sz="3600" dirty="0">
                  <a:solidFill>
                    <a:srgbClr val="1D63ED"/>
                  </a:solidFill>
                  <a:latin typeface="Open Sans ExtraBold" pitchFamily="2" charset="0"/>
                  <a:ea typeface="Open Sans ExtraBold" pitchFamily="2" charset="0"/>
                  <a:cs typeface="Open Sans ExtraBold" pitchFamily="2" charset="0"/>
                </a:rPr>
                <a:t>Librerías y servicios</a:t>
              </a:r>
              <a:endParaRPr lang="en-GB" sz="3600" dirty="0">
                <a:solidFill>
                  <a:srgbClr val="1D63ED"/>
                </a:solidFill>
                <a:latin typeface="Open Sans ExtraBold" pitchFamily="2" charset="0"/>
                <a:ea typeface="Open Sans ExtraBold" pitchFamily="2" charset="0"/>
                <a:cs typeface="Open Sans ExtraBold" pitchFamily="2" charset="0"/>
              </a:endParaRPr>
            </a:p>
          </p:txBody>
        </p:sp>
      </p:grpSp>
      <p:grpSp>
        <p:nvGrpSpPr>
          <p:cNvPr id="2059" name="Grupo 2058" descr="Aplicación">
            <a:extLst>
              <a:ext uri="{FF2B5EF4-FFF2-40B4-BE49-F238E27FC236}">
                <a16:creationId xmlns:a16="http://schemas.microsoft.com/office/drawing/2014/main" id="{5865F6FC-E1B5-0ADE-EF6A-D8089CDB4164}"/>
              </a:ext>
            </a:extLst>
          </p:cNvPr>
          <p:cNvGrpSpPr/>
          <p:nvPr/>
        </p:nvGrpSpPr>
        <p:grpSpPr>
          <a:xfrm>
            <a:off x="5247671" y="5491960"/>
            <a:ext cx="6025978" cy="650314"/>
            <a:chOff x="5392273" y="5533090"/>
            <a:chExt cx="6025978" cy="650314"/>
          </a:xfrm>
        </p:grpSpPr>
        <p:sp>
          <p:nvSpPr>
            <p:cNvPr id="63" name="Rectángulo: esquina doblada 62" descr="Logo de fichero">
              <a:extLst>
                <a:ext uri="{FF2B5EF4-FFF2-40B4-BE49-F238E27FC236}">
                  <a16:creationId xmlns:a16="http://schemas.microsoft.com/office/drawing/2014/main" id="{4667FC86-CB4C-0D7F-9FD0-F79BAA0E190A}"/>
                </a:ext>
              </a:extLst>
            </p:cNvPr>
            <p:cNvSpPr/>
            <p:nvPr/>
          </p:nvSpPr>
          <p:spPr>
            <a:xfrm>
              <a:off x="5392273" y="5537073"/>
              <a:ext cx="595777" cy="646331"/>
            </a:xfrm>
            <a:prstGeom prst="foldedCorner">
              <a:avLst>
                <a:gd name="adj" fmla="val 26116"/>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5" name="CuadroTexto 2054">
              <a:extLst>
                <a:ext uri="{FF2B5EF4-FFF2-40B4-BE49-F238E27FC236}">
                  <a16:creationId xmlns:a16="http://schemas.microsoft.com/office/drawing/2014/main" id="{7F3053F0-EF85-39FE-5759-7885FFEB5D37}"/>
                </a:ext>
              </a:extLst>
            </p:cNvPr>
            <p:cNvSpPr txBox="1"/>
            <p:nvPr/>
          </p:nvSpPr>
          <p:spPr>
            <a:xfrm>
              <a:off x="6451140" y="5533090"/>
              <a:ext cx="4967111" cy="646331"/>
            </a:xfrm>
            <a:prstGeom prst="rect">
              <a:avLst/>
            </a:prstGeom>
            <a:noFill/>
          </p:spPr>
          <p:txBody>
            <a:bodyPr wrap="square" rtlCol="0">
              <a:spAutoFit/>
            </a:bodyPr>
            <a:lstStyle/>
            <a:p>
              <a:r>
                <a:rPr lang="es-ES" sz="3600" dirty="0">
                  <a:solidFill>
                    <a:srgbClr val="1D63ED"/>
                  </a:solidFill>
                  <a:latin typeface="Open Sans ExtraBold" pitchFamily="2" charset="0"/>
                  <a:ea typeface="Open Sans ExtraBold" pitchFamily="2" charset="0"/>
                  <a:cs typeface="Open Sans ExtraBold" pitchFamily="2" charset="0"/>
                </a:rPr>
                <a:t>Aplicación</a:t>
              </a:r>
              <a:endParaRPr lang="en-GB" sz="3600" dirty="0">
                <a:solidFill>
                  <a:srgbClr val="1D63ED"/>
                </a:solidFill>
                <a:latin typeface="Open Sans ExtraBold" pitchFamily="2" charset="0"/>
                <a:ea typeface="Open Sans ExtraBold" pitchFamily="2" charset="0"/>
                <a:cs typeface="Open Sans ExtraBold" pitchFamily="2" charset="0"/>
              </a:endParaRPr>
            </a:p>
          </p:txBody>
        </p:sp>
      </p:grpSp>
      <p:sp>
        <p:nvSpPr>
          <p:cNvPr id="3" name="Rectángulo 2">
            <a:extLst>
              <a:ext uri="{FF2B5EF4-FFF2-40B4-BE49-F238E27FC236}">
                <a16:creationId xmlns:a16="http://schemas.microsoft.com/office/drawing/2014/main" id="{CE75CF1D-4A90-A2E3-3F70-98C3C290B3AE}"/>
              </a:ext>
            </a:extLst>
          </p:cNvPr>
          <p:cNvSpPr/>
          <p:nvPr/>
        </p:nvSpPr>
        <p:spPr>
          <a:xfrm>
            <a:off x="4784582" y="3258542"/>
            <a:ext cx="6470457" cy="967792"/>
          </a:xfrm>
          <a:prstGeom prst="rect">
            <a:avLst/>
          </a:prstGeom>
          <a:noFill/>
          <a:ln w="28575">
            <a:solidFill>
              <a:srgbClr val="326D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72613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latin typeface="Open Sans ExtraBold" pitchFamily="2" charset="0"/>
                <a:ea typeface="Open Sans ExtraBold" pitchFamily="2" charset="0"/>
                <a:cs typeface="Open Sans ExtraBold" pitchFamily="2" charset="0"/>
              </a:rPr>
              <a:t>Docker </a:t>
            </a:r>
            <a:r>
              <a:rPr lang="es-ES" sz="10000" cap="small" dirty="0" err="1">
                <a:solidFill>
                  <a:srgbClr val="1D63ED"/>
                </a:solidFill>
                <a:latin typeface="Open Sans ExtraBold" pitchFamily="2" charset="0"/>
                <a:ea typeface="Open Sans ExtraBold" pitchFamily="2" charset="0"/>
                <a:cs typeface="Open Sans ExtraBold" pitchFamily="2" charset="0"/>
              </a:rPr>
              <a:t>Compose</a:t>
            </a:r>
            <a:endParaRPr lang="en-GB" sz="10000" dirty="0">
              <a:solidFill>
                <a:srgbClr val="1D63ED"/>
              </a:solidFill>
            </a:endParaRPr>
          </a:p>
        </p:txBody>
      </p:sp>
    </p:spTree>
    <p:extLst>
      <p:ext uri="{BB962C8B-B14F-4D97-AF65-F5344CB8AC3E}">
        <p14:creationId xmlns:p14="http://schemas.microsoft.com/office/powerpoint/2010/main" val="2882554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a:t>
            </a:r>
            <a:r>
              <a:rPr lang="es-ES" sz="6000" dirty="0" err="1">
                <a:solidFill>
                  <a:srgbClr val="00224B"/>
                </a:solidFill>
                <a:latin typeface="Open Sans ExtraBold" pitchFamily="2" charset="0"/>
                <a:ea typeface="Open Sans ExtraBold" pitchFamily="2" charset="0"/>
                <a:cs typeface="Open Sans ExtraBold" pitchFamily="2" charset="0"/>
              </a:rPr>
              <a:t>Compose</a:t>
            </a:r>
            <a:r>
              <a:rPr lang="es-ES" sz="6000" dirty="0">
                <a:solidFill>
                  <a:srgbClr val="00224B"/>
                </a:solidFill>
                <a:latin typeface="Open Sans ExtraBold" pitchFamily="2" charset="0"/>
                <a:ea typeface="Open Sans ExtraBold" pitchFamily="2" charset="0"/>
                <a:cs typeface="Open Sans ExtraBold" pitchFamily="2" charset="0"/>
              </a:rPr>
              <a:t>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D5E340FE-AAA8-DC12-E4B2-467D556CB9B0}"/>
              </a:ext>
            </a:extLst>
          </p:cNvPr>
          <p:cNvSpPr>
            <a:spLocks noGrp="1"/>
          </p:cNvSpPr>
          <p:nvPr>
            <p:ph type="subTitle" idx="13"/>
          </p:nvPr>
        </p:nvSpPr>
        <p:spPr/>
        <p:txBody>
          <a:bodyPr/>
          <a:lstStyle/>
          <a:p>
            <a:r>
              <a:rPr lang="es-ES" dirty="0"/>
              <a:t>Dando un poco de orden</a:t>
            </a:r>
            <a:endParaRPr lang="en-GB" dirty="0"/>
          </a:p>
        </p:txBody>
      </p:sp>
      <p:pic>
        <p:nvPicPr>
          <p:cNvPr id="4100" name="Picture 4" descr="Orquestando contenedores docker con docker-compose - Don Docker">
            <a:extLst>
              <a:ext uri="{FF2B5EF4-FFF2-40B4-BE49-F238E27FC236}">
                <a16:creationId xmlns:a16="http://schemas.microsoft.com/office/drawing/2014/main" id="{09E4A135-74C0-835C-583A-245E043C277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66002" y="1934412"/>
            <a:ext cx="3889675" cy="383133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3">
            <a:extLst>
              <a:ext uri="{FF2B5EF4-FFF2-40B4-BE49-F238E27FC236}">
                <a16:creationId xmlns:a16="http://schemas.microsoft.com/office/drawing/2014/main" id="{9546086B-9105-CC06-4185-77E7ABA4F928}"/>
              </a:ext>
            </a:extLst>
          </p:cNvPr>
          <p:cNvSpPr txBox="1">
            <a:spLocks/>
          </p:cNvSpPr>
          <p:nvPr/>
        </p:nvSpPr>
        <p:spPr>
          <a:xfrm>
            <a:off x="565149" y="2915478"/>
            <a:ext cx="7074142" cy="3207318"/>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00B2F3"/>
                </a:solidFill>
                <a:latin typeface="Open Sans ExtraBold" pitchFamily="2" charset="0"/>
                <a:ea typeface="Open Sans ExtraBold" pitchFamily="2" charset="0"/>
                <a:cs typeface="Open Sans ExtraBold" pitchFamily="2" charset="0"/>
              </a:rPr>
              <a:t>Services</a:t>
            </a:r>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2800" i="1" dirty="0">
                <a:solidFill>
                  <a:schemeClr val="tx1">
                    <a:lumMod val="50000"/>
                    <a:lumOff val="50000"/>
                  </a:schemeClr>
                </a:solidFill>
                <a:latin typeface="Open Sans ExtraBold" pitchFamily="2" charset="0"/>
                <a:ea typeface="Open Sans ExtraBold" pitchFamily="2" charset="0"/>
                <a:cs typeface="Open Sans ExtraBold" pitchFamily="2" charset="0"/>
              </a:rPr>
              <a:t>Los servicios/contenedores que se echan a correr.</a:t>
            </a:r>
          </a:p>
          <a:p>
            <a:r>
              <a:rPr lang="es-ES" sz="3200" i="1" dirty="0" err="1">
                <a:solidFill>
                  <a:srgbClr val="00B2F3"/>
                </a:solidFill>
                <a:latin typeface="Open Sans ExtraBold" pitchFamily="2" charset="0"/>
                <a:ea typeface="Open Sans ExtraBold" pitchFamily="2" charset="0"/>
                <a:cs typeface="Open Sans ExtraBold" pitchFamily="2" charset="0"/>
              </a:rPr>
              <a:t>Volumes</a:t>
            </a:r>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2800" i="1" dirty="0">
                <a:solidFill>
                  <a:schemeClr val="tx1">
                    <a:lumMod val="50000"/>
                    <a:lumOff val="50000"/>
                  </a:schemeClr>
                </a:solidFill>
                <a:latin typeface="Open Sans ExtraBold" pitchFamily="2" charset="0"/>
                <a:ea typeface="Open Sans ExtraBold" pitchFamily="2" charset="0"/>
                <a:cs typeface="Open Sans ExtraBold" pitchFamily="2" charset="0"/>
              </a:rPr>
              <a:t>Dónde guardar la información.</a:t>
            </a:r>
            <a:endParaRPr lang="en-GB" sz="2800" i="1" dirty="0">
              <a:solidFill>
                <a:srgbClr val="00224B"/>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Networks</a:t>
            </a:r>
          </a:p>
          <a:p>
            <a:r>
              <a:rPr lang="es-ES" sz="2800" i="1" dirty="0">
                <a:solidFill>
                  <a:schemeClr val="tx1">
                    <a:lumMod val="50000"/>
                    <a:lumOff val="50000"/>
                  </a:schemeClr>
                </a:solidFill>
                <a:latin typeface="Open Sans ExtraBold" pitchFamily="2" charset="0"/>
                <a:ea typeface="Open Sans ExtraBold" pitchFamily="2" charset="0"/>
                <a:cs typeface="Open Sans ExtraBold" pitchFamily="2" charset="0"/>
              </a:rPr>
              <a:t>Cómo conectarlos los contenedores.</a:t>
            </a:r>
            <a:endParaRPr lang="en-GB" sz="2800" i="1" dirty="0">
              <a:solidFill>
                <a:srgbClr val="00224B"/>
              </a:solidFill>
              <a:latin typeface="Open Sans ExtraBold" pitchFamily="2" charset="0"/>
              <a:ea typeface="Open Sans ExtraBold" pitchFamily="2" charset="0"/>
              <a:cs typeface="Open Sans ExtraBold" pitchFamily="2" charset="0"/>
            </a:endParaRPr>
          </a:p>
          <a:p>
            <a:endParaRPr lang="en-GB" sz="2800" i="1" dirty="0">
              <a:solidFill>
                <a:srgbClr val="00224B"/>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52556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p:cTn id="7" dur="1000" fill="hold"/>
                                        <p:tgtEl>
                                          <p:spTgt spid="4100"/>
                                        </p:tgtEl>
                                        <p:attrNameLst>
                                          <p:attrName>ppt_w</p:attrName>
                                        </p:attrNameLst>
                                      </p:cBhvr>
                                      <p:tavLst>
                                        <p:tav tm="0">
                                          <p:val>
                                            <p:fltVal val="0"/>
                                          </p:val>
                                        </p:tav>
                                        <p:tav tm="100000">
                                          <p:val>
                                            <p:strVal val="#ppt_w"/>
                                          </p:val>
                                        </p:tav>
                                      </p:tavLst>
                                    </p:anim>
                                    <p:anim calcmode="lin" valueType="num">
                                      <p:cBhvr>
                                        <p:cTn id="8" dur="1000" fill="hold"/>
                                        <p:tgtEl>
                                          <p:spTgt spid="4100"/>
                                        </p:tgtEl>
                                        <p:attrNameLst>
                                          <p:attrName>ppt_h</p:attrName>
                                        </p:attrNameLst>
                                      </p:cBhvr>
                                      <p:tavLst>
                                        <p:tav tm="0">
                                          <p:val>
                                            <p:fltVal val="0"/>
                                          </p:val>
                                        </p:tav>
                                        <p:tav tm="100000">
                                          <p:val>
                                            <p:strVal val="#ppt_h"/>
                                          </p:val>
                                        </p:tav>
                                      </p:tavLst>
                                    </p:anim>
                                    <p:anim calcmode="lin" valueType="num">
                                      <p:cBhvr>
                                        <p:cTn id="9" dur="1000" fill="hold"/>
                                        <p:tgtEl>
                                          <p:spTgt spid="4100"/>
                                        </p:tgtEl>
                                        <p:attrNameLst>
                                          <p:attrName>style.rotation</p:attrName>
                                        </p:attrNameLst>
                                      </p:cBhvr>
                                      <p:tavLst>
                                        <p:tav tm="0">
                                          <p:val>
                                            <p:fltVal val="90"/>
                                          </p:val>
                                        </p:tav>
                                        <p:tav tm="100000">
                                          <p:val>
                                            <p:fltVal val="0"/>
                                          </p:val>
                                        </p:tav>
                                      </p:tavLst>
                                    </p:anim>
                                    <p:animEffect transition="in" filter="fade">
                                      <p:cBhvr>
                                        <p:cTn id="10" dur="1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a:t>
            </a:r>
            <a:r>
              <a:rPr lang="es-ES" sz="6000" dirty="0" err="1">
                <a:solidFill>
                  <a:srgbClr val="00224B"/>
                </a:solidFill>
                <a:latin typeface="Open Sans ExtraBold" pitchFamily="2" charset="0"/>
                <a:ea typeface="Open Sans ExtraBold" pitchFamily="2" charset="0"/>
                <a:cs typeface="Open Sans ExtraBold" pitchFamily="2" charset="0"/>
              </a:rPr>
              <a:t>Compose</a:t>
            </a:r>
            <a:r>
              <a:rPr lang="es-ES" sz="6000" dirty="0">
                <a:solidFill>
                  <a:srgbClr val="00224B"/>
                </a:solidFill>
                <a:latin typeface="Open Sans ExtraBold" pitchFamily="2" charset="0"/>
                <a:ea typeface="Open Sans ExtraBold" pitchFamily="2" charset="0"/>
                <a:cs typeface="Open Sans ExtraBold" pitchFamily="2" charset="0"/>
              </a:rPr>
              <a:t>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6557861D-3DCF-241C-6491-8DAFA863BEF0}"/>
              </a:ext>
            </a:extLst>
          </p:cNvPr>
          <p:cNvSpPr>
            <a:spLocks noGrp="1"/>
          </p:cNvSpPr>
          <p:nvPr>
            <p:ph type="subTitle" idx="13"/>
          </p:nvPr>
        </p:nvSpPr>
        <p:spPr/>
        <p:txBody>
          <a:bodyPr/>
          <a:lstStyle/>
          <a:p>
            <a:r>
              <a:rPr lang="es-ES" dirty="0"/>
              <a:t>Comandos</a:t>
            </a:r>
          </a:p>
        </p:txBody>
      </p:sp>
      <p:sp>
        <p:nvSpPr>
          <p:cNvPr id="2" name="Título 3">
            <a:extLst>
              <a:ext uri="{FF2B5EF4-FFF2-40B4-BE49-F238E27FC236}">
                <a16:creationId xmlns:a16="http://schemas.microsoft.com/office/drawing/2014/main" id="{9546086B-9105-CC06-4185-77E7ABA4F928}"/>
              </a:ext>
            </a:extLst>
          </p:cNvPr>
          <p:cNvSpPr txBox="1">
            <a:spLocks/>
          </p:cNvSpPr>
          <p:nvPr/>
        </p:nvSpPr>
        <p:spPr>
          <a:xfrm>
            <a:off x="565147" y="2673538"/>
            <a:ext cx="10486675"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224B"/>
                </a:solidFill>
                <a:latin typeface="Open Sans ExtraBold" pitchFamily="2" charset="0"/>
                <a:ea typeface="Open Sans ExtraBold" pitchFamily="2" charset="0"/>
                <a:cs typeface="Open Sans ExtraBold" pitchFamily="2" charset="0"/>
              </a:rPr>
              <a:t>[ </a:t>
            </a:r>
            <a:r>
              <a:rPr lang="es-ES" sz="1500" i="1" dirty="0">
                <a:solidFill>
                  <a:srgbClr val="00224B"/>
                </a:solidFill>
                <a:latin typeface="Open Sans ExtraBold" pitchFamily="2" charset="0"/>
                <a:ea typeface="Open Sans ExtraBold" pitchFamily="2" charset="0"/>
                <a:cs typeface="Open Sans ExtraBold" pitchFamily="2" charset="0"/>
              </a:rPr>
              <a:t> </a:t>
            </a:r>
            <a:r>
              <a:rPr lang="es-ES" sz="3200" i="1" dirty="0">
                <a:solidFill>
                  <a:srgbClr val="00224B"/>
                </a:solidFill>
                <a:latin typeface="Open Sans ExtraBold" pitchFamily="2" charset="0"/>
                <a:ea typeface="Open Sans ExtraBold" pitchFamily="2" charset="0"/>
                <a:cs typeface="Open Sans ExtraBold" pitchFamily="2" charset="0"/>
              </a:rPr>
              <a:t>v.1 </a:t>
            </a:r>
            <a:r>
              <a:rPr lang="es-ES" sz="1700" i="1" dirty="0">
                <a:solidFill>
                  <a:srgbClr val="00224B"/>
                </a:solidFill>
                <a:latin typeface="Open Sans ExtraBold" pitchFamily="2" charset="0"/>
                <a:ea typeface="Open Sans ExtraBold" pitchFamily="2" charset="0"/>
                <a:cs typeface="Open Sans ExtraBold" pitchFamily="2" charset="0"/>
              </a:rPr>
              <a:t> </a:t>
            </a:r>
            <a:r>
              <a:rPr lang="es-ES" sz="3200" i="1" dirty="0">
                <a:solidFill>
                  <a:srgbClr val="00224B"/>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docker-compose</a:t>
            </a:r>
            <a:r>
              <a:rPr lang="es-ES" sz="3200" i="1" dirty="0">
                <a:solidFill>
                  <a:srgbClr val="00B2F3"/>
                </a:solidFill>
                <a:latin typeface="Open Sans ExtraBold" pitchFamily="2" charset="0"/>
                <a:ea typeface="Open Sans ExtraBold" pitchFamily="2" charset="0"/>
                <a:cs typeface="Open Sans ExtraBold" pitchFamily="2" charset="0"/>
              </a:rPr>
              <a:t> subcomando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DEPRECATED</a:t>
            </a:r>
          </a:p>
          <a:p>
            <a:r>
              <a:rPr lang="es-ES" sz="3200" i="1" dirty="0">
                <a:solidFill>
                  <a:srgbClr val="00224B"/>
                </a:solidFill>
                <a:latin typeface="Open Sans ExtraBold" pitchFamily="2" charset="0"/>
                <a:ea typeface="Open Sans ExtraBold" pitchFamily="2" charset="0"/>
                <a:cs typeface="Open Sans ExtraBold" pitchFamily="2" charset="0"/>
              </a:rPr>
              <a:t>[v.2+]</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subcomando</a:t>
            </a:r>
            <a:endParaRPr lang="en-GB" sz="2800" i="1" dirty="0">
              <a:solidFill>
                <a:srgbClr val="00224B"/>
              </a:solidFill>
              <a:latin typeface="Open Sans ExtraBold" pitchFamily="2" charset="0"/>
              <a:ea typeface="Open Sans ExtraBold" pitchFamily="2" charset="0"/>
              <a:cs typeface="Open Sans ExtraBold" pitchFamily="2" charset="0"/>
            </a:endParaRPr>
          </a:p>
          <a:p>
            <a:endParaRPr lang="en-GB" sz="2800" i="1" dirty="0">
              <a:solidFill>
                <a:srgbClr val="00224B"/>
              </a:solidFill>
              <a:latin typeface="Open Sans ExtraBold" pitchFamily="2" charset="0"/>
              <a:ea typeface="Open Sans ExtraBold" pitchFamily="2" charset="0"/>
              <a:cs typeface="Open Sans ExtraBold" pitchFamily="2" charset="0"/>
            </a:endParaRPr>
          </a:p>
        </p:txBody>
      </p:sp>
      <p:sp>
        <p:nvSpPr>
          <p:cNvPr id="5" name="Subtítulo 5">
            <a:extLst>
              <a:ext uri="{FF2B5EF4-FFF2-40B4-BE49-F238E27FC236}">
                <a16:creationId xmlns:a16="http://schemas.microsoft.com/office/drawing/2014/main" id="{12DC26DE-F1F0-DBAD-0C2E-6E0B6A2E1A1B}"/>
              </a:ext>
            </a:extLst>
          </p:cNvPr>
          <p:cNvSpPr txBox="1">
            <a:spLocks/>
          </p:cNvSpPr>
          <p:nvPr/>
        </p:nvSpPr>
        <p:spPr>
          <a:xfrm>
            <a:off x="565148" y="4184462"/>
            <a:ext cx="9919971" cy="1799441"/>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compose</a:t>
            </a:r>
            <a:r>
              <a:rPr lang="es-ES" dirty="0">
                <a:solidFill>
                  <a:srgbClr val="00B2F3"/>
                </a:solidFill>
                <a:latin typeface="Open Sans ExtraBold" pitchFamily="2" charset="0"/>
                <a:ea typeface="Open Sans ExtraBold" pitchFamily="2" charset="0"/>
                <a:cs typeface="Open Sans ExtraBold" pitchFamily="2" charset="0"/>
              </a:rPr>
              <a:t> up</a:t>
            </a: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Iniciar servicios del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docker-compose.yml</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del directorio actual</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compose</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down</a:t>
            </a:r>
            <a:endParaRPr lang="es-ES"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Para y borra los servicios del comando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compose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up</a:t>
            </a:r>
          </a:p>
          <a:p>
            <a:pPr marL="0" indent="0">
              <a:buNone/>
            </a:pP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200099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5" name="Imagen 4" descr="Comandos de Docker Compose">
            <a:extLst>
              <a:ext uri="{FF2B5EF4-FFF2-40B4-BE49-F238E27FC236}">
                <a16:creationId xmlns:a16="http://schemas.microsoft.com/office/drawing/2014/main" id="{A20AA961-D625-3082-A7FC-C52C3D88DE03}"/>
              </a:ext>
            </a:extLst>
          </p:cNvPr>
          <p:cNvPicPr>
            <a:picLocks noChangeAspect="1"/>
          </p:cNvPicPr>
          <p:nvPr/>
        </p:nvPicPr>
        <p:blipFill rotWithShape="1">
          <a:blip r:embed="rId3"/>
          <a:srcRect r="10188"/>
          <a:stretch/>
        </p:blipFill>
        <p:spPr>
          <a:xfrm>
            <a:off x="1338084" y="871180"/>
            <a:ext cx="10284072" cy="5115639"/>
          </a:xfrm>
          <a:prstGeom prst="rect">
            <a:avLst/>
          </a:prstGeom>
        </p:spPr>
      </p:pic>
      <p:sp>
        <p:nvSpPr>
          <p:cNvPr id="2" name="Título 1">
            <a:extLst>
              <a:ext uri="{FF2B5EF4-FFF2-40B4-BE49-F238E27FC236}">
                <a16:creationId xmlns:a16="http://schemas.microsoft.com/office/drawing/2014/main" id="{88704EEB-9E18-ED1D-4CB3-49915F648921}"/>
              </a:ext>
            </a:extLst>
          </p:cNvPr>
          <p:cNvSpPr>
            <a:spLocks noGrp="1"/>
          </p:cNvSpPr>
          <p:nvPr>
            <p:ph type="title" idx="4294967295"/>
          </p:nvPr>
        </p:nvSpPr>
        <p:spPr>
          <a:xfrm rot="16200000">
            <a:off x="-2631402" y="2794507"/>
            <a:ext cx="6669987" cy="1268984"/>
          </a:xfrm>
        </p:spPr>
        <p:txBody>
          <a:bodyPr>
            <a:noAutofit/>
          </a:bodyPr>
          <a:lstStyle/>
          <a:p>
            <a:pPr algn="ctr"/>
            <a:r>
              <a:rPr lang="es-ES" dirty="0">
                <a:solidFill>
                  <a:schemeClr val="bg1"/>
                </a:solidFill>
                <a:latin typeface="Consolas" panose="020B0609020204030204" pitchFamily="49" charset="0"/>
              </a:rPr>
              <a:t>Comandos de</a:t>
            </a:r>
            <a:br>
              <a:rPr lang="es-ES" dirty="0">
                <a:solidFill>
                  <a:schemeClr val="bg1"/>
                </a:solidFill>
                <a:latin typeface="Consolas" panose="020B0609020204030204" pitchFamily="49" charset="0"/>
              </a:rPr>
            </a:br>
            <a:r>
              <a:rPr lang="es-ES" dirty="0">
                <a:solidFill>
                  <a:schemeClr val="bg1"/>
                </a:solidFill>
                <a:latin typeface="Consolas" panose="020B0609020204030204" pitchFamily="49" charset="0"/>
              </a:rPr>
              <a:t>Docker </a:t>
            </a:r>
            <a:r>
              <a:rPr lang="es-ES" dirty="0" err="1">
                <a:solidFill>
                  <a:schemeClr val="bg1"/>
                </a:solidFill>
                <a:latin typeface="Consolas" panose="020B0609020204030204" pitchFamily="49" charset="0"/>
              </a:rPr>
              <a:t>Compose</a:t>
            </a:r>
            <a:endParaRPr lang="en-GB" dirty="0">
              <a:solidFill>
                <a:schemeClr val="bg1"/>
              </a:solidFill>
              <a:latin typeface="Consolas" panose="020B0609020204030204" pitchFamily="49" charset="0"/>
            </a:endParaRPr>
          </a:p>
        </p:txBody>
      </p:sp>
    </p:spTree>
    <p:extLst>
      <p:ext uri="{BB962C8B-B14F-4D97-AF65-F5344CB8AC3E}">
        <p14:creationId xmlns:p14="http://schemas.microsoft.com/office/powerpoint/2010/main" val="7607569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rmAutofit/>
          </a:bodyPr>
          <a:lstStyle/>
          <a:p>
            <a:r>
              <a:rPr lang="es-ES" sz="4800" dirty="0" err="1">
                <a:solidFill>
                  <a:srgbClr val="00224B"/>
                </a:solidFill>
                <a:latin typeface="Open Sans ExtraBold" pitchFamily="2" charset="0"/>
                <a:ea typeface="Open Sans ExtraBold" pitchFamily="2" charset="0"/>
                <a:cs typeface="Open Sans ExtraBold" pitchFamily="2" charset="0"/>
              </a:rPr>
              <a:t>Compose</a:t>
            </a:r>
            <a:br>
              <a:rPr lang="es-ES" sz="4800" dirty="0">
                <a:solidFill>
                  <a:srgbClr val="00224B"/>
                </a:solidFill>
                <a:latin typeface="Open Sans ExtraBold" pitchFamily="2" charset="0"/>
                <a:ea typeface="Open Sans ExtraBold" pitchFamily="2" charset="0"/>
                <a:cs typeface="Open Sans ExtraBold" pitchFamily="2" charset="0"/>
              </a:rPr>
            </a:br>
            <a:r>
              <a:rPr lang="es-ES" sz="4800" dirty="0">
                <a:solidFill>
                  <a:srgbClr val="00224B"/>
                </a:solidFill>
                <a:latin typeface="Open Sans ExtraBold" pitchFamily="2" charset="0"/>
                <a:ea typeface="Open Sans ExtraBold" pitchFamily="2" charset="0"/>
                <a:cs typeface="Open Sans ExtraBold" pitchFamily="2" charset="0"/>
              </a:rPr>
              <a:t>File (v.3) - 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15" name="Título 3">
            <a:extLst>
              <a:ext uri="{FF2B5EF4-FFF2-40B4-BE49-F238E27FC236}">
                <a16:creationId xmlns:a16="http://schemas.microsoft.com/office/drawing/2014/main" id="{559E4871-A072-E4DE-E566-43E1B00C38E4}"/>
              </a:ext>
            </a:extLst>
          </p:cNvPr>
          <p:cNvSpPr txBox="1">
            <a:spLocks/>
          </p:cNvSpPr>
          <p:nvPr/>
        </p:nvSpPr>
        <p:spPr>
          <a:xfrm>
            <a:off x="565150" y="2622763"/>
            <a:ext cx="4080992" cy="202337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1D63ED"/>
                </a:solidFill>
                <a:latin typeface="Open Sans ExtraBold" pitchFamily="2" charset="0"/>
                <a:ea typeface="Open Sans ExtraBold" pitchFamily="2" charset="0"/>
                <a:cs typeface="Open Sans ExtraBold" pitchFamily="2" charset="0"/>
              </a:rPr>
              <a:t>La estructura</a:t>
            </a:r>
            <a:endParaRPr lang="en-GB" sz="4000" i="1" dirty="0">
              <a:solidFill>
                <a:srgbClr val="1D63ED"/>
              </a:solidFill>
              <a:latin typeface="Open Sans ExtraBold" pitchFamily="2" charset="0"/>
              <a:ea typeface="Open Sans ExtraBold" pitchFamily="2" charset="0"/>
              <a:cs typeface="Open Sans ExtraBold" pitchFamily="2" charset="0"/>
            </a:endParaRPr>
          </a:p>
        </p:txBody>
      </p:sp>
      <p:sp>
        <p:nvSpPr>
          <p:cNvPr id="2" name="Subtítulo 5">
            <a:extLst>
              <a:ext uri="{FF2B5EF4-FFF2-40B4-BE49-F238E27FC236}">
                <a16:creationId xmlns:a16="http://schemas.microsoft.com/office/drawing/2014/main" id="{769CA247-3820-4F26-BC34-32D8B07E258C}"/>
              </a:ext>
            </a:extLst>
          </p:cNvPr>
          <p:cNvSpPr txBox="1">
            <a:spLocks/>
          </p:cNvSpPr>
          <p:nvPr/>
        </p:nvSpPr>
        <p:spPr>
          <a:xfrm>
            <a:off x="5159456" y="602334"/>
            <a:ext cx="5021162" cy="5234022"/>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00B2F3"/>
                </a:solidFill>
                <a:latin typeface="Open Sans ExtraBold" pitchFamily="2" charset="0"/>
                <a:ea typeface="Open Sans ExtraBold" pitchFamily="2" charset="0"/>
                <a:cs typeface="Open Sans ExtraBold" pitchFamily="2" charset="0"/>
              </a:rPr>
              <a:t>version</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‘versión'</a:t>
            </a:r>
          </a:p>
          <a:p>
            <a:pPr marL="0" indent="0">
              <a:buNone/>
            </a:pPr>
            <a:endParaRPr lang="es-ES" sz="3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dirty="0" err="1">
                <a:solidFill>
                  <a:srgbClr val="00B2F3"/>
                </a:solidFill>
                <a:latin typeface="Open Sans ExtraBold" pitchFamily="2" charset="0"/>
                <a:ea typeface="Open Sans ExtraBold" pitchFamily="2" charset="0"/>
                <a:cs typeface="Open Sans ExtraBold" pitchFamily="2" charset="0"/>
              </a:rPr>
              <a:t>services</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224B"/>
                </a:solidFill>
                <a:latin typeface="Open Sans ExtraBold" pitchFamily="2" charset="0"/>
                <a:ea typeface="Open Sans ExtraBold" pitchFamily="2" charset="0"/>
                <a:cs typeface="Open Sans ExtraBold" pitchFamily="2" charset="0"/>
              </a:rPr>
              <a:t>nombre_de_servicio</a:t>
            </a:r>
            <a:r>
              <a:rPr lang="es-ES" dirty="0">
                <a:solidFill>
                  <a:srgbClr val="00224B"/>
                </a:solidFill>
                <a:latin typeface="Open Sans ExtraBold" pitchFamily="2" charset="0"/>
                <a:ea typeface="Open Sans ExtraBold" pitchFamily="2" charset="0"/>
                <a:cs typeface="Open Sans ExtraBold" pitchFamily="2" charset="0"/>
              </a:rPr>
              <a:t>:</a:t>
            </a:r>
          </a:p>
          <a:p>
            <a:pPr marL="0" indent="0">
              <a:buNone/>
            </a:pPr>
            <a:endParaRPr lang="es-ES"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dirty="0" err="1">
                <a:solidFill>
                  <a:srgbClr val="00B2F3"/>
                </a:solidFill>
                <a:latin typeface="Open Sans ExtraBold" pitchFamily="2" charset="0"/>
                <a:ea typeface="Open Sans ExtraBold" pitchFamily="2" charset="0"/>
                <a:cs typeface="Open Sans ExtraBold" pitchFamily="2" charset="0"/>
              </a:rPr>
              <a:t>networks</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224B"/>
                </a:solidFill>
                <a:latin typeface="Open Sans ExtraBold" pitchFamily="2" charset="0"/>
                <a:ea typeface="Open Sans ExtraBold" pitchFamily="2" charset="0"/>
                <a:cs typeface="Open Sans ExtraBold" pitchFamily="2" charset="0"/>
              </a:rPr>
              <a:t>nombre_de_red</a:t>
            </a:r>
            <a:r>
              <a:rPr lang="es-ES" dirty="0">
                <a:solidFill>
                  <a:srgbClr val="00224B"/>
                </a:solidFill>
                <a:latin typeface="Open Sans ExtraBold" pitchFamily="2" charset="0"/>
                <a:ea typeface="Open Sans ExtraBold" pitchFamily="2" charset="0"/>
                <a:cs typeface="Open Sans ExtraBold" pitchFamily="2" charset="0"/>
              </a:rPr>
              <a:t>:</a:t>
            </a: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 . .  </a:t>
            </a:r>
          </a:p>
          <a:p>
            <a:pPr marL="0" indent="0">
              <a:buNone/>
            </a:pPr>
            <a:r>
              <a:rPr lang="es-ES" dirty="0" err="1">
                <a:solidFill>
                  <a:srgbClr val="00B2F3"/>
                </a:solidFill>
                <a:latin typeface="Open Sans ExtraBold" pitchFamily="2" charset="0"/>
                <a:ea typeface="Open Sans ExtraBold" pitchFamily="2" charset="0"/>
                <a:cs typeface="Open Sans ExtraBold" pitchFamily="2" charset="0"/>
              </a:rPr>
              <a:t>volumes</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224B"/>
                </a:solidFill>
                <a:latin typeface="Open Sans ExtraBold" pitchFamily="2" charset="0"/>
                <a:ea typeface="Open Sans ExtraBold" pitchFamily="2" charset="0"/>
                <a:cs typeface="Open Sans ExtraBold" pitchFamily="2" charset="0"/>
              </a:rPr>
              <a:t>nombre_de_volumen</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 . .</a:t>
            </a: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y más . . .</a:t>
            </a:r>
            <a:endParaRPr lang="es-ES" dirty="0">
              <a:solidFill>
                <a:schemeClr val="bg1">
                  <a:lumMod val="85000"/>
                </a:schemeClr>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4328468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ítulo 5">
            <a:extLst>
              <a:ext uri="{FF2B5EF4-FFF2-40B4-BE49-F238E27FC236}">
                <a16:creationId xmlns:a16="http://schemas.microsoft.com/office/drawing/2014/main" id="{12DC26DE-F1F0-DBAD-0C2E-6E0B6A2E1A1B}"/>
              </a:ext>
            </a:extLst>
          </p:cNvPr>
          <p:cNvSpPr txBox="1">
            <a:spLocks/>
          </p:cNvSpPr>
          <p:nvPr/>
        </p:nvSpPr>
        <p:spPr>
          <a:xfrm>
            <a:off x="5035278" y="770889"/>
            <a:ext cx="5021162" cy="4910667"/>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rgbClr val="00B2F3"/>
                </a:solidFill>
                <a:latin typeface="Open Sans ExtraBold" pitchFamily="2" charset="0"/>
                <a:ea typeface="Open Sans ExtraBold" pitchFamily="2" charset="0"/>
                <a:cs typeface="Open Sans ExtraBold" pitchFamily="2" charset="0"/>
              </a:rPr>
              <a:t>nombre_servicio_1</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container_name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nombre_contenedor</a:t>
            </a:r>
            <a:endParaRPr lang="es-ES" sz="18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image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nombre_para_la_imagen</a:t>
            </a:r>
            <a:endParaRPr lang="es-ES" sz="1800"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build</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context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ruta</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dockerfile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archivo_dockerfile</a:t>
            </a:r>
            <a:endParaRPr lang="es-ES" sz="18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args</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clave=valor</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environment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clave=valor</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ports</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“8000:80”</a:t>
            </a:r>
            <a:endParaRPr lang="es-ES" sz="1800" dirty="0">
              <a:solidFill>
                <a:srgbClr val="00B2F3"/>
              </a:solidFill>
              <a:latin typeface="Open Sans ExtraBold" pitchFamily="2" charset="0"/>
              <a:ea typeface="Open Sans ExtraBold" pitchFamily="2" charset="0"/>
              <a:cs typeface="Open Sans ExtraBold" pitchFamily="2" charset="0"/>
            </a:endParaRPr>
          </a:p>
        </p:txBody>
      </p:sp>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rmAutofit/>
          </a:bodyPr>
          <a:lstStyle/>
          <a:p>
            <a:r>
              <a:rPr lang="es-ES" sz="4800" dirty="0" err="1">
                <a:solidFill>
                  <a:srgbClr val="00224B"/>
                </a:solidFill>
                <a:latin typeface="Open Sans ExtraBold" pitchFamily="2" charset="0"/>
                <a:ea typeface="Open Sans ExtraBold" pitchFamily="2" charset="0"/>
                <a:cs typeface="Open Sans ExtraBold" pitchFamily="2" charset="0"/>
              </a:rPr>
              <a:t>Compose</a:t>
            </a:r>
            <a:br>
              <a:rPr lang="es-ES" sz="4800" dirty="0">
                <a:solidFill>
                  <a:srgbClr val="00224B"/>
                </a:solidFill>
                <a:latin typeface="Open Sans ExtraBold" pitchFamily="2" charset="0"/>
                <a:ea typeface="Open Sans ExtraBold" pitchFamily="2" charset="0"/>
                <a:cs typeface="Open Sans ExtraBold" pitchFamily="2" charset="0"/>
              </a:rPr>
            </a:br>
            <a:r>
              <a:rPr lang="es-ES" sz="4800" dirty="0">
                <a:solidFill>
                  <a:srgbClr val="00224B"/>
                </a:solidFill>
                <a:latin typeface="Open Sans ExtraBold" pitchFamily="2" charset="0"/>
                <a:ea typeface="Open Sans ExtraBold" pitchFamily="2" charset="0"/>
                <a:cs typeface="Open Sans ExtraBold" pitchFamily="2" charset="0"/>
              </a:rPr>
              <a:t>File (v.3) - II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15" name="Título 3">
            <a:extLst>
              <a:ext uri="{FF2B5EF4-FFF2-40B4-BE49-F238E27FC236}">
                <a16:creationId xmlns:a16="http://schemas.microsoft.com/office/drawing/2014/main" id="{559E4871-A072-E4DE-E566-43E1B00C38E4}"/>
              </a:ext>
            </a:extLst>
          </p:cNvPr>
          <p:cNvSpPr txBox="1">
            <a:spLocks/>
          </p:cNvSpPr>
          <p:nvPr/>
        </p:nvSpPr>
        <p:spPr>
          <a:xfrm>
            <a:off x="565150" y="2622763"/>
            <a:ext cx="4080992" cy="202337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1D63ED"/>
                </a:solidFill>
                <a:latin typeface="Open Sans ExtraBold" pitchFamily="2" charset="0"/>
                <a:ea typeface="Open Sans ExtraBold" pitchFamily="2" charset="0"/>
                <a:cs typeface="Open Sans ExtraBold" pitchFamily="2" charset="0"/>
              </a:rPr>
              <a:t>Configuración en</a:t>
            </a:r>
            <a:r>
              <a:rPr lang="es-ES" sz="4000" i="1" dirty="0">
                <a:solidFill>
                  <a:srgbClr val="1D63ED"/>
                </a:solidFill>
                <a:latin typeface="Open Sans ExtraBold" pitchFamily="2" charset="0"/>
                <a:ea typeface="Open Sans ExtraBold" pitchFamily="2" charset="0"/>
                <a:cs typeface="Open Sans ExtraBold" pitchFamily="2" charset="0"/>
              </a:rPr>
              <a:t> </a:t>
            </a:r>
            <a:r>
              <a:rPr lang="es-ES" sz="2800" i="1" dirty="0" err="1">
                <a:solidFill>
                  <a:srgbClr val="1D63ED"/>
                </a:solidFill>
                <a:latin typeface="Open Sans ExtraBold" pitchFamily="2" charset="0"/>
                <a:ea typeface="Open Sans ExtraBold" pitchFamily="2" charset="0"/>
                <a:cs typeface="Open Sans ExtraBold" pitchFamily="2" charset="0"/>
              </a:rPr>
              <a:t>docker-compose.yml</a:t>
            </a:r>
            <a:endParaRPr lang="en-GB" sz="4000" i="1" dirty="0">
              <a:solidFill>
                <a:srgbClr val="1D63ED"/>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884006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ítulo 5">
            <a:extLst>
              <a:ext uri="{FF2B5EF4-FFF2-40B4-BE49-F238E27FC236}">
                <a16:creationId xmlns:a16="http://schemas.microsoft.com/office/drawing/2014/main" id="{12DC26DE-F1F0-DBAD-0C2E-6E0B6A2E1A1B}"/>
              </a:ext>
            </a:extLst>
          </p:cNvPr>
          <p:cNvSpPr txBox="1">
            <a:spLocks/>
          </p:cNvSpPr>
          <p:nvPr/>
        </p:nvSpPr>
        <p:spPr>
          <a:xfrm>
            <a:off x="5108358" y="925962"/>
            <a:ext cx="5021162" cy="3472427"/>
          </a:xfrm>
          <a:prstGeom prst="rect">
            <a:avLst/>
          </a:prstGeom>
        </p:spPr>
        <p:txBody>
          <a:bodyPr numCol="1">
            <a:normAutofit fontScale="92500"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a:solidFill>
                  <a:srgbClr val="00B2F3"/>
                </a:solidFill>
                <a:latin typeface="Open Sans ExtraBold" pitchFamily="2" charset="0"/>
                <a:ea typeface="Open Sans ExtraBold" pitchFamily="2" charset="0"/>
                <a:cs typeface="Open Sans ExtraBold" pitchFamily="2" charset="0"/>
              </a:rPr>
              <a:t>nombre_servicio_2</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image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imagen_de_registry</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restart</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on-failure</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env_file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archivo.env</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depends_on</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nombre_servicio_1</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expose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- 8000</a:t>
            </a:r>
            <a:endParaRPr lang="es-ES" dirty="0">
              <a:solidFill>
                <a:srgbClr val="00B2F3"/>
              </a:solidFill>
              <a:latin typeface="Open Sans ExtraBold" pitchFamily="2" charset="0"/>
              <a:ea typeface="Open Sans ExtraBold" pitchFamily="2" charset="0"/>
              <a:cs typeface="Open Sans ExtraBold" pitchFamily="2" charset="0"/>
            </a:endParaRPr>
          </a:p>
        </p:txBody>
      </p:sp>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Autofit/>
          </a:bodyPr>
          <a:lstStyle/>
          <a:p>
            <a:r>
              <a:rPr lang="es-ES" sz="4800" dirty="0" err="1">
                <a:solidFill>
                  <a:srgbClr val="00224B"/>
                </a:solidFill>
                <a:latin typeface="Open Sans ExtraBold" pitchFamily="2" charset="0"/>
                <a:ea typeface="Open Sans ExtraBold" pitchFamily="2" charset="0"/>
                <a:cs typeface="Open Sans ExtraBold" pitchFamily="2" charset="0"/>
              </a:rPr>
              <a:t>Compose</a:t>
            </a:r>
            <a:br>
              <a:rPr lang="es-ES" sz="4800" dirty="0">
                <a:solidFill>
                  <a:srgbClr val="00224B"/>
                </a:solidFill>
                <a:latin typeface="Open Sans ExtraBold" pitchFamily="2" charset="0"/>
                <a:ea typeface="Open Sans ExtraBold" pitchFamily="2" charset="0"/>
                <a:cs typeface="Open Sans ExtraBold" pitchFamily="2" charset="0"/>
              </a:rPr>
            </a:br>
            <a:r>
              <a:rPr lang="es-ES" sz="4800" dirty="0">
                <a:solidFill>
                  <a:srgbClr val="00224B"/>
                </a:solidFill>
                <a:latin typeface="Open Sans ExtraBold" pitchFamily="2" charset="0"/>
                <a:ea typeface="Open Sans ExtraBold" pitchFamily="2" charset="0"/>
                <a:cs typeface="Open Sans ExtraBold" pitchFamily="2" charset="0"/>
              </a:rPr>
              <a:t>File (v.3) - III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14" name="Título 3">
            <a:extLst>
              <a:ext uri="{FF2B5EF4-FFF2-40B4-BE49-F238E27FC236}">
                <a16:creationId xmlns:a16="http://schemas.microsoft.com/office/drawing/2014/main" id="{1D86B513-E60E-F90A-8EAA-05DB3877623E}"/>
              </a:ext>
            </a:extLst>
          </p:cNvPr>
          <p:cNvSpPr txBox="1">
            <a:spLocks/>
          </p:cNvSpPr>
          <p:nvPr/>
        </p:nvSpPr>
        <p:spPr>
          <a:xfrm>
            <a:off x="565150" y="2622763"/>
            <a:ext cx="4080992" cy="69955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1D63ED"/>
                </a:solidFill>
                <a:latin typeface="Open Sans ExtraBold" pitchFamily="2" charset="0"/>
                <a:ea typeface="Open Sans ExtraBold" pitchFamily="2" charset="0"/>
                <a:cs typeface="Open Sans ExtraBold" pitchFamily="2" charset="0"/>
              </a:rPr>
              <a:t>Más atributos. . .</a:t>
            </a:r>
            <a:endParaRPr lang="en-GB" sz="4000"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C2E333CC-0C17-99C8-7C6C-95AF397CE656}"/>
              </a:ext>
            </a:extLst>
          </p:cNvPr>
          <p:cNvSpPr txBox="1">
            <a:spLocks/>
          </p:cNvSpPr>
          <p:nvPr/>
        </p:nvSpPr>
        <p:spPr>
          <a:xfrm>
            <a:off x="5108358" y="4795520"/>
            <a:ext cx="4708790" cy="920009"/>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Y muchos más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hlinkClick r:id="rId3"/>
              </a:rPr>
              <a:t>Compose</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hlinkClick r:id="rId3"/>
              </a:rPr>
              <a:t> file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hlinkClick r:id="rId3"/>
              </a:rPr>
              <a:t>version</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hlinkClick r:id="rId3"/>
              </a:rPr>
              <a:t> 3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hlinkClick r:id="rId3"/>
              </a:rPr>
              <a:t>reference</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endParaRPr lang="en-GB" sz="4000" i="1"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3030018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ítulo 5">
            <a:extLst>
              <a:ext uri="{FF2B5EF4-FFF2-40B4-BE49-F238E27FC236}">
                <a16:creationId xmlns:a16="http://schemas.microsoft.com/office/drawing/2014/main" id="{12DC26DE-F1F0-DBAD-0C2E-6E0B6A2E1A1B}"/>
              </a:ext>
            </a:extLst>
          </p:cNvPr>
          <p:cNvSpPr txBox="1">
            <a:spLocks/>
          </p:cNvSpPr>
          <p:nvPr/>
        </p:nvSpPr>
        <p:spPr>
          <a:xfrm>
            <a:off x="5108358" y="345989"/>
            <a:ext cx="5021162" cy="6512011"/>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r>
              <a:rPr lang="es-ES" sz="1600" dirty="0" err="1">
                <a:solidFill>
                  <a:schemeClr val="tx1">
                    <a:lumMod val="50000"/>
                    <a:lumOff val="50000"/>
                  </a:schemeClr>
                </a:solidFill>
                <a:latin typeface="Open Sans ExtraBold" pitchFamily="2" charset="0"/>
                <a:ea typeface="Open Sans ExtraBold" pitchFamily="2" charset="0"/>
                <a:cs typeface="Open Sans ExtraBold" pitchFamily="2" charset="0"/>
              </a:rPr>
              <a:t>services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rgbClr val="00B2F3"/>
                </a:solidFill>
                <a:latin typeface="Open Sans ExtraBold" pitchFamily="2" charset="0"/>
                <a:ea typeface="Open Sans ExtraBold" pitchFamily="2" charset="0"/>
                <a:cs typeface="Open Sans ExtraBold" pitchFamily="2" charset="0"/>
              </a:rPr>
              <a:t>nombre_servicio_2</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 .</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B2F3"/>
                </a:solidFill>
                <a:latin typeface="Open Sans ExtraBold" pitchFamily="2" charset="0"/>
                <a:ea typeface="Open Sans ExtraBold" pitchFamily="2" charset="0"/>
                <a:cs typeface="Open Sans ExtraBold" pitchFamily="2" charset="0"/>
              </a:rPr>
              <a:t>networks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224B"/>
                </a:solidFill>
                <a:latin typeface="Open Sans ExtraBold" pitchFamily="2" charset="0"/>
                <a:ea typeface="Open Sans ExtraBold" pitchFamily="2" charset="0"/>
                <a:cs typeface="Open Sans ExtraBold" pitchFamily="2" charset="0"/>
              </a:rPr>
              <a:t>nombre_de_red</a:t>
            </a:r>
            <a:endParaRPr lang="es-ES" sz="1600" dirty="0">
              <a:solidFill>
                <a:srgbClr val="00224B"/>
              </a:solidFill>
              <a:latin typeface="Open Sans ExtraBold" pitchFamily="2" charset="0"/>
              <a:ea typeface="Open Sans ExtraBold" pitchFamily="2" charset="0"/>
              <a:cs typeface="Open Sans ExtraBold" pitchFamily="2" charset="0"/>
            </a:endParaRP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B2F3"/>
                </a:solidFill>
                <a:latin typeface="Open Sans ExtraBold" pitchFamily="2" charset="0"/>
                <a:ea typeface="Open Sans ExtraBold" pitchFamily="2" charset="0"/>
                <a:cs typeface="Open Sans ExtraBold" pitchFamily="2" charset="0"/>
              </a:rPr>
              <a:t>volumes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600" dirty="0" err="1">
                <a:solidFill>
                  <a:srgbClr val="00224B"/>
                </a:solidFill>
                <a:latin typeface="Open Sans ExtraBold" pitchFamily="2" charset="0"/>
                <a:ea typeface="Open Sans ExtraBold" pitchFamily="2" charset="0"/>
                <a:cs typeface="Open Sans ExtraBold" pitchFamily="2" charset="0"/>
              </a:rPr>
              <a:t>ruta_host</a:t>
            </a:r>
            <a:r>
              <a:rPr lang="es-ES" sz="1600" dirty="0" err="1">
                <a:solidFill>
                  <a:schemeClr val="tx1">
                    <a:lumMod val="50000"/>
                    <a:lumOff val="50000"/>
                  </a:schemeClr>
                </a:solidFill>
                <a:latin typeface="Open Sans ExtraBold" pitchFamily="2" charset="0"/>
                <a:ea typeface="Open Sans ExtraBold" pitchFamily="2" charset="0"/>
                <a:cs typeface="Open Sans ExtraBold" pitchFamily="2" charset="0"/>
              </a:rPr>
              <a:t>:ruta_contenedor</a:t>
            </a:r>
            <a:endParaRPr lang="es-ES" sz="1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600" dirty="0" err="1">
                <a:solidFill>
                  <a:srgbClr val="00224B"/>
                </a:solidFill>
                <a:latin typeface="Open Sans ExtraBold" pitchFamily="2" charset="0"/>
                <a:ea typeface="Open Sans ExtraBold" pitchFamily="2" charset="0"/>
                <a:cs typeface="Open Sans ExtraBold" pitchFamily="2" charset="0"/>
              </a:rPr>
              <a:t>nombre_de_volumen</a:t>
            </a:r>
            <a:r>
              <a:rPr lang="es-ES" sz="1600" dirty="0" err="1">
                <a:solidFill>
                  <a:schemeClr val="tx1">
                    <a:lumMod val="50000"/>
                    <a:lumOff val="50000"/>
                  </a:schemeClr>
                </a:solidFill>
                <a:latin typeface="Open Sans ExtraBold" pitchFamily="2" charset="0"/>
                <a:ea typeface="Open Sans ExtraBold" pitchFamily="2" charset="0"/>
                <a:cs typeface="Open Sans ExtraBold" pitchFamily="2" charset="0"/>
              </a:rPr>
              <a:t>:ruta_contenedor</a:t>
            </a:r>
            <a:endParaRPr lang="es-ES" sz="1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endParaRPr lang="es-ES" sz="1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600" dirty="0" err="1">
                <a:solidFill>
                  <a:srgbClr val="00B2F3"/>
                </a:solidFill>
                <a:latin typeface="Open Sans ExtraBold" pitchFamily="2" charset="0"/>
                <a:ea typeface="Open Sans ExtraBold" pitchFamily="2" charset="0"/>
                <a:cs typeface="Open Sans ExtraBold" pitchFamily="2" charset="0"/>
              </a:rPr>
              <a:t>networks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224B"/>
                </a:solidFill>
                <a:latin typeface="Open Sans ExtraBold" pitchFamily="2" charset="0"/>
                <a:ea typeface="Open Sans ExtraBold" pitchFamily="2" charset="0"/>
                <a:cs typeface="Open Sans ExtraBold" pitchFamily="2" charset="0"/>
              </a:rPr>
              <a:t>nombre_de_red</a:t>
            </a:r>
            <a:r>
              <a:rPr lang="es-ES" sz="1600" dirty="0">
                <a:solidFill>
                  <a:srgbClr val="00224B"/>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 . .  </a:t>
            </a:r>
          </a:p>
          <a:p>
            <a:pPr marL="0" indent="0">
              <a:buNone/>
            </a:pPr>
            <a:r>
              <a:rPr lang="es-ES" sz="1600" dirty="0" err="1">
                <a:solidFill>
                  <a:srgbClr val="00B2F3"/>
                </a:solidFill>
                <a:latin typeface="Open Sans ExtraBold" pitchFamily="2" charset="0"/>
                <a:ea typeface="Open Sans ExtraBold" pitchFamily="2" charset="0"/>
                <a:cs typeface="Open Sans ExtraBold" pitchFamily="2" charset="0"/>
              </a:rPr>
              <a:t>volumes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224B"/>
                </a:solidFill>
                <a:latin typeface="Open Sans ExtraBold" pitchFamily="2" charset="0"/>
                <a:ea typeface="Open Sans ExtraBold" pitchFamily="2" charset="0"/>
                <a:cs typeface="Open Sans ExtraBold" pitchFamily="2" charset="0"/>
              </a:rPr>
              <a:t>nombre_de_volumen</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 . .</a:t>
            </a:r>
          </a:p>
        </p:txBody>
      </p:sp>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Autofit/>
          </a:bodyPr>
          <a:lstStyle/>
          <a:p>
            <a:r>
              <a:rPr lang="es-ES" sz="4800" dirty="0" err="1">
                <a:solidFill>
                  <a:srgbClr val="00224B"/>
                </a:solidFill>
                <a:latin typeface="Open Sans ExtraBold" pitchFamily="2" charset="0"/>
                <a:ea typeface="Open Sans ExtraBold" pitchFamily="2" charset="0"/>
                <a:cs typeface="Open Sans ExtraBold" pitchFamily="2" charset="0"/>
              </a:rPr>
              <a:t>Compose</a:t>
            </a:r>
            <a:br>
              <a:rPr lang="es-ES" sz="4800" dirty="0">
                <a:solidFill>
                  <a:srgbClr val="00224B"/>
                </a:solidFill>
                <a:latin typeface="Open Sans ExtraBold" pitchFamily="2" charset="0"/>
                <a:ea typeface="Open Sans ExtraBold" pitchFamily="2" charset="0"/>
                <a:cs typeface="Open Sans ExtraBold" pitchFamily="2" charset="0"/>
              </a:rPr>
            </a:br>
            <a:r>
              <a:rPr lang="es-ES" sz="4800" dirty="0">
                <a:solidFill>
                  <a:srgbClr val="00224B"/>
                </a:solidFill>
                <a:latin typeface="Open Sans ExtraBold" pitchFamily="2" charset="0"/>
                <a:ea typeface="Open Sans ExtraBold" pitchFamily="2" charset="0"/>
                <a:cs typeface="Open Sans ExtraBold" pitchFamily="2" charset="0"/>
              </a:rPr>
              <a:t>File (v.3) - IV</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14" name="Título 3">
            <a:extLst>
              <a:ext uri="{FF2B5EF4-FFF2-40B4-BE49-F238E27FC236}">
                <a16:creationId xmlns:a16="http://schemas.microsoft.com/office/drawing/2014/main" id="{1D86B513-E60E-F90A-8EAA-05DB3877623E}"/>
              </a:ext>
            </a:extLst>
          </p:cNvPr>
          <p:cNvSpPr txBox="1">
            <a:spLocks/>
          </p:cNvSpPr>
          <p:nvPr/>
        </p:nvSpPr>
        <p:spPr>
          <a:xfrm>
            <a:off x="565150" y="2622763"/>
            <a:ext cx="4080992" cy="202337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1D63ED"/>
                </a:solidFill>
                <a:latin typeface="Open Sans ExtraBold" pitchFamily="2" charset="0"/>
                <a:ea typeface="Open Sans ExtraBold" pitchFamily="2" charset="0"/>
                <a:cs typeface="Open Sans ExtraBold" pitchFamily="2" charset="0"/>
              </a:rPr>
              <a:t>Configurando las conexiones</a:t>
            </a:r>
            <a:endParaRPr lang="en-GB" sz="4000" i="1" dirty="0">
              <a:solidFill>
                <a:srgbClr val="1D63ED"/>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1210011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Compose</a:t>
            </a:r>
            <a:r>
              <a:rPr lang="es-ES" sz="6000" dirty="0">
                <a:solidFill>
                  <a:srgbClr val="00224B"/>
                </a:solidFill>
                <a:latin typeface="Open Sans ExtraBold" pitchFamily="2" charset="0"/>
                <a:ea typeface="Open Sans ExtraBold" pitchFamily="2" charset="0"/>
                <a:cs typeface="Open Sans ExtraBold" pitchFamily="2" charset="0"/>
              </a:rPr>
              <a:t> File (v.3) - 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B4E45AFD-1904-ABD3-272E-2EB9A15CD6D0}"/>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Comprobando los errores</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5894A5A9-E31A-A14D-EA37-3A582C5B2CF9}"/>
              </a:ext>
            </a:extLst>
          </p:cNvPr>
          <p:cNvSpPr txBox="1">
            <a:spLocks/>
          </p:cNvSpPr>
          <p:nvPr/>
        </p:nvSpPr>
        <p:spPr>
          <a:xfrm>
            <a:off x="1341739" y="3534031"/>
            <a:ext cx="6559246" cy="90204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err="1">
                <a:solidFill>
                  <a:srgbClr val="00224B"/>
                </a:solidFill>
                <a:latin typeface="Open Sans ExtraBold" pitchFamily="2" charset="0"/>
                <a:ea typeface="Open Sans ExtraBold" pitchFamily="2" charset="0"/>
                <a:cs typeface="Open Sans ExtraBold" pitchFamily="2" charset="0"/>
              </a:rPr>
              <a:t>docker</a:t>
            </a:r>
            <a:r>
              <a:rPr lang="es-ES" sz="4000" i="1" dirty="0">
                <a:solidFill>
                  <a:srgbClr val="00224B"/>
                </a:solidFill>
                <a:latin typeface="Open Sans ExtraBold" pitchFamily="2" charset="0"/>
                <a:ea typeface="Open Sans ExtraBold" pitchFamily="2" charset="0"/>
                <a:cs typeface="Open Sans ExtraBold" pitchFamily="2" charset="0"/>
              </a:rPr>
              <a:t> </a:t>
            </a:r>
            <a:r>
              <a:rPr lang="es-ES" sz="4000" i="1" dirty="0" err="1">
                <a:solidFill>
                  <a:srgbClr val="00224B"/>
                </a:solidFill>
                <a:latin typeface="Open Sans ExtraBold" pitchFamily="2" charset="0"/>
                <a:ea typeface="Open Sans ExtraBold" pitchFamily="2" charset="0"/>
                <a:cs typeface="Open Sans ExtraBold" pitchFamily="2" charset="0"/>
              </a:rPr>
              <a:t>compose</a:t>
            </a:r>
            <a:r>
              <a:rPr lang="es-ES" sz="4000" i="1" dirty="0">
                <a:solidFill>
                  <a:srgbClr val="00224B"/>
                </a:solidFill>
                <a:latin typeface="Open Sans ExtraBold" pitchFamily="2" charset="0"/>
                <a:ea typeface="Open Sans ExtraBold" pitchFamily="2" charset="0"/>
                <a:cs typeface="Open Sans ExtraBold" pitchFamily="2" charset="0"/>
              </a:rPr>
              <a:t> </a:t>
            </a:r>
            <a:r>
              <a:rPr lang="es-ES" sz="4000" i="1" dirty="0" err="1">
                <a:solidFill>
                  <a:srgbClr val="00B2F3"/>
                </a:solidFill>
                <a:latin typeface="Open Sans ExtraBold" pitchFamily="2" charset="0"/>
                <a:ea typeface="Open Sans ExtraBold" pitchFamily="2" charset="0"/>
                <a:cs typeface="Open Sans ExtraBold" pitchFamily="2" charset="0"/>
              </a:rPr>
              <a:t>config</a:t>
            </a:r>
            <a:endParaRPr lang="en-GB" sz="4000" i="1" dirty="0">
              <a:solidFill>
                <a:srgbClr val="00B2F3"/>
              </a:solidFill>
              <a:latin typeface="Open Sans ExtraBold" pitchFamily="2" charset="0"/>
              <a:ea typeface="Open Sans ExtraBold" pitchFamily="2" charset="0"/>
              <a:cs typeface="Open Sans ExtraBold" pitchFamily="2" charset="0"/>
            </a:endParaRPr>
          </a:p>
        </p:txBody>
      </p:sp>
      <p:pic>
        <p:nvPicPr>
          <p:cNvPr id="10" name="Gráfico 9" descr="Insecto bajo una lupa con relleno sólido">
            <a:extLst>
              <a:ext uri="{FF2B5EF4-FFF2-40B4-BE49-F238E27FC236}">
                <a16:creationId xmlns:a16="http://schemas.microsoft.com/office/drawing/2014/main" id="{D7BB24F4-6AC5-77E8-6DD1-8F5B5F8D98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31892" y="2852351"/>
            <a:ext cx="2265405" cy="2265405"/>
          </a:xfrm>
          <a:prstGeom prst="rect">
            <a:avLst/>
          </a:prstGeom>
        </p:spPr>
      </p:pic>
    </p:spTree>
    <p:extLst>
      <p:ext uri="{BB962C8B-B14F-4D97-AF65-F5344CB8AC3E}">
        <p14:creationId xmlns:p14="http://schemas.microsoft.com/office/powerpoint/2010/main" val="2478520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50" y="770890"/>
            <a:ext cx="9030406" cy="773429"/>
          </a:xfrm>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Organizando dependencias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72EEA45D-E97C-40D2-CDE8-0D2D3A152B48}"/>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depends_on</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Diagrama de flujo: disco magnético 1" descr="Base de datos">
            <a:extLst>
              <a:ext uri="{FF2B5EF4-FFF2-40B4-BE49-F238E27FC236}">
                <a16:creationId xmlns:a16="http://schemas.microsoft.com/office/drawing/2014/main" id="{68F72D45-3153-BDB5-B1D9-31DB6F5491BF}"/>
              </a:ext>
            </a:extLst>
          </p:cNvPr>
          <p:cNvSpPr/>
          <p:nvPr/>
        </p:nvSpPr>
        <p:spPr>
          <a:xfrm>
            <a:off x="3109804" y="3552066"/>
            <a:ext cx="1273215" cy="1550997"/>
          </a:xfrm>
          <a:prstGeom prst="flowChartMagneticDisk">
            <a:avLst/>
          </a:prstGeom>
          <a:solidFill>
            <a:srgbClr val="00224B"/>
          </a:solidFill>
          <a:ln w="38100">
            <a:solidFill>
              <a:srgbClr val="2496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latin typeface="Open Sans" pitchFamily="2" charset="0"/>
                <a:ea typeface="Open Sans" pitchFamily="2" charset="0"/>
                <a:cs typeface="Open Sans" pitchFamily="2" charset="0"/>
              </a:rPr>
              <a:t>Base de Datos</a:t>
            </a:r>
            <a:endParaRPr lang="en-GB" b="1" dirty="0">
              <a:latin typeface="Open Sans" pitchFamily="2" charset="0"/>
              <a:ea typeface="Open Sans" pitchFamily="2" charset="0"/>
              <a:cs typeface="Open Sans" pitchFamily="2" charset="0"/>
            </a:endParaRPr>
          </a:p>
        </p:txBody>
      </p:sp>
      <p:sp>
        <p:nvSpPr>
          <p:cNvPr id="5" name="Cubo 4" descr="Contenedor">
            <a:extLst>
              <a:ext uri="{FF2B5EF4-FFF2-40B4-BE49-F238E27FC236}">
                <a16:creationId xmlns:a16="http://schemas.microsoft.com/office/drawing/2014/main" id="{9503B88D-2E84-3E60-F692-C6FDC7748D19}"/>
              </a:ext>
            </a:extLst>
          </p:cNvPr>
          <p:cNvSpPr/>
          <p:nvPr/>
        </p:nvSpPr>
        <p:spPr>
          <a:xfrm>
            <a:off x="7133931" y="2858258"/>
            <a:ext cx="3156384" cy="2348128"/>
          </a:xfrm>
          <a:prstGeom prst="cube">
            <a:avLst/>
          </a:prstGeom>
          <a:solidFill>
            <a:srgbClr val="00224B"/>
          </a:solidFill>
          <a:ln w="57150">
            <a:solidFill>
              <a:srgbClr val="00B2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chemeClr val="bg1"/>
                </a:solidFill>
                <a:latin typeface="Open Sans" pitchFamily="2" charset="0"/>
                <a:ea typeface="Open Sans" pitchFamily="2" charset="0"/>
                <a:cs typeface="Open Sans" pitchFamily="2" charset="0"/>
              </a:rPr>
              <a:t>Contenedor</a:t>
            </a:r>
            <a:endParaRPr lang="en-GB" sz="2800" b="1" dirty="0">
              <a:solidFill>
                <a:schemeClr val="bg1"/>
              </a:solidFill>
              <a:latin typeface="Open Sans" pitchFamily="2" charset="0"/>
              <a:ea typeface="Open Sans" pitchFamily="2" charset="0"/>
              <a:cs typeface="Open Sans" pitchFamily="2" charset="0"/>
            </a:endParaRPr>
          </a:p>
        </p:txBody>
      </p:sp>
      <p:sp>
        <p:nvSpPr>
          <p:cNvPr id="6" name="Símbolo &quot;No permitido&quot; 5" descr="Error en el acceso a la base de datos">
            <a:extLst>
              <a:ext uri="{FF2B5EF4-FFF2-40B4-BE49-F238E27FC236}">
                <a16:creationId xmlns:a16="http://schemas.microsoft.com/office/drawing/2014/main" id="{6B684026-A597-B672-2C42-D39F37ECEB05}"/>
              </a:ext>
            </a:extLst>
          </p:cNvPr>
          <p:cNvSpPr/>
          <p:nvPr/>
        </p:nvSpPr>
        <p:spPr>
          <a:xfrm>
            <a:off x="2102160" y="2702745"/>
            <a:ext cx="3288501" cy="3200424"/>
          </a:xfrm>
          <a:prstGeom prst="noSmoking">
            <a:avLst/>
          </a:prstGeom>
          <a:solidFill>
            <a:srgbClr val="FF0000">
              <a:alpha val="2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1" name="Conector recto de flecha 10" descr="Conexión a la base de datos">
            <a:extLst>
              <a:ext uri="{FF2B5EF4-FFF2-40B4-BE49-F238E27FC236}">
                <a16:creationId xmlns:a16="http://schemas.microsoft.com/office/drawing/2014/main" id="{49D3646F-70C3-2296-723C-CCB116C29E5B}"/>
              </a:ext>
            </a:extLst>
          </p:cNvPr>
          <p:cNvCxnSpPr>
            <a:stCxn id="5" idx="2"/>
            <a:endCxn id="2" idx="4"/>
          </p:cNvCxnSpPr>
          <p:nvPr/>
        </p:nvCxnSpPr>
        <p:spPr>
          <a:xfrm flipH="1">
            <a:off x="4383019" y="4325838"/>
            <a:ext cx="2750912" cy="1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91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subTnLst>
                                    <p:animClr clrSpc="rgb" dir="cw">
                                      <p:cBhvr override="childStyle">
                                        <p:cTn dur="1" fill="hold" display="0" masterRel="nextClick" afterEffect="1"/>
                                        <p:tgtEl>
                                          <p:spTgt spid="11"/>
                                        </p:tgtEl>
                                        <p:attrNameLst>
                                          <p:attrName>ppt_c</p:attrName>
                                        </p:attrNameLst>
                                      </p:cBhvr>
                                      <p:to>
                                        <a:srgbClr val="FF0000"/>
                                      </p:to>
                                    </p:animClr>
                                  </p:subTnLst>
                                </p:cTn>
                              </p:par>
                            </p:childTnLst>
                          </p:cTn>
                        </p:par>
                        <p:par>
                          <p:cTn id="22" fill="hold">
                            <p:stCondLst>
                              <p:cond delay="5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vert="horz" lIns="91440" tIns="45720" rIns="91440" bIns="45720" rtlCol="0" anchor="t">
            <a:normAutofit fontScale="90000"/>
          </a:bodyPr>
          <a:lstStyle/>
          <a:p>
            <a:r>
              <a:rPr lang="en-US" sz="6000" dirty="0">
                <a:solidFill>
                  <a:srgbClr val="00224B"/>
                </a:solidFill>
                <a:latin typeface="Open Sans ExtraBold" pitchFamily="2" charset="0"/>
                <a:ea typeface="Open Sans ExtraBold" pitchFamily="2" charset="0"/>
                <a:cs typeface="Open Sans ExtraBold" pitchFamily="2" charset="0"/>
              </a:rPr>
              <a:t>¿</a:t>
            </a:r>
            <a:r>
              <a:rPr lang="en-US" sz="6000" dirty="0" err="1">
                <a:solidFill>
                  <a:srgbClr val="00224B"/>
                </a:solidFill>
                <a:latin typeface="Open Sans ExtraBold" pitchFamily="2" charset="0"/>
                <a:ea typeface="Open Sans ExtraBold" pitchFamily="2" charset="0"/>
                <a:cs typeface="Open Sans ExtraBold" pitchFamily="2" charset="0"/>
              </a:rPr>
              <a:t>Qué</a:t>
            </a:r>
            <a:r>
              <a:rPr lang="en-US" sz="6000" dirty="0">
                <a:solidFill>
                  <a:srgbClr val="00224B"/>
                </a:solidFill>
                <a:latin typeface="Open Sans ExtraBold" pitchFamily="2" charset="0"/>
                <a:ea typeface="Open Sans ExtraBold" pitchFamily="2" charset="0"/>
                <a:cs typeface="Open Sans ExtraBold" pitchFamily="2" charset="0"/>
              </a:rPr>
              <a:t> es un </a:t>
            </a:r>
            <a:r>
              <a:rPr lang="en-US" sz="6000" dirty="0" err="1">
                <a:solidFill>
                  <a:srgbClr val="00224B"/>
                </a:solidFill>
                <a:latin typeface="Open Sans ExtraBold" pitchFamily="2" charset="0"/>
                <a:ea typeface="Open Sans ExtraBold" pitchFamily="2" charset="0"/>
                <a:cs typeface="Open Sans ExtraBold" pitchFamily="2" charset="0"/>
              </a:rPr>
              <a:t>contenedor</a:t>
            </a:r>
            <a:r>
              <a:rPr lang="en-US" sz="6000" dirty="0">
                <a:solidFill>
                  <a:srgbClr val="00224B"/>
                </a:solidFill>
                <a:latin typeface="Open Sans ExtraBold" pitchFamily="2" charset="0"/>
                <a:ea typeface="Open Sans ExtraBold" pitchFamily="2" charset="0"/>
                <a:cs typeface="Open Sans ExtraBold" pitchFamily="2" charset="0"/>
              </a:rPr>
              <a:t>?</a:t>
            </a:r>
          </a:p>
        </p:txBody>
      </p:sp>
      <p:sp>
        <p:nvSpPr>
          <p:cNvPr id="5" name="Subtítulo 4">
            <a:extLst>
              <a:ext uri="{FF2B5EF4-FFF2-40B4-BE49-F238E27FC236}">
                <a16:creationId xmlns:a16="http://schemas.microsoft.com/office/drawing/2014/main" id="{69C9719E-605C-E415-9EE2-D9F18FC6A9CD}"/>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Docker y los contenedores</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8" name="Imagen 7" descr="Visualización del funcionamiento de aplicaciones contanerizadas">
            <a:extLst>
              <a:ext uri="{FF2B5EF4-FFF2-40B4-BE49-F238E27FC236}">
                <a16:creationId xmlns:a16="http://schemas.microsoft.com/office/drawing/2014/main" id="{F217819C-4A88-1A9B-C1DF-1662B8713666}"/>
              </a:ext>
            </a:extLst>
          </p:cNvPr>
          <p:cNvPicPr>
            <a:picLocks noChangeAspect="1"/>
          </p:cNvPicPr>
          <p:nvPr/>
        </p:nvPicPr>
        <p:blipFill>
          <a:blip r:embed="rId3"/>
          <a:srcRect/>
          <a:stretch/>
        </p:blipFill>
        <p:spPr>
          <a:xfrm>
            <a:off x="1063304" y="2704114"/>
            <a:ext cx="4483893" cy="3579345"/>
          </a:xfrm>
          <a:prstGeom prst="rect">
            <a:avLst/>
          </a:prstGeom>
        </p:spPr>
      </p:pic>
      <p:pic>
        <p:nvPicPr>
          <p:cNvPr id="2050" name="Picture 2" descr="Logo de Docker">
            <a:extLst>
              <a:ext uri="{FF2B5EF4-FFF2-40B4-BE49-F238E27FC236}">
                <a16:creationId xmlns:a16="http://schemas.microsoft.com/office/drawing/2014/main" id="{104B01C7-4D8B-06B6-26C3-96CC16D18941}"/>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6797331" y="2836840"/>
            <a:ext cx="3992699" cy="3020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43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49" y="770890"/>
            <a:ext cx="9725165" cy="773429"/>
          </a:xfrm>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Comprobando dependencias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70457EBB-1EF9-0A4C-ECD9-B6315D83ACA5}"/>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Healthcheck</a:t>
            </a:r>
            <a:r>
              <a:rPr lang="es-ES" sz="3600" i="1" dirty="0">
                <a:solidFill>
                  <a:srgbClr val="1D63ED"/>
                </a:solidFill>
                <a:latin typeface="Open Sans ExtraBold" pitchFamily="2" charset="0"/>
                <a:ea typeface="Open Sans ExtraBold" pitchFamily="2" charset="0"/>
                <a:cs typeface="Open Sans ExtraBold" pitchFamily="2" charset="0"/>
              </a:rPr>
              <a:t> y </a:t>
            </a:r>
            <a:r>
              <a:rPr lang="es-ES" sz="3600" i="1" dirty="0" err="1">
                <a:solidFill>
                  <a:srgbClr val="1D63ED"/>
                </a:solidFill>
                <a:latin typeface="Open Sans ExtraBold" pitchFamily="2" charset="0"/>
                <a:ea typeface="Open Sans ExtraBold" pitchFamily="2" charset="0"/>
                <a:cs typeface="Open Sans ExtraBold" pitchFamily="2" charset="0"/>
              </a:rPr>
              <a:t>service_healthy</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Diagrama de flujo: disco magnético 1">
            <a:extLst>
              <a:ext uri="{FF2B5EF4-FFF2-40B4-BE49-F238E27FC236}">
                <a16:creationId xmlns:a16="http://schemas.microsoft.com/office/drawing/2014/main" id="{68F72D45-3153-BDB5-B1D9-31DB6F5491BF}"/>
              </a:ext>
            </a:extLst>
          </p:cNvPr>
          <p:cNvSpPr/>
          <p:nvPr/>
        </p:nvSpPr>
        <p:spPr>
          <a:xfrm>
            <a:off x="3109804" y="3552066"/>
            <a:ext cx="1273215" cy="1550997"/>
          </a:xfrm>
          <a:prstGeom prst="flowChartMagneticDisk">
            <a:avLst/>
          </a:prstGeom>
          <a:solidFill>
            <a:srgbClr val="00224B"/>
          </a:solidFill>
          <a:ln w="38100">
            <a:solidFill>
              <a:srgbClr val="2496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latin typeface="Open Sans" pitchFamily="2" charset="0"/>
                <a:ea typeface="Open Sans" pitchFamily="2" charset="0"/>
                <a:cs typeface="Open Sans" pitchFamily="2" charset="0"/>
              </a:rPr>
              <a:t>Base de Datos</a:t>
            </a:r>
            <a:endParaRPr lang="en-GB" b="1" dirty="0">
              <a:latin typeface="Open Sans" pitchFamily="2" charset="0"/>
              <a:ea typeface="Open Sans" pitchFamily="2" charset="0"/>
              <a:cs typeface="Open Sans" pitchFamily="2" charset="0"/>
            </a:endParaRPr>
          </a:p>
        </p:txBody>
      </p:sp>
      <p:sp>
        <p:nvSpPr>
          <p:cNvPr id="5" name="Cubo 4">
            <a:extLst>
              <a:ext uri="{FF2B5EF4-FFF2-40B4-BE49-F238E27FC236}">
                <a16:creationId xmlns:a16="http://schemas.microsoft.com/office/drawing/2014/main" id="{9503B88D-2E84-3E60-F692-C6FDC7748D19}"/>
              </a:ext>
            </a:extLst>
          </p:cNvPr>
          <p:cNvSpPr/>
          <p:nvPr/>
        </p:nvSpPr>
        <p:spPr>
          <a:xfrm>
            <a:off x="7133931" y="2858258"/>
            <a:ext cx="3156384" cy="2348128"/>
          </a:xfrm>
          <a:prstGeom prst="cube">
            <a:avLst/>
          </a:prstGeom>
          <a:solidFill>
            <a:srgbClr val="00224B"/>
          </a:solidFill>
          <a:ln w="57150">
            <a:solidFill>
              <a:srgbClr val="00B2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chemeClr val="bg1"/>
                </a:solidFill>
                <a:latin typeface="Open Sans" pitchFamily="2" charset="0"/>
                <a:ea typeface="Open Sans" pitchFamily="2" charset="0"/>
                <a:cs typeface="Open Sans" pitchFamily="2" charset="0"/>
              </a:rPr>
              <a:t>Contenedor</a:t>
            </a:r>
            <a:endParaRPr lang="en-GB" sz="2800" b="1" dirty="0">
              <a:solidFill>
                <a:schemeClr val="bg1"/>
              </a:solidFill>
              <a:latin typeface="Open Sans" pitchFamily="2" charset="0"/>
              <a:ea typeface="Open Sans" pitchFamily="2" charset="0"/>
              <a:cs typeface="Open Sans" pitchFamily="2" charset="0"/>
            </a:endParaRPr>
          </a:p>
        </p:txBody>
      </p:sp>
      <p:cxnSp>
        <p:nvCxnSpPr>
          <p:cNvPr id="11" name="Conector recto de flecha 10" descr="Conexión con la base de datos">
            <a:extLst>
              <a:ext uri="{FF2B5EF4-FFF2-40B4-BE49-F238E27FC236}">
                <a16:creationId xmlns:a16="http://schemas.microsoft.com/office/drawing/2014/main" id="{49D3646F-70C3-2296-723C-CCB116C29E5B}"/>
              </a:ext>
            </a:extLst>
          </p:cNvPr>
          <p:cNvCxnSpPr>
            <a:cxnSpLocks/>
            <a:stCxn id="5" idx="2"/>
            <a:endCxn id="2" idx="4"/>
          </p:cNvCxnSpPr>
          <p:nvPr/>
        </p:nvCxnSpPr>
        <p:spPr>
          <a:xfrm flipH="1">
            <a:off x="4383019" y="4325838"/>
            <a:ext cx="2750912" cy="1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3" name="Gráfico 12" descr="Señal de pulgar hacia arriba">
            <a:extLst>
              <a:ext uri="{FF2B5EF4-FFF2-40B4-BE49-F238E27FC236}">
                <a16:creationId xmlns:a16="http://schemas.microsoft.com/office/drawing/2014/main" id="{56B10FDC-D04A-F3B2-55D5-43DB35ADBE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2453" y="4880745"/>
            <a:ext cx="914400" cy="914400"/>
          </a:xfrm>
          <a:prstGeom prst="rect">
            <a:avLst/>
          </a:prstGeom>
        </p:spPr>
      </p:pic>
      <p:pic>
        <p:nvPicPr>
          <p:cNvPr id="6" name="Gráfico 5" descr="Termómetro con relleno sólido">
            <a:extLst>
              <a:ext uri="{FF2B5EF4-FFF2-40B4-BE49-F238E27FC236}">
                <a16:creationId xmlns:a16="http://schemas.microsoft.com/office/drawing/2014/main" id="{70058C64-C3DB-E0CE-82E6-6A76AE448C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65970" y="4880745"/>
            <a:ext cx="914400" cy="914400"/>
          </a:xfrm>
          <a:prstGeom prst="rect">
            <a:avLst/>
          </a:prstGeom>
        </p:spPr>
      </p:pic>
    </p:spTree>
    <p:extLst>
      <p:ext uri="{BB962C8B-B14F-4D97-AF65-F5344CB8AC3E}">
        <p14:creationId xmlns:p14="http://schemas.microsoft.com/office/powerpoint/2010/main" val="409655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right)">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a:t>
            </a:r>
            <a:r>
              <a:rPr lang="es-ES" sz="6000" dirty="0" err="1">
                <a:solidFill>
                  <a:srgbClr val="00224B"/>
                </a:solidFill>
                <a:latin typeface="Open Sans ExtraBold" pitchFamily="2" charset="0"/>
                <a:ea typeface="Open Sans ExtraBold" pitchFamily="2" charset="0"/>
                <a:cs typeface="Open Sans ExtraBold" pitchFamily="2" charset="0"/>
              </a:rPr>
              <a:t>env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8DE194F0-FC09-2114-F3D3-0AFB3F729FD9}"/>
              </a:ext>
            </a:extLst>
          </p:cNvPr>
          <p:cNvSpPr>
            <a:spLocks noGrp="1"/>
          </p:cNvSpPr>
          <p:nvPr>
            <p:ph type="subTitle" idx="13"/>
          </p:nvPr>
        </p:nvSpPr>
        <p:spPr/>
        <p:txBody>
          <a:bodyPr/>
          <a:lstStyle/>
          <a:p>
            <a:endParaRPr lang="es-ES"/>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48" y="1855941"/>
            <a:ext cx="11061701"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400" i="1" dirty="0">
                <a:solidFill>
                  <a:srgbClr val="1D63ED"/>
                </a:solidFill>
                <a:latin typeface="Open Sans ExtraBold" pitchFamily="2" charset="0"/>
                <a:ea typeface="Open Sans ExtraBold" pitchFamily="2" charset="0"/>
                <a:cs typeface="Open Sans ExtraBold" pitchFamily="2" charset="0"/>
              </a:rPr>
              <a:t>Guardando variables de entorno</a:t>
            </a:r>
            <a:endParaRPr lang="en-GB" sz="4400" i="1" dirty="0">
              <a:solidFill>
                <a:srgbClr val="1D63ED"/>
              </a:solidFill>
              <a:latin typeface="Open Sans ExtraBold" pitchFamily="2" charset="0"/>
              <a:ea typeface="Open Sans ExtraBold" pitchFamily="2" charset="0"/>
              <a:cs typeface="Open Sans ExtraBold" pitchFamily="2" charset="0"/>
            </a:endParaRPr>
          </a:p>
        </p:txBody>
      </p:sp>
      <p:sp>
        <p:nvSpPr>
          <p:cNvPr id="7" name="CuadroTexto 6">
            <a:extLst>
              <a:ext uri="{FF2B5EF4-FFF2-40B4-BE49-F238E27FC236}">
                <a16:creationId xmlns:a16="http://schemas.microsoft.com/office/drawing/2014/main" id="{BEECD6C5-4FA9-3D13-E6CC-29D900EE4417}"/>
              </a:ext>
            </a:extLst>
          </p:cNvPr>
          <p:cNvSpPr txBox="1"/>
          <p:nvPr/>
        </p:nvSpPr>
        <p:spPr>
          <a:xfrm>
            <a:off x="565148" y="2698460"/>
            <a:ext cx="10284084" cy="1268984"/>
          </a:xfrm>
          <a:prstGeom prst="rect">
            <a:avLst/>
          </a:prstGeom>
        </p:spPr>
        <p:txBody>
          <a:bodyPr vert="horz" lIns="91440" tIns="45720" rIns="91440" bIns="45720" numCol="2" rtlCol="0" anchor="t">
            <a:normAutofit/>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r>
              <a:rPr lang="en-GB" sz="2800" dirty="0"/>
              <a:t>DB_HOST</a:t>
            </a:r>
            <a:r>
              <a:rPr lang="en-GB" sz="2800" dirty="0">
                <a:solidFill>
                  <a:srgbClr val="1E1E1E"/>
                </a:solidFill>
              </a:rPr>
              <a:t>=ejemplo.com</a:t>
            </a:r>
          </a:p>
          <a:p>
            <a:r>
              <a:rPr lang="en-GB" sz="2800" dirty="0"/>
              <a:t>DB_PORT</a:t>
            </a:r>
            <a:r>
              <a:rPr lang="en-GB" sz="2800" dirty="0">
                <a:solidFill>
                  <a:srgbClr val="1E1E1E"/>
                </a:solidFill>
              </a:rPr>
              <a:t>=5432</a:t>
            </a:r>
          </a:p>
          <a:p>
            <a:r>
              <a:rPr lang="en-GB" sz="2800" dirty="0"/>
              <a:t>DB_USER</a:t>
            </a:r>
            <a:r>
              <a:rPr lang="en-GB" sz="2800" dirty="0">
                <a:solidFill>
                  <a:srgbClr val="1E1E1E"/>
                </a:solidFill>
              </a:rPr>
              <a:t>=user</a:t>
            </a:r>
          </a:p>
          <a:p>
            <a:r>
              <a:rPr lang="en-GB" sz="2800" dirty="0"/>
              <a:t>DB_PASSWORD</a:t>
            </a:r>
            <a:r>
              <a:rPr lang="en-GB" sz="2800" dirty="0">
                <a:solidFill>
                  <a:srgbClr val="1E1E1E"/>
                </a:solidFill>
              </a:rPr>
              <a:t>=password</a:t>
            </a:r>
          </a:p>
        </p:txBody>
      </p:sp>
      <p:sp>
        <p:nvSpPr>
          <p:cNvPr id="2" name="Título 3">
            <a:extLst>
              <a:ext uri="{FF2B5EF4-FFF2-40B4-BE49-F238E27FC236}">
                <a16:creationId xmlns:a16="http://schemas.microsoft.com/office/drawing/2014/main" id="{33005200-FC98-B1BF-4FE8-B0E8EECF0732}"/>
              </a:ext>
            </a:extLst>
          </p:cNvPr>
          <p:cNvSpPr txBox="1">
            <a:spLocks/>
          </p:cNvSpPr>
          <p:nvPr/>
        </p:nvSpPr>
        <p:spPr>
          <a:xfrm>
            <a:off x="565148" y="4009117"/>
            <a:ext cx="969096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400" i="1" dirty="0">
                <a:solidFill>
                  <a:srgbClr val="1D63ED"/>
                </a:solidFill>
                <a:latin typeface="Open Sans ExtraBold" pitchFamily="2" charset="0"/>
                <a:ea typeface="Open Sans ExtraBold" pitchFamily="2" charset="0"/>
                <a:cs typeface="Open Sans ExtraBold" pitchFamily="2" charset="0"/>
              </a:rPr>
              <a:t>Usando variables de entorno</a:t>
            </a:r>
            <a:endParaRPr lang="en-GB" sz="4400" i="1" dirty="0">
              <a:solidFill>
                <a:srgbClr val="1D63ED"/>
              </a:solidFill>
              <a:latin typeface="Open Sans ExtraBold" pitchFamily="2" charset="0"/>
              <a:ea typeface="Open Sans ExtraBold" pitchFamily="2" charset="0"/>
              <a:cs typeface="Open Sans ExtraBold" pitchFamily="2" charset="0"/>
            </a:endParaRPr>
          </a:p>
        </p:txBody>
      </p:sp>
      <p:sp>
        <p:nvSpPr>
          <p:cNvPr id="3" name="CuadroTexto 2">
            <a:extLst>
              <a:ext uri="{FF2B5EF4-FFF2-40B4-BE49-F238E27FC236}">
                <a16:creationId xmlns:a16="http://schemas.microsoft.com/office/drawing/2014/main" id="{2727FEBD-EF37-B47B-3464-72DB267A9E2E}"/>
              </a:ext>
            </a:extLst>
          </p:cNvPr>
          <p:cNvSpPr txBox="1"/>
          <p:nvPr/>
        </p:nvSpPr>
        <p:spPr>
          <a:xfrm>
            <a:off x="565148" y="4896377"/>
            <a:ext cx="10284084" cy="711943"/>
          </a:xfrm>
          <a:prstGeom prst="rect">
            <a:avLst/>
          </a:prstGeom>
        </p:spPr>
        <p:txBody>
          <a:bodyPr vert="horz" lIns="91440" tIns="45720" rIns="91440" bIns="45720" numCol="2" rtlCol="0" anchor="t">
            <a:normAutofit/>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r>
              <a:rPr lang="en-GB" dirty="0">
                <a:solidFill>
                  <a:srgbClr val="00224B"/>
                </a:solidFill>
              </a:rPr>
              <a:t>$</a:t>
            </a:r>
            <a:r>
              <a:rPr lang="en-GB" dirty="0"/>
              <a:t>DB_HOST</a:t>
            </a:r>
          </a:p>
          <a:p>
            <a:r>
              <a:rPr lang="en-GB" dirty="0">
                <a:solidFill>
                  <a:srgbClr val="00224B"/>
                </a:solidFill>
              </a:rPr>
              <a:t>${</a:t>
            </a:r>
            <a:r>
              <a:rPr lang="en-GB" dirty="0"/>
              <a:t>DB_PASSWORD</a:t>
            </a:r>
            <a:r>
              <a:rPr lang="en-GB" dirty="0">
                <a:solidFill>
                  <a:srgbClr val="00224B"/>
                </a:solidFill>
              </a:rPr>
              <a:t>}</a:t>
            </a:r>
          </a:p>
        </p:txBody>
      </p:sp>
    </p:spTree>
    <p:extLst>
      <p:ext uri="{BB962C8B-B14F-4D97-AF65-F5344CB8AC3E}">
        <p14:creationId xmlns:p14="http://schemas.microsoft.com/office/powerpoint/2010/main" val="22147524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sz="5400" dirty="0" err="1">
                <a:solidFill>
                  <a:srgbClr val="00224B"/>
                </a:solidFill>
                <a:latin typeface="Open Sans ExtraBold" pitchFamily="2" charset="0"/>
                <a:ea typeface="Open Sans ExtraBold" pitchFamily="2" charset="0"/>
                <a:cs typeface="Open Sans ExtraBold" pitchFamily="2" charset="0"/>
              </a:rPr>
              <a:t>Compose</a:t>
            </a:r>
            <a:r>
              <a:rPr lang="es-ES" sz="5400" dirty="0">
                <a:solidFill>
                  <a:srgbClr val="00224B"/>
                </a:solidFill>
                <a:latin typeface="Open Sans ExtraBold" pitchFamily="2" charset="0"/>
                <a:ea typeface="Open Sans ExtraBold" pitchFamily="2" charset="0"/>
                <a:cs typeface="Open Sans ExtraBold" pitchFamily="2" charset="0"/>
              </a:rPr>
              <a:t> Ejemplo</a:t>
            </a:r>
            <a:endParaRPr lang="en-GB" sz="54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CC7028E2-CE7F-4D9A-1309-CA93E8A0E5CD}"/>
              </a:ext>
            </a:extLst>
          </p:cNvPr>
          <p:cNvSpPr>
            <a:spLocks noGrp="1"/>
          </p:cNvSpPr>
          <p:nvPr>
            <p:ph type="subTitle" idx="1"/>
          </p:nvPr>
        </p:nvSpPr>
        <p:spPr>
          <a:xfrm>
            <a:off x="565150" y="1628131"/>
            <a:ext cx="6766958" cy="661649"/>
          </a:xfrm>
        </p:spPr>
        <p:txBody>
          <a:bodyPr/>
          <a:lstStyle/>
          <a:p>
            <a:r>
              <a:rPr lang="es-ES" sz="3600" i="1" dirty="0" err="1">
                <a:latin typeface="Open Sans ExtraBold" pitchFamily="2" charset="0"/>
                <a:ea typeface="Open Sans ExtraBold" pitchFamily="2" charset="0"/>
                <a:cs typeface="Open Sans ExtraBold" pitchFamily="2" charset="0"/>
              </a:rPr>
              <a:t>Wordpress</a:t>
            </a:r>
            <a:r>
              <a:rPr lang="es-ES" sz="3600" i="1" dirty="0">
                <a:latin typeface="Open Sans ExtraBold" pitchFamily="2" charset="0"/>
                <a:ea typeface="Open Sans ExtraBold" pitchFamily="2" charset="0"/>
                <a:cs typeface="Open Sans ExtraBold" pitchFamily="2" charset="0"/>
              </a:rPr>
              <a:t> + MySQL</a:t>
            </a:r>
            <a:endParaRPr lang="en-GB" i="1" dirty="0">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743201"/>
            <a:ext cx="5459700" cy="249606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Configura un </a:t>
            </a:r>
            <a:r>
              <a:rPr lang="es-ES" sz="4000" i="1" dirty="0" err="1">
                <a:latin typeface="Open Sans ExtraBold" pitchFamily="2" charset="0"/>
                <a:ea typeface="Open Sans ExtraBold" pitchFamily="2" charset="0"/>
                <a:cs typeface="Open Sans ExtraBold" pitchFamily="2" charset="0"/>
              </a:rPr>
              <a:t>docker-compose.yml</a:t>
            </a:r>
            <a:r>
              <a:rPr lang="es-ES" sz="4000" i="1" dirty="0">
                <a:latin typeface="Open Sans ExtraBold" pitchFamily="2" charset="0"/>
                <a:ea typeface="Open Sans ExtraBold" pitchFamily="2" charset="0"/>
                <a:cs typeface="Open Sans ExtraBold" pitchFamily="2" charset="0"/>
              </a:rPr>
              <a:t> con </a:t>
            </a:r>
            <a:r>
              <a:rPr lang="es-ES" sz="4000" i="1" dirty="0" err="1">
                <a:solidFill>
                  <a:srgbClr val="00B2F3"/>
                </a:solidFill>
                <a:latin typeface="Open Sans ExtraBold" pitchFamily="2" charset="0"/>
                <a:ea typeface="Open Sans ExtraBold" pitchFamily="2" charset="0"/>
                <a:cs typeface="Open Sans ExtraBold" pitchFamily="2" charset="0"/>
              </a:rPr>
              <a:t>wordpress</a:t>
            </a:r>
            <a:r>
              <a:rPr lang="es-ES" sz="4000" i="1" dirty="0">
                <a:solidFill>
                  <a:srgbClr val="00B2F3"/>
                </a:solidFill>
                <a:latin typeface="Open Sans ExtraBold" pitchFamily="2" charset="0"/>
                <a:ea typeface="Open Sans ExtraBold" pitchFamily="2" charset="0"/>
                <a:cs typeface="Open Sans ExtraBold" pitchFamily="2" charset="0"/>
              </a:rPr>
              <a:t> </a:t>
            </a:r>
            <a:r>
              <a:rPr lang="es-ES" sz="4000" i="1" dirty="0">
                <a:latin typeface="Open Sans ExtraBold" pitchFamily="2" charset="0"/>
                <a:ea typeface="Open Sans ExtraBold" pitchFamily="2" charset="0"/>
                <a:cs typeface="Open Sans ExtraBold" pitchFamily="2" charset="0"/>
              </a:rPr>
              <a:t>y </a:t>
            </a:r>
            <a:r>
              <a:rPr lang="es-ES" sz="4000" i="1" dirty="0" err="1">
                <a:solidFill>
                  <a:srgbClr val="00B2F3"/>
                </a:solidFill>
                <a:latin typeface="Open Sans ExtraBold" pitchFamily="2" charset="0"/>
                <a:ea typeface="Open Sans ExtraBold" pitchFamily="2" charset="0"/>
                <a:cs typeface="Open Sans ExtraBold" pitchFamily="2" charset="0"/>
              </a:rPr>
              <a:t>mysql</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73C7946B-04FA-5E1A-B18A-3C3D018CDB06}"/>
              </a:ext>
            </a:extLst>
          </p:cNvPr>
          <p:cNvSpPr txBox="1">
            <a:spLocks/>
          </p:cNvSpPr>
          <p:nvPr/>
        </p:nvSpPr>
        <p:spPr>
          <a:xfrm>
            <a:off x="565149" y="5140411"/>
            <a:ext cx="8381144" cy="55227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2800" dirty="0">
                <a:solidFill>
                  <a:srgbClr val="1E1E1E"/>
                </a:solidFill>
                <a:latin typeface="Open Sans ExtraBold" pitchFamily="2" charset="0"/>
                <a:ea typeface="Open Sans ExtraBold" pitchFamily="2" charset="0"/>
                <a:cs typeface="Open Sans ExtraBold" pitchFamily="2" charset="0"/>
              </a:rPr>
              <a:t>Visita la página de </a:t>
            </a:r>
            <a:r>
              <a:rPr lang="es-ES" sz="2800" dirty="0" err="1">
                <a:solidFill>
                  <a:srgbClr val="1E1E1E"/>
                </a:solidFill>
                <a:latin typeface="Open Sans ExtraBold" pitchFamily="2" charset="0"/>
                <a:ea typeface="Open Sans ExtraBold" pitchFamily="2" charset="0"/>
                <a:cs typeface="Open Sans ExtraBold" pitchFamily="2" charset="0"/>
              </a:rPr>
              <a:t>Wordpress</a:t>
            </a:r>
            <a:r>
              <a:rPr lang="es-ES" sz="2800" dirty="0">
                <a:solidFill>
                  <a:srgbClr val="1E1E1E"/>
                </a:solidFill>
                <a:latin typeface="Open Sans ExtraBold" pitchFamily="2" charset="0"/>
                <a:ea typeface="Open Sans ExtraBold" pitchFamily="2" charset="0"/>
                <a:cs typeface="Open Sans ExtraBold" pitchFamily="2" charset="0"/>
              </a:rPr>
              <a:t> de </a:t>
            </a:r>
            <a:r>
              <a:rPr lang="es-ES" sz="2800" dirty="0" err="1">
                <a:solidFill>
                  <a:srgbClr val="1E1E1E"/>
                </a:solidFill>
                <a:latin typeface="Open Sans ExtraBold" pitchFamily="2" charset="0"/>
                <a:ea typeface="Open Sans ExtraBold" pitchFamily="2" charset="0"/>
                <a:cs typeface="Open Sans ExtraBold" pitchFamily="2" charset="0"/>
              </a:rPr>
              <a:t>Dockerhub</a:t>
            </a:r>
            <a:endParaRPr lang="en-GB" sz="4400" dirty="0">
              <a:solidFill>
                <a:srgbClr val="1E1E1E"/>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10433935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 4</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0ECE0570-45C0-651D-D818-C94524A8A0BC}"/>
              </a:ext>
            </a:extLst>
          </p:cNvPr>
          <p:cNvSpPr>
            <a:spLocks noGrp="1"/>
          </p:cNvSpPr>
          <p:nvPr>
            <p:ph type="subTitle" idx="1"/>
          </p:nvPr>
        </p:nvSpPr>
        <p:spPr>
          <a:xfrm>
            <a:off x="565150" y="1628132"/>
            <a:ext cx="6766958" cy="805824"/>
          </a:xfrm>
        </p:spPr>
        <p:txBody>
          <a:bodyPr/>
          <a:lstStyle/>
          <a:p>
            <a:r>
              <a:rPr lang="es-ES" sz="3600" i="1" dirty="0">
                <a:latin typeface="Open Sans ExtraBold" pitchFamily="2" charset="0"/>
                <a:ea typeface="Open Sans ExtraBold" pitchFamily="2" charset="0"/>
                <a:cs typeface="Open Sans ExtraBold" pitchFamily="2" charset="0"/>
              </a:rPr>
              <a:t>¿Dónde guardo mis datos?</a:t>
            </a:r>
            <a:endParaRPr lang="en-GB" i="1" dirty="0">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743201"/>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josesanc02/taller-04</a:t>
            </a:r>
            <a:endParaRPr lang="en-GB" i="1" dirty="0">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516B5DCB-3910-375A-E9DB-B79DE7D91522}"/>
              </a:ext>
            </a:extLst>
          </p:cNvPr>
          <p:cNvSpPr txBox="1">
            <a:spLocks/>
          </p:cNvSpPr>
          <p:nvPr/>
        </p:nvSpPr>
        <p:spPr>
          <a:xfrm>
            <a:off x="565149" y="3752005"/>
            <a:ext cx="5601972" cy="1940681"/>
          </a:xfrm>
          <a:prstGeom prst="rect">
            <a:avLst/>
          </a:prstGeom>
        </p:spPr>
        <p:txBody>
          <a:bodyPr vert="horz" lIns="91440" tIns="45720" rIns="91440" bIns="45720" rtlCol="0" anchor="b">
            <a:normAutofit fontScale="925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a:solidFill>
                  <a:srgbClr val="1E1E1E"/>
                </a:solidFill>
                <a:latin typeface="Open Sans ExtraBold" pitchFamily="2" charset="0"/>
                <a:ea typeface="Open Sans ExtraBold" pitchFamily="2" charset="0"/>
                <a:cs typeface="Open Sans ExtraBold" pitchFamily="2" charset="0"/>
              </a:rPr>
              <a:t>La aplicación ya está hecha, pero dónde guardo mis datos…</a:t>
            </a:r>
            <a:endParaRPr lang="en-GB" dirty="0">
              <a:solidFill>
                <a:srgbClr val="1E1E1E"/>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8754736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latin typeface="Open Sans ExtraBold" pitchFamily="2" charset="0"/>
                <a:ea typeface="Open Sans ExtraBold" pitchFamily="2" charset="0"/>
                <a:cs typeface="Open Sans ExtraBold" pitchFamily="2" charset="0"/>
              </a:rPr>
              <a:t>Curiosidades</a:t>
            </a:r>
            <a:endParaRPr lang="en-GB" sz="10000" dirty="0">
              <a:solidFill>
                <a:srgbClr val="1D63ED"/>
              </a:solidFill>
            </a:endParaRPr>
          </a:p>
        </p:txBody>
      </p:sp>
    </p:spTree>
    <p:extLst>
      <p:ext uri="{BB962C8B-B14F-4D97-AF65-F5344CB8AC3E}">
        <p14:creationId xmlns:p14="http://schemas.microsoft.com/office/powerpoint/2010/main" val="33809092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50" y="770890"/>
            <a:ext cx="9467850" cy="773429"/>
          </a:xfrm>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a:t>
            </a:r>
            <a:r>
              <a:rPr lang="es-ES" sz="4800" dirty="0" err="1">
                <a:solidFill>
                  <a:srgbClr val="00224B"/>
                </a:solidFill>
                <a:latin typeface="Open Sans ExtraBold" pitchFamily="2" charset="0"/>
                <a:ea typeface="Open Sans ExtraBold" pitchFamily="2" charset="0"/>
                <a:cs typeface="Open Sans ExtraBold" pitchFamily="2" charset="0"/>
              </a:rPr>
              <a:t>Dockerfile</a:t>
            </a:r>
            <a:r>
              <a:rPr lang="es-ES" sz="4800" dirty="0">
                <a:solidFill>
                  <a:srgbClr val="00224B"/>
                </a:solidFill>
                <a:latin typeface="Open Sans ExtraBold" pitchFamily="2" charset="0"/>
                <a:ea typeface="Open Sans ExtraBold" pitchFamily="2" charset="0"/>
                <a:cs typeface="Open Sans ExtraBold" pitchFamily="2" charset="0"/>
              </a:rPr>
              <a:t> y </a:t>
            </a:r>
            <a:r>
              <a:rPr lang="es-ES" sz="4800" dirty="0" err="1">
                <a:solidFill>
                  <a:srgbClr val="00224B"/>
                </a:solidFill>
                <a:latin typeface="Open Sans ExtraBold" pitchFamily="2" charset="0"/>
                <a:ea typeface="Open Sans ExtraBold" pitchFamily="2" charset="0"/>
                <a:cs typeface="Open Sans ExtraBold" pitchFamily="2" charset="0"/>
              </a:rPr>
              <a:t>compose.yml</a:t>
            </a:r>
            <a:r>
              <a:rPr lang="es-ES" sz="4800" dirty="0">
                <a:solidFill>
                  <a:srgbClr val="00224B"/>
                </a:solidFill>
                <a:latin typeface="Open Sans ExtraBold" pitchFamily="2" charset="0"/>
                <a:ea typeface="Open Sans ExtraBold" pitchFamily="2" charset="0"/>
                <a:cs typeface="Open Sans ExtraBold" pitchFamily="2" charset="0"/>
              </a:rPr>
              <a:t> automático?</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D8116742-00C3-305E-05D5-F66580100DA4}"/>
              </a:ext>
            </a:extLst>
          </p:cNvPr>
          <p:cNvSpPr>
            <a:spLocks noGrp="1"/>
          </p:cNvSpPr>
          <p:nvPr>
            <p:ph type="subTitle" idx="13"/>
          </p:nvPr>
        </p:nvSpPr>
        <p:spPr>
          <a:xfrm>
            <a:off x="565150" y="2189822"/>
            <a:ext cx="7335835" cy="593674"/>
          </a:xfrm>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Rápido y con buenas prácticas</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5894A5A9-E31A-A14D-EA37-3A582C5B2CF9}"/>
              </a:ext>
            </a:extLst>
          </p:cNvPr>
          <p:cNvSpPr txBox="1">
            <a:spLocks/>
          </p:cNvSpPr>
          <p:nvPr/>
        </p:nvSpPr>
        <p:spPr>
          <a:xfrm>
            <a:off x="133828" y="4131637"/>
            <a:ext cx="4652661" cy="902044"/>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5400" i="1" dirty="0" err="1">
                <a:solidFill>
                  <a:srgbClr val="00224B"/>
                </a:solidFill>
                <a:latin typeface="Open Sans ExtraBold" pitchFamily="2" charset="0"/>
                <a:ea typeface="Open Sans ExtraBold" pitchFamily="2" charset="0"/>
                <a:cs typeface="Open Sans ExtraBold" pitchFamily="2" charset="0"/>
              </a:rPr>
              <a:t>docker</a:t>
            </a:r>
            <a:r>
              <a:rPr lang="es-ES" sz="5400" i="1" dirty="0">
                <a:solidFill>
                  <a:srgbClr val="00224B"/>
                </a:solidFill>
                <a:latin typeface="Open Sans ExtraBold" pitchFamily="2" charset="0"/>
                <a:ea typeface="Open Sans ExtraBold" pitchFamily="2" charset="0"/>
                <a:cs typeface="Open Sans ExtraBold" pitchFamily="2" charset="0"/>
              </a:rPr>
              <a:t> </a:t>
            </a:r>
            <a:r>
              <a:rPr lang="es-ES" sz="5400" i="1" dirty="0" err="1">
                <a:solidFill>
                  <a:srgbClr val="00B2F3"/>
                </a:solidFill>
                <a:latin typeface="Open Sans ExtraBold" pitchFamily="2" charset="0"/>
                <a:ea typeface="Open Sans ExtraBold" pitchFamily="2" charset="0"/>
                <a:cs typeface="Open Sans ExtraBold" pitchFamily="2" charset="0"/>
              </a:rPr>
              <a:t>init</a:t>
            </a:r>
            <a:endParaRPr lang="en-GB" sz="5400" i="1" dirty="0">
              <a:solidFill>
                <a:srgbClr val="00B2F3"/>
              </a:solidFill>
              <a:latin typeface="Open Sans ExtraBold" pitchFamily="2" charset="0"/>
              <a:ea typeface="Open Sans ExtraBold" pitchFamily="2" charset="0"/>
              <a:cs typeface="Open Sans ExtraBold" pitchFamily="2" charset="0"/>
            </a:endParaRPr>
          </a:p>
        </p:txBody>
      </p:sp>
      <p:pic>
        <p:nvPicPr>
          <p:cNvPr id="3" name="Gráfico 2" descr="Código morse con relleno sólido">
            <a:extLst>
              <a:ext uri="{FF2B5EF4-FFF2-40B4-BE49-F238E27FC236}">
                <a16:creationId xmlns:a16="http://schemas.microsoft.com/office/drawing/2014/main" id="{3124B520-6F6B-5E64-0B57-D07EECA45D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42340" y="3428999"/>
            <a:ext cx="2307319" cy="2307319"/>
          </a:xfrm>
          <a:prstGeom prst="rect">
            <a:avLst/>
          </a:prstGeom>
        </p:spPr>
      </p:pic>
      <p:sp>
        <p:nvSpPr>
          <p:cNvPr id="2" name="Título 3">
            <a:extLst>
              <a:ext uri="{FF2B5EF4-FFF2-40B4-BE49-F238E27FC236}">
                <a16:creationId xmlns:a16="http://schemas.microsoft.com/office/drawing/2014/main" id="{0E5273DD-7A58-51FB-508A-F7F40176E445}"/>
              </a:ext>
            </a:extLst>
          </p:cNvPr>
          <p:cNvSpPr txBox="1">
            <a:spLocks/>
          </p:cNvSpPr>
          <p:nvPr/>
        </p:nvSpPr>
        <p:spPr>
          <a:xfrm>
            <a:off x="7078132" y="3707651"/>
            <a:ext cx="4323646" cy="1817299"/>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5400" i="1" dirty="0" err="1">
                <a:solidFill>
                  <a:srgbClr val="00224B"/>
                </a:solidFill>
                <a:latin typeface="Open Sans ExtraBold" pitchFamily="2" charset="0"/>
                <a:ea typeface="Open Sans ExtraBold" pitchFamily="2" charset="0"/>
                <a:cs typeface="Open Sans ExtraBold" pitchFamily="2" charset="0"/>
              </a:rPr>
              <a:t>Dockerfile</a:t>
            </a:r>
            <a:endParaRPr lang="es-ES" sz="5400" i="1" dirty="0">
              <a:solidFill>
                <a:srgbClr val="00224B"/>
              </a:solidFill>
              <a:latin typeface="Open Sans ExtraBold" pitchFamily="2" charset="0"/>
              <a:ea typeface="Open Sans ExtraBold" pitchFamily="2" charset="0"/>
              <a:cs typeface="Open Sans ExtraBold" pitchFamily="2" charset="0"/>
            </a:endParaRPr>
          </a:p>
          <a:p>
            <a:pPr algn="ctr"/>
            <a:r>
              <a:rPr lang="es-ES" sz="5400" i="1" dirty="0" err="1">
                <a:solidFill>
                  <a:srgbClr val="00224B"/>
                </a:solidFill>
                <a:latin typeface="Open Sans ExtraBold" pitchFamily="2" charset="0"/>
                <a:ea typeface="Open Sans ExtraBold" pitchFamily="2" charset="0"/>
                <a:cs typeface="Open Sans ExtraBold" pitchFamily="2" charset="0"/>
              </a:rPr>
              <a:t>compose.yml</a:t>
            </a:r>
            <a:endParaRPr lang="es-ES" sz="5400" i="1" dirty="0">
              <a:solidFill>
                <a:srgbClr val="00224B"/>
              </a:solidFill>
              <a:latin typeface="Open Sans ExtraBold" pitchFamily="2" charset="0"/>
              <a:ea typeface="Open Sans ExtraBold" pitchFamily="2" charset="0"/>
              <a:cs typeface="Open Sans ExtraBold" pitchFamily="2" charset="0"/>
            </a:endParaRPr>
          </a:p>
          <a:p>
            <a:pPr algn="ctr"/>
            <a:r>
              <a:rPr lang="en-GB" sz="5400" i="1" dirty="0">
                <a:solidFill>
                  <a:srgbClr val="00B2F3"/>
                </a:solidFill>
                <a:latin typeface="Open Sans ExtraBold" pitchFamily="2" charset="0"/>
                <a:ea typeface="Open Sans ExtraBold" pitchFamily="2" charset="0"/>
                <a:cs typeface="Open Sans ExtraBold" pitchFamily="2" charset="0"/>
              </a:rPr>
              <a:t>.</a:t>
            </a:r>
            <a:r>
              <a:rPr lang="en-GB" sz="5400" i="1" dirty="0" err="1">
                <a:solidFill>
                  <a:srgbClr val="00B2F3"/>
                </a:solidFill>
                <a:latin typeface="Open Sans ExtraBold" pitchFamily="2" charset="0"/>
                <a:ea typeface="Open Sans ExtraBold" pitchFamily="2" charset="0"/>
                <a:cs typeface="Open Sans ExtraBold" pitchFamily="2" charset="0"/>
              </a:rPr>
              <a:t>dockerignore</a:t>
            </a:r>
            <a:endParaRPr lang="en-GB" sz="5400"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4031714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chor="b">
            <a:normAutofit/>
          </a:bodyPr>
          <a:lstStyle/>
          <a:p>
            <a:r>
              <a:rPr lang="es-ES" dirty="0" err="1">
                <a:solidFill>
                  <a:srgbClr val="00224B"/>
                </a:solidFill>
                <a:latin typeface="Open Sans ExtraBold" pitchFamily="2" charset="0"/>
                <a:ea typeface="Open Sans ExtraBold" pitchFamily="2" charset="0"/>
                <a:cs typeface="Open Sans ExtraBold" pitchFamily="2" charset="0"/>
              </a:rPr>
              <a:t>Orquestradores</a:t>
            </a:r>
            <a:endParaRPr lang="en-GB" dirty="0">
              <a:solidFill>
                <a:srgbClr val="00224B"/>
              </a:solidFill>
              <a:latin typeface="Open Sans ExtraBold" pitchFamily="2" charset="0"/>
              <a:ea typeface="Open Sans ExtraBold" pitchFamily="2" charset="0"/>
              <a:cs typeface="Open Sans ExtraBold" pitchFamily="2" charset="0"/>
            </a:endParaRPr>
          </a:p>
        </p:txBody>
      </p:sp>
      <p:grpSp>
        <p:nvGrpSpPr>
          <p:cNvPr id="6" name="Grupo 5">
            <a:extLst>
              <a:ext uri="{FF2B5EF4-FFF2-40B4-BE49-F238E27FC236}">
                <a16:creationId xmlns:a16="http://schemas.microsoft.com/office/drawing/2014/main" id="{F17C8888-29BF-4902-E1C3-E649232CF396}"/>
              </a:ext>
            </a:extLst>
          </p:cNvPr>
          <p:cNvGrpSpPr/>
          <p:nvPr/>
        </p:nvGrpSpPr>
        <p:grpSpPr>
          <a:xfrm>
            <a:off x="6631911" y="1306286"/>
            <a:ext cx="3607359" cy="4119824"/>
            <a:chOff x="6631911" y="1306286"/>
            <a:chExt cx="3607359" cy="4119824"/>
          </a:xfrm>
        </p:grpSpPr>
        <p:pic>
          <p:nvPicPr>
            <p:cNvPr id="7170" name="Picture 2" descr="swarm - Official Image | Docker Hub">
              <a:extLst>
                <a:ext uri="{FF2B5EF4-FFF2-40B4-BE49-F238E27FC236}">
                  <a16:creationId xmlns:a16="http://schemas.microsoft.com/office/drawing/2014/main" id="{2350C08B-685B-6A54-4E9C-931838939A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331" t="8522" r="7771" b="7898"/>
            <a:stretch/>
          </p:blipFill>
          <p:spPr bwMode="auto">
            <a:xfrm>
              <a:off x="6631911" y="1306286"/>
              <a:ext cx="3607359" cy="2922123"/>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676564A3-0F4F-2AF5-7C31-87283A06D18D}"/>
                </a:ext>
              </a:extLst>
            </p:cNvPr>
            <p:cNvSpPr txBox="1">
              <a:spLocks/>
            </p:cNvSpPr>
            <p:nvPr/>
          </p:nvSpPr>
          <p:spPr>
            <a:xfrm>
              <a:off x="7049184" y="4228409"/>
              <a:ext cx="2833280" cy="1197701"/>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900"/>
                </a:spcBef>
                <a:buFont typeface="Arial" panose="020B0604020202020204" pitchFamily="34" charset="0"/>
                <a:buNone/>
                <a:defRPr lang="en-US" sz="3600" b="0" i="1" kern="1200" dirty="0">
                  <a:solidFill>
                    <a:schemeClr val="accent1"/>
                  </a:solidFill>
                  <a:latin typeface="Open Sans ExtraBold" pitchFamily="2" charset="0"/>
                  <a:ea typeface="Open Sans ExtraBold" pitchFamily="2" charset="0"/>
                  <a:cs typeface="Open Sans ExtraBold" pitchFamily="2" charset="0"/>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ES" dirty="0">
                  <a:solidFill>
                    <a:srgbClr val="4D9CD7"/>
                  </a:solidFill>
                </a:rPr>
                <a:t>Docker </a:t>
              </a:r>
              <a:r>
                <a:rPr lang="es-ES" dirty="0" err="1">
                  <a:solidFill>
                    <a:srgbClr val="4D9CD7"/>
                  </a:solidFill>
                </a:rPr>
                <a:t>Swarm</a:t>
              </a:r>
              <a:endParaRPr lang="es-ES" dirty="0">
                <a:solidFill>
                  <a:srgbClr val="4D9CD7"/>
                </a:solidFill>
              </a:endParaRPr>
            </a:p>
          </p:txBody>
        </p:sp>
      </p:grpSp>
      <p:grpSp>
        <p:nvGrpSpPr>
          <p:cNvPr id="11" name="Grupo 10">
            <a:extLst>
              <a:ext uri="{FF2B5EF4-FFF2-40B4-BE49-F238E27FC236}">
                <a16:creationId xmlns:a16="http://schemas.microsoft.com/office/drawing/2014/main" id="{EC2AF8FF-EF2E-4C5C-B59E-D06DE6169B73}"/>
              </a:ext>
            </a:extLst>
          </p:cNvPr>
          <p:cNvGrpSpPr/>
          <p:nvPr/>
        </p:nvGrpSpPr>
        <p:grpSpPr>
          <a:xfrm>
            <a:off x="2451006" y="1864917"/>
            <a:ext cx="2833280" cy="3288913"/>
            <a:chOff x="2390716" y="2100105"/>
            <a:chExt cx="2833280" cy="3288913"/>
          </a:xfrm>
        </p:grpSpPr>
        <p:pic>
          <p:nvPicPr>
            <p:cNvPr id="2" name="Picture 6" descr="Load balancer en Kubernetes | OVHcloud">
              <a:extLst>
                <a:ext uri="{FF2B5EF4-FFF2-40B4-BE49-F238E27FC236}">
                  <a16:creationId xmlns:a16="http://schemas.microsoft.com/office/drawing/2014/main" id="{00C8DC08-5D45-2201-E013-E1B65B6621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327" t="13359" r="13279" b="13064"/>
            <a:stretch/>
          </p:blipFill>
          <p:spPr bwMode="auto">
            <a:xfrm>
              <a:off x="2471895" y="2100105"/>
              <a:ext cx="2670922" cy="2572379"/>
            </a:xfrm>
            <a:prstGeom prst="rect">
              <a:avLst/>
            </a:prstGeom>
            <a:noFill/>
            <a:extLst>
              <a:ext uri="{909E8E84-426E-40DD-AFC4-6F175D3DCCD1}">
                <a14:hiddenFill xmlns:a14="http://schemas.microsoft.com/office/drawing/2010/main">
                  <a:solidFill>
                    <a:srgbClr val="FFFFFF"/>
                  </a:solidFill>
                </a14:hiddenFill>
              </a:ext>
            </a:extLst>
          </p:spPr>
        </p:pic>
        <p:sp>
          <p:nvSpPr>
            <p:cNvPr id="10" name="Subtítulo 2">
              <a:extLst>
                <a:ext uri="{FF2B5EF4-FFF2-40B4-BE49-F238E27FC236}">
                  <a16:creationId xmlns:a16="http://schemas.microsoft.com/office/drawing/2014/main" id="{91EAD254-FE62-400D-CE59-E0004FFCD3A5}"/>
                </a:ext>
              </a:extLst>
            </p:cNvPr>
            <p:cNvSpPr txBox="1">
              <a:spLocks/>
            </p:cNvSpPr>
            <p:nvPr/>
          </p:nvSpPr>
          <p:spPr>
            <a:xfrm>
              <a:off x="2390716" y="4735876"/>
              <a:ext cx="2833280" cy="653142"/>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900"/>
                </a:spcBef>
                <a:buFont typeface="Arial" panose="020B0604020202020204" pitchFamily="34" charset="0"/>
                <a:buNone/>
                <a:defRPr lang="en-US" sz="3600" b="0" i="1" kern="1200" dirty="0">
                  <a:solidFill>
                    <a:schemeClr val="accent1"/>
                  </a:solidFill>
                  <a:latin typeface="Open Sans ExtraBold" pitchFamily="2" charset="0"/>
                  <a:ea typeface="Open Sans ExtraBold" pitchFamily="2" charset="0"/>
                  <a:cs typeface="Open Sans ExtraBold" pitchFamily="2" charset="0"/>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ES" dirty="0" err="1">
                  <a:solidFill>
                    <a:srgbClr val="326DE6"/>
                  </a:solidFill>
                </a:rPr>
                <a:t>Kubernetes</a:t>
              </a:r>
              <a:endParaRPr lang="es-ES" dirty="0">
                <a:solidFill>
                  <a:srgbClr val="326DE6"/>
                </a:solidFill>
              </a:endParaRPr>
            </a:p>
          </p:txBody>
        </p:sp>
      </p:grpSp>
    </p:spTree>
    <p:extLst>
      <p:ext uri="{BB962C8B-B14F-4D97-AF65-F5344CB8AC3E}">
        <p14:creationId xmlns:p14="http://schemas.microsoft.com/office/powerpoint/2010/main" val="127602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95295" y="767961"/>
            <a:ext cx="5066001" cy="1000159"/>
          </a:xfrm>
        </p:spPr>
        <p:txBody>
          <a:bodyPr>
            <a:noAutofit/>
          </a:bodyPr>
          <a:lstStyle/>
          <a:p>
            <a:r>
              <a:rPr lang="es-ES" sz="6600" dirty="0" err="1">
                <a:latin typeface="Open Sans ExtraBold" pitchFamily="2" charset="0"/>
                <a:ea typeface="Open Sans ExtraBold" pitchFamily="2" charset="0"/>
                <a:cs typeface="Open Sans ExtraBold" pitchFamily="2" charset="0"/>
              </a:rPr>
              <a:t>Podman</a:t>
            </a:r>
            <a:endParaRPr lang="en-GB" sz="66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10A48CD2-A68F-8C57-F752-5593CF926C48}"/>
              </a:ext>
            </a:extLst>
          </p:cNvPr>
          <p:cNvSpPr>
            <a:spLocks noGrp="1"/>
          </p:cNvSpPr>
          <p:nvPr>
            <p:ph type="subTitle" idx="4294967295"/>
          </p:nvPr>
        </p:nvSpPr>
        <p:spPr>
          <a:xfrm>
            <a:off x="629627" y="1796444"/>
            <a:ext cx="6266473" cy="565756"/>
          </a:xfrm>
        </p:spPr>
        <p:txBody>
          <a:bodyPr>
            <a:normAutofit lnSpcReduction="10000"/>
          </a:bodyPr>
          <a:lstStyle/>
          <a:p>
            <a:pPr marL="0" indent="0">
              <a:buNone/>
            </a:pPr>
            <a:r>
              <a:rPr lang="es-ES" sz="32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alias </a:t>
            </a:r>
            <a:r>
              <a:rPr lang="es-ES" sz="3200" b="1"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docker</a:t>
            </a:r>
            <a:r>
              <a:rPr lang="es-ES" sz="32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t>
            </a:r>
            <a:r>
              <a:rPr lang="es-ES" sz="3200" b="1"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podman</a:t>
            </a:r>
            <a:endParaRPr lang="es-ES" sz="32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Getting Started with Podman | Podman">
            <a:extLst>
              <a:ext uri="{FF2B5EF4-FFF2-40B4-BE49-F238E27FC236}">
                <a16:creationId xmlns:a16="http://schemas.microsoft.com/office/drawing/2014/main" id="{D86EBCDC-6DDE-AAC0-ABD7-2F8B200FCC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01" t="10188" r="68463" b="11162"/>
          <a:stretch/>
        </p:blipFill>
        <p:spPr bwMode="auto">
          <a:xfrm>
            <a:off x="4401178" y="3042109"/>
            <a:ext cx="3548142" cy="3310991"/>
          </a:xfrm>
          <a:prstGeom prst="rect">
            <a:avLst/>
          </a:prstGeom>
          <a:noFill/>
          <a:extLst>
            <a:ext uri="{909E8E84-426E-40DD-AFC4-6F175D3DCCD1}">
              <a14:hiddenFill xmlns:a14="http://schemas.microsoft.com/office/drawing/2010/main">
                <a:solidFill>
                  <a:srgbClr val="FFFFFF"/>
                </a:solidFill>
              </a14:hiddenFill>
            </a:ext>
          </a:extLst>
        </p:spPr>
      </p:pic>
      <p:sp>
        <p:nvSpPr>
          <p:cNvPr id="13" name="Subtítulo 2">
            <a:extLst>
              <a:ext uri="{FF2B5EF4-FFF2-40B4-BE49-F238E27FC236}">
                <a16:creationId xmlns:a16="http://schemas.microsoft.com/office/drawing/2014/main" id="{906F9F81-DF2F-3C26-7F36-1800F272F7B0}"/>
              </a:ext>
            </a:extLst>
          </p:cNvPr>
          <p:cNvSpPr txBox="1">
            <a:spLocks/>
          </p:cNvSpPr>
          <p:nvPr/>
        </p:nvSpPr>
        <p:spPr>
          <a:xfrm>
            <a:off x="748986" y="3142592"/>
            <a:ext cx="3933546" cy="196197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3200" dirty="0">
                <a:latin typeface="Open Sans ExtraBold" panose="020B0906030804020204" pitchFamily="34" charset="0"/>
                <a:ea typeface="Open Sans ExtraBold" panose="020B0906030804020204" pitchFamily="34" charset="0"/>
                <a:cs typeface="Open Sans ExtraBold" panose="020B0906030804020204" pitchFamily="34" charset="0"/>
              </a:rPr>
              <a:t>Compatible con </a:t>
            </a:r>
            <a:r>
              <a:rPr lang="es-ES" sz="3200" dirty="0" err="1">
                <a:solidFill>
                  <a:srgbClr val="2496ED"/>
                </a:solidFill>
                <a:latin typeface="Open Sans ExtraBold" panose="020B0906030804020204" pitchFamily="34" charset="0"/>
                <a:ea typeface="Open Sans ExtraBold" panose="020B0906030804020204" pitchFamily="34" charset="0"/>
                <a:cs typeface="Open Sans ExtraBold" panose="020B0906030804020204" pitchFamily="34" charset="0"/>
              </a:rPr>
              <a:t>Kubernetes</a:t>
            </a:r>
            <a:endParaRPr lang="es-ES" sz="3200" dirty="0">
              <a:solidFill>
                <a:srgbClr val="2496ED"/>
              </a:solidFill>
              <a:latin typeface="Open Sans ExtraBold" panose="020B0906030804020204" pitchFamily="34" charset="0"/>
              <a:ea typeface="Open Sans ExtraBold" panose="020B0906030804020204" pitchFamily="34" charset="0"/>
              <a:cs typeface="Open Sans ExtraBold" panose="020B0906030804020204" pitchFamily="34" charset="0"/>
            </a:endParaRPr>
          </a:p>
          <a:p>
            <a:r>
              <a:rPr lang="es-ES" sz="3200" dirty="0">
                <a:latin typeface="Open Sans ExtraBold" panose="020B0906030804020204" pitchFamily="34" charset="0"/>
                <a:ea typeface="Open Sans ExtraBold" panose="020B0906030804020204" pitchFamily="34" charset="0"/>
                <a:cs typeface="Open Sans ExtraBold" panose="020B0906030804020204" pitchFamily="34" charset="0"/>
              </a:rPr>
              <a:t>Por </a:t>
            </a:r>
            <a:r>
              <a:rPr lang="es-ES" sz="3200" dirty="0">
                <a:solidFill>
                  <a:schemeClr val="accent6"/>
                </a:solidFill>
                <a:latin typeface="Open Sans ExtraBold" panose="020B0906030804020204" pitchFamily="34" charset="0"/>
                <a:ea typeface="Open Sans ExtraBold" panose="020B0906030804020204" pitchFamily="34" charset="0"/>
                <a:cs typeface="Open Sans ExtraBold" panose="020B0906030804020204" pitchFamily="34" charset="0"/>
              </a:rPr>
              <a:t>Red</a:t>
            </a:r>
            <a:r>
              <a:rPr lang="es-ES" sz="3200" dirty="0">
                <a:latin typeface="Open Sans ExtraBold" panose="020B0906030804020204" pitchFamily="34" charset="0"/>
                <a:ea typeface="Open Sans ExtraBold" panose="020B0906030804020204" pitchFamily="34" charset="0"/>
                <a:cs typeface="Open Sans ExtraBold" panose="020B0906030804020204" pitchFamily="34" charset="0"/>
              </a:rPr>
              <a:t> </a:t>
            </a:r>
            <a:r>
              <a:rPr lang="es-ES" sz="3200" dirty="0" err="1">
                <a:latin typeface="Open Sans ExtraBold" panose="020B0906030804020204" pitchFamily="34" charset="0"/>
                <a:ea typeface="Open Sans ExtraBold" panose="020B0906030804020204" pitchFamily="34" charset="0"/>
                <a:cs typeface="Open Sans ExtraBold" panose="020B0906030804020204" pitchFamily="34" charset="0"/>
              </a:rPr>
              <a:t>Hat</a:t>
            </a:r>
            <a:endParaRPr lang="es-ES" sz="32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Tree>
    <p:extLst>
      <p:ext uri="{BB962C8B-B14F-4D97-AF65-F5344CB8AC3E}">
        <p14:creationId xmlns:p14="http://schemas.microsoft.com/office/powerpoint/2010/main" val="38027863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ntroducción a Docker para el desarrollo remoto con contenedores |  Microsoft Learn">
            <a:extLst>
              <a:ext uri="{FF2B5EF4-FFF2-40B4-BE49-F238E27FC236}">
                <a16:creationId xmlns:a16="http://schemas.microsoft.com/office/drawing/2014/main" id="{F6070405-7FD2-B33C-A730-81DC061C26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03" t="7089" r="3648" b="4110"/>
          <a:stretch/>
        </p:blipFill>
        <p:spPr bwMode="auto">
          <a:xfrm>
            <a:off x="6713836" y="2864390"/>
            <a:ext cx="4589023" cy="2864540"/>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3">
            <a:extLst>
              <a:ext uri="{FF2B5EF4-FFF2-40B4-BE49-F238E27FC236}">
                <a16:creationId xmlns:a16="http://schemas.microsoft.com/office/drawing/2014/main" id="{63D7E3E1-A16C-60B0-9043-F254FDE3F6F3}"/>
              </a:ext>
            </a:extLst>
          </p:cNvPr>
          <p:cNvSpPr txBox="1">
            <a:spLocks noGrp="1"/>
          </p:cNvSpPr>
          <p:nvPr>
            <p:ph type="title"/>
          </p:nvPr>
        </p:nvSpPr>
        <p:spPr>
          <a:xfrm>
            <a:off x="565150" y="770890"/>
            <a:ext cx="9620250" cy="7734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rgbClr val="00224B"/>
                </a:solidFill>
                <a:effectLst/>
                <a:uLnTx/>
                <a:uFillTx/>
                <a:latin typeface="Open Sans ExtraBold" pitchFamily="2" charset="0"/>
                <a:ea typeface="Open Sans ExtraBold" pitchFamily="2" charset="0"/>
                <a:cs typeface="Open Sans ExtraBold" pitchFamily="2" charset="0"/>
              </a:rPr>
              <a:t>Desarrollando en contenedores</a:t>
            </a:r>
            <a:endParaRPr kumimoji="0" lang="en-GB" sz="4400" b="1" i="0" u="none" strike="noStrike" kern="1200" cap="none" spc="0" normalizeH="0" baseline="0" noProof="0" dirty="0">
              <a:ln>
                <a:noFill/>
              </a:ln>
              <a:solidFill>
                <a:srgbClr val="00224B"/>
              </a:solidFill>
              <a:effectLst/>
              <a:uLnTx/>
              <a:uFillTx/>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4118910E-4537-CDCD-457B-1C841121DDE3}"/>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Devcontainers</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1028" name="Picture 4" descr="GitHub Codespaces · GitHub">
            <a:extLst>
              <a:ext uri="{FF2B5EF4-FFF2-40B4-BE49-F238E27FC236}">
                <a16:creationId xmlns:a16="http://schemas.microsoft.com/office/drawing/2014/main" id="{649E0E93-A467-18C3-511A-D2D6C038CC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455" y="2864390"/>
            <a:ext cx="5456267" cy="286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11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Otros consejos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10A48CD2-A68F-8C57-F752-5593CF926C48}"/>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Haciendo limpieza, </a:t>
            </a:r>
            <a:r>
              <a:rPr lang="es-ES" sz="3600" i="1" dirty="0" err="1">
                <a:solidFill>
                  <a:srgbClr val="1D63ED"/>
                </a:solidFill>
                <a:latin typeface="Open Sans ExtraBold" pitchFamily="2" charset="0"/>
                <a:ea typeface="Open Sans ExtraBold" pitchFamily="2" charset="0"/>
                <a:cs typeface="Open Sans ExtraBold" pitchFamily="2" charset="0"/>
              </a:rPr>
              <a:t>prune</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4098" name="Picture 2" descr="Interfaz de la extensión de Disk Usage.">
            <a:extLst>
              <a:ext uri="{FF2B5EF4-FFF2-40B4-BE49-F238E27FC236}">
                <a16:creationId xmlns:a16="http://schemas.microsoft.com/office/drawing/2014/main" id="{824F9CBF-B643-B5F9-F06F-661E12444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7034" y="2761798"/>
            <a:ext cx="5486176" cy="3236417"/>
          </a:xfrm>
          <a:prstGeom prst="rect">
            <a:avLst/>
          </a:prstGeom>
          <a:noFill/>
          <a:extLst>
            <a:ext uri="{909E8E84-426E-40DD-AFC4-6F175D3DCCD1}">
              <a14:hiddenFill xmlns:a14="http://schemas.microsoft.com/office/drawing/2010/main">
                <a:solidFill>
                  <a:srgbClr val="FFFFFF"/>
                </a:solidFill>
              </a14:hiddenFill>
            </a:ext>
          </a:extLst>
        </p:spPr>
      </p:pic>
      <p:sp>
        <p:nvSpPr>
          <p:cNvPr id="2" name="Subtítulo 5">
            <a:extLst>
              <a:ext uri="{FF2B5EF4-FFF2-40B4-BE49-F238E27FC236}">
                <a16:creationId xmlns:a16="http://schemas.microsoft.com/office/drawing/2014/main" id="{975B3563-344B-5DCA-346F-0771A6D02115}"/>
              </a:ext>
            </a:extLst>
          </p:cNvPr>
          <p:cNvSpPr txBox="1">
            <a:spLocks/>
          </p:cNvSpPr>
          <p:nvPr/>
        </p:nvSpPr>
        <p:spPr>
          <a:xfrm>
            <a:off x="870032" y="3320790"/>
            <a:ext cx="4327002" cy="2118431"/>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solidFill>
                  <a:srgbClr val="00224B"/>
                </a:solidFill>
                <a:latin typeface="Open Sans ExtraBold" pitchFamily="2" charset="0"/>
                <a:ea typeface="Open Sans ExtraBold" pitchFamily="2" charset="0"/>
                <a:cs typeface="Open Sans ExtraBold" pitchFamily="2" charset="0"/>
              </a:rPr>
              <a:t>Containers</a:t>
            </a:r>
          </a:p>
          <a:p>
            <a:r>
              <a:rPr lang="en-GB" sz="3600" dirty="0">
                <a:solidFill>
                  <a:srgbClr val="00224B"/>
                </a:solidFill>
                <a:latin typeface="Open Sans ExtraBold" pitchFamily="2" charset="0"/>
                <a:ea typeface="Open Sans ExtraBold" pitchFamily="2" charset="0"/>
                <a:cs typeface="Open Sans ExtraBold" pitchFamily="2" charset="0"/>
              </a:rPr>
              <a:t>Images</a:t>
            </a:r>
          </a:p>
          <a:p>
            <a:r>
              <a:rPr lang="en-GB" sz="3600" dirty="0">
                <a:solidFill>
                  <a:srgbClr val="00224B"/>
                </a:solidFill>
                <a:latin typeface="Open Sans ExtraBold" pitchFamily="2" charset="0"/>
                <a:ea typeface="Open Sans ExtraBold" pitchFamily="2" charset="0"/>
                <a:cs typeface="Open Sans ExtraBold" pitchFamily="2" charset="0"/>
              </a:rPr>
              <a:t>Volumes</a:t>
            </a:r>
          </a:p>
        </p:txBody>
      </p:sp>
    </p:spTree>
    <p:extLst>
      <p:ext uri="{BB962C8B-B14F-4D97-AF65-F5344CB8AC3E}">
        <p14:creationId xmlns:p14="http://schemas.microsoft.com/office/powerpoint/2010/main" val="582898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vert="horz" lIns="91440" tIns="45720" rIns="91440" bIns="45720" rtlCol="0" anchor="t">
            <a:noAutofit/>
          </a:bodyPr>
          <a:lstStyle/>
          <a:p>
            <a:r>
              <a:rPr lang="en-US" sz="4100" dirty="0">
                <a:solidFill>
                  <a:srgbClr val="00224B"/>
                </a:solidFill>
                <a:latin typeface="Open Sans ExtraBold" pitchFamily="2" charset="0"/>
                <a:ea typeface="Open Sans ExtraBold" pitchFamily="2" charset="0"/>
                <a:cs typeface="Open Sans ExtraBold" pitchFamily="2" charset="0"/>
              </a:rPr>
              <a:t>Docker </a:t>
            </a:r>
            <a:r>
              <a:rPr lang="en-US" sz="4100" dirty="0" err="1">
                <a:solidFill>
                  <a:srgbClr val="00224B"/>
                </a:solidFill>
                <a:latin typeface="Open Sans ExtraBold" pitchFamily="2" charset="0"/>
                <a:ea typeface="Open Sans ExtraBold" pitchFamily="2" charset="0"/>
                <a:cs typeface="Open Sans ExtraBold" pitchFamily="2" charset="0"/>
              </a:rPr>
              <a:t>como</a:t>
            </a:r>
            <a:r>
              <a:rPr lang="en-US" sz="4100" dirty="0">
                <a:solidFill>
                  <a:srgbClr val="00224B"/>
                </a:solidFill>
                <a:latin typeface="Open Sans ExtraBold" pitchFamily="2" charset="0"/>
                <a:ea typeface="Open Sans ExtraBold" pitchFamily="2" charset="0"/>
                <a:cs typeface="Open Sans ExtraBold" pitchFamily="2" charset="0"/>
              </a:rPr>
              <a:t> </a:t>
            </a:r>
            <a:r>
              <a:rPr lang="en-US" sz="4100" dirty="0" err="1">
                <a:solidFill>
                  <a:srgbClr val="00224B"/>
                </a:solidFill>
                <a:latin typeface="Open Sans ExtraBold" pitchFamily="2" charset="0"/>
                <a:ea typeface="Open Sans ExtraBold" pitchFamily="2" charset="0"/>
                <a:cs typeface="Open Sans ExtraBold" pitchFamily="2" charset="0"/>
              </a:rPr>
              <a:t>plataforma</a:t>
            </a:r>
            <a:endParaRPr lang="en-US" sz="4100" dirty="0">
              <a:solidFill>
                <a:srgbClr val="00224B"/>
              </a:solidFill>
              <a:latin typeface="Open Sans ExtraBold" pitchFamily="2" charset="0"/>
              <a:ea typeface="Open Sans ExtraBold" pitchFamily="2" charset="0"/>
              <a:cs typeface="Open Sans ExtraBold" pitchFamily="2" charset="0"/>
            </a:endParaRPr>
          </a:p>
        </p:txBody>
      </p:sp>
      <p:sp>
        <p:nvSpPr>
          <p:cNvPr id="50" name="Subtítulo 4">
            <a:extLst>
              <a:ext uri="{FF2B5EF4-FFF2-40B4-BE49-F238E27FC236}">
                <a16:creationId xmlns:a16="http://schemas.microsoft.com/office/drawing/2014/main" id="{0FCAD43D-D5AD-28FF-56E5-CEC665CD96F4}"/>
              </a:ext>
            </a:extLst>
          </p:cNvPr>
          <p:cNvSpPr>
            <a:spLocks noGrp="1"/>
          </p:cNvSpPr>
          <p:nvPr>
            <p:ph type="subTitle" idx="13"/>
          </p:nvPr>
        </p:nvSpPr>
        <p:spPr/>
        <p:txBody>
          <a:bodyPr/>
          <a:lstStyle/>
          <a:p>
            <a:r>
              <a:rPr lang="es-ES" dirty="0">
                <a:solidFill>
                  <a:srgbClr val="1D63ED"/>
                </a:solidFill>
              </a:rPr>
              <a:t>Docker Desktop y </a:t>
            </a:r>
            <a:r>
              <a:rPr lang="es-ES" dirty="0" err="1">
                <a:solidFill>
                  <a:srgbClr val="1D63ED"/>
                </a:solidFill>
              </a:rPr>
              <a:t>plugins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12" name="CuadroTexto 11">
            <a:extLst>
              <a:ext uri="{FF2B5EF4-FFF2-40B4-BE49-F238E27FC236}">
                <a16:creationId xmlns:a16="http://schemas.microsoft.com/office/drawing/2014/main" id="{6F7074FD-B8B1-C372-3287-6A1DB944B92F}"/>
              </a:ext>
            </a:extLst>
          </p:cNvPr>
          <p:cNvSpPr txBox="1"/>
          <p:nvPr/>
        </p:nvSpPr>
        <p:spPr>
          <a:xfrm>
            <a:off x="565149" y="2438879"/>
            <a:ext cx="4368095" cy="3539430"/>
          </a:xfrm>
          <a:prstGeom prst="rect">
            <a:avLst/>
          </a:prstGeom>
          <a:noFill/>
        </p:spPr>
        <p:txBody>
          <a:bodyPr wrap="square">
            <a:spAutoFit/>
          </a:bodyPr>
          <a:lstStyle/>
          <a:p>
            <a:pPr marL="285750" indent="-285750" algn="l">
              <a:buFont typeface="Arial" panose="020B0604020202020204" pitchFamily="34" charset="0"/>
              <a:buChar char="•"/>
            </a:pPr>
            <a:r>
              <a:rPr lang="en-GB" sz="3200" b="1" i="0" dirty="0">
                <a:solidFill>
                  <a:srgbClr val="2496ED"/>
                </a:solidFill>
                <a:effectLst/>
                <a:latin typeface="Open Sans" pitchFamily="2" charset="0"/>
                <a:ea typeface="Open Sans" pitchFamily="2" charset="0"/>
                <a:cs typeface="Open Sans" pitchFamily="2" charset="0"/>
              </a:rPr>
              <a:t>Docker Engine</a:t>
            </a:r>
          </a:p>
          <a:p>
            <a:pPr marL="285750" indent="-285750" algn="l">
              <a:buFont typeface="Arial" panose="020B0604020202020204" pitchFamily="34" charset="0"/>
              <a:buChar char="•"/>
            </a:pPr>
            <a:r>
              <a:rPr lang="en-GB" sz="3200" b="1" i="0" dirty="0">
                <a:solidFill>
                  <a:srgbClr val="2496ED"/>
                </a:solidFill>
                <a:effectLst/>
                <a:latin typeface="Open Sans" pitchFamily="2" charset="0"/>
                <a:ea typeface="Open Sans" pitchFamily="2" charset="0"/>
                <a:cs typeface="Open Sans" pitchFamily="2" charset="0"/>
              </a:rPr>
              <a:t>Docker CLI client</a:t>
            </a:r>
          </a:p>
          <a:p>
            <a:pPr marL="285750" indent="-285750" algn="l">
              <a:buFont typeface="Arial" panose="020B0604020202020204" pitchFamily="34" charset="0"/>
              <a:buChar char="•"/>
            </a:pPr>
            <a:r>
              <a:rPr lang="en-GB" sz="3200" b="1" i="0" dirty="0">
                <a:solidFill>
                  <a:srgbClr val="2496ED"/>
                </a:solidFill>
                <a:effectLst/>
                <a:latin typeface="Open Sans" pitchFamily="2" charset="0"/>
                <a:ea typeface="Open Sans" pitchFamily="2" charset="0"/>
                <a:cs typeface="Open Sans" pitchFamily="2" charset="0"/>
              </a:rPr>
              <a:t>Docker Scout</a:t>
            </a:r>
          </a:p>
          <a:p>
            <a:pPr marL="285750" indent="-285750" algn="l">
              <a:buFont typeface="Arial" panose="020B0604020202020204" pitchFamily="34" charset="0"/>
              <a:buChar char="•"/>
            </a:pPr>
            <a:r>
              <a:rPr lang="en-GB" sz="3200" b="1" i="0" dirty="0">
                <a:solidFill>
                  <a:srgbClr val="2496ED"/>
                </a:solidFill>
                <a:effectLst/>
                <a:latin typeface="Open Sans" pitchFamily="2" charset="0"/>
                <a:ea typeface="Open Sans" pitchFamily="2" charset="0"/>
                <a:cs typeface="Open Sans" pitchFamily="2" charset="0"/>
              </a:rPr>
              <a:t>Docker </a:t>
            </a:r>
            <a:r>
              <a:rPr lang="en-GB" sz="3200" b="1" i="0" dirty="0" err="1">
                <a:solidFill>
                  <a:srgbClr val="2496ED"/>
                </a:solidFill>
                <a:effectLst/>
                <a:latin typeface="Open Sans" pitchFamily="2" charset="0"/>
                <a:ea typeface="Open Sans" pitchFamily="2" charset="0"/>
                <a:cs typeface="Open Sans" pitchFamily="2" charset="0"/>
              </a:rPr>
              <a:t>Buildx</a:t>
            </a:r>
            <a:endParaRPr lang="en-GB" sz="3200" b="1" i="0" dirty="0">
              <a:solidFill>
                <a:srgbClr val="2496ED"/>
              </a:solidFill>
              <a:effectLst/>
              <a:latin typeface="Open Sans" pitchFamily="2" charset="0"/>
              <a:ea typeface="Open Sans" pitchFamily="2" charset="0"/>
              <a:cs typeface="Open Sans" pitchFamily="2" charset="0"/>
            </a:endParaRPr>
          </a:p>
          <a:p>
            <a:pPr marL="285750" indent="-285750" algn="l">
              <a:buFont typeface="Arial" panose="020B0604020202020204" pitchFamily="34" charset="0"/>
              <a:buChar char="•"/>
            </a:pPr>
            <a:r>
              <a:rPr lang="en-GB" sz="3200" b="1" i="0" dirty="0">
                <a:solidFill>
                  <a:srgbClr val="2496ED"/>
                </a:solidFill>
                <a:effectLst/>
                <a:latin typeface="Open Sans" pitchFamily="2" charset="0"/>
                <a:ea typeface="Open Sans" pitchFamily="2" charset="0"/>
                <a:cs typeface="Open Sans" pitchFamily="2" charset="0"/>
              </a:rPr>
              <a:t>Docker Extensions</a:t>
            </a:r>
          </a:p>
          <a:p>
            <a:pPr marL="285750" indent="-285750" algn="l">
              <a:buFont typeface="Arial" panose="020B0604020202020204" pitchFamily="34" charset="0"/>
              <a:buChar char="•"/>
            </a:pPr>
            <a:r>
              <a:rPr lang="en-GB" sz="3200" b="1" i="0" dirty="0">
                <a:solidFill>
                  <a:srgbClr val="2496ED"/>
                </a:solidFill>
                <a:effectLst/>
                <a:latin typeface="Open Sans" pitchFamily="2" charset="0"/>
                <a:ea typeface="Open Sans" pitchFamily="2" charset="0"/>
                <a:cs typeface="Open Sans" pitchFamily="2" charset="0"/>
              </a:rPr>
              <a:t>Docker Compose</a:t>
            </a:r>
          </a:p>
          <a:p>
            <a:pPr marL="285750" indent="-285750" algn="l">
              <a:buFont typeface="Arial" panose="020B0604020202020204" pitchFamily="34" charset="0"/>
              <a:buChar char="•"/>
            </a:pPr>
            <a:r>
              <a:rPr lang="en-GB" sz="3200" b="1" i="0" dirty="0">
                <a:solidFill>
                  <a:srgbClr val="2496ED"/>
                </a:solidFill>
                <a:effectLst/>
                <a:latin typeface="Open Sans" pitchFamily="2" charset="0"/>
                <a:ea typeface="Open Sans" pitchFamily="2" charset="0"/>
                <a:cs typeface="Open Sans" pitchFamily="2" charset="0"/>
              </a:rPr>
              <a:t>Kubernetes</a:t>
            </a:r>
          </a:p>
        </p:txBody>
      </p:sp>
      <p:pic>
        <p:nvPicPr>
          <p:cNvPr id="1034" name="Picture 10" descr="Logo de Docker Compose">
            <a:extLst>
              <a:ext uri="{FF2B5EF4-FFF2-40B4-BE49-F238E27FC236}">
                <a16:creationId xmlns:a16="http://schemas.microsoft.com/office/drawing/2014/main" id="{793D9DBD-6475-15CD-6F34-21F62BF43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9378" y="2180553"/>
            <a:ext cx="2938962" cy="28927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ogo de Docker Build">
            <a:extLst>
              <a:ext uri="{FF2B5EF4-FFF2-40B4-BE49-F238E27FC236}">
                <a16:creationId xmlns:a16="http://schemas.microsoft.com/office/drawing/2014/main" id="{68F0D435-D9DD-147D-5801-7C2FB8AC51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8128" y="3901938"/>
            <a:ext cx="238125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9457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Errores comunes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2552F907-EA52-CE25-8235-F89F92FAF0C6}"/>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404 – </a:t>
            </a:r>
            <a:r>
              <a:rPr lang="es-ES" sz="3600" i="1" dirty="0" err="1">
                <a:solidFill>
                  <a:srgbClr val="1D63ED"/>
                </a:solidFill>
                <a:latin typeface="Open Sans ExtraBold" pitchFamily="2" charset="0"/>
                <a:ea typeface="Open Sans ExtraBold" pitchFamily="2" charset="0"/>
                <a:cs typeface="Open Sans ExtraBold" pitchFamily="2" charset="0"/>
              </a:rPr>
              <a:t>Not</a:t>
            </a:r>
            <a:r>
              <a:rPr lang="es-ES" sz="3600" i="1" dirty="0">
                <a:solidFill>
                  <a:srgbClr val="1D63ED"/>
                </a:solidFill>
                <a:latin typeface="Open Sans ExtraBold" pitchFamily="2" charset="0"/>
                <a:ea typeface="Open Sans ExtraBold" pitchFamily="2" charset="0"/>
                <a:cs typeface="Open Sans ExtraBold" pitchFamily="2" charset="0"/>
              </a:rPr>
              <a:t> </a:t>
            </a:r>
            <a:r>
              <a:rPr lang="es-ES" sz="3600" i="1" dirty="0" err="1">
                <a:solidFill>
                  <a:srgbClr val="1D63ED"/>
                </a:solidFill>
                <a:latin typeface="Open Sans ExtraBold" pitchFamily="2" charset="0"/>
                <a:ea typeface="Open Sans ExtraBold" pitchFamily="2" charset="0"/>
                <a:cs typeface="Open Sans ExtraBold" pitchFamily="2" charset="0"/>
              </a:rPr>
              <a:t>found</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11" name="Subtítulo 5">
            <a:extLst>
              <a:ext uri="{FF2B5EF4-FFF2-40B4-BE49-F238E27FC236}">
                <a16:creationId xmlns:a16="http://schemas.microsoft.com/office/drawing/2014/main" id="{A718F0B5-8A4B-5552-DD5F-D2E312F1DA1F}"/>
              </a:ext>
            </a:extLst>
          </p:cNvPr>
          <p:cNvSpPr txBox="1">
            <a:spLocks/>
          </p:cNvSpPr>
          <p:nvPr/>
        </p:nvSpPr>
        <p:spPr>
          <a:xfrm>
            <a:off x="565148" y="5521536"/>
            <a:ext cx="10268044" cy="565573"/>
          </a:xfrm>
          <a:prstGeom prst="rect">
            <a:avLst/>
          </a:prstGeom>
        </p:spPr>
        <p:txBody>
          <a:bodyPr numCol="3">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inspect</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lgn="ctr">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ps</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lgn="ctr">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log </a:t>
            </a:r>
            <a:r>
              <a:rPr lang="es-ES" dirty="0">
                <a:solidFill>
                  <a:srgbClr val="1E1E1E"/>
                </a:solidFill>
                <a:latin typeface="Open Sans ExtraBold" pitchFamily="2" charset="0"/>
                <a:ea typeface="Open Sans ExtraBold" pitchFamily="2" charset="0"/>
                <a:cs typeface="Open Sans ExtraBold" pitchFamily="2" charset="0"/>
              </a:rPr>
              <a:t>id</a:t>
            </a:r>
          </a:p>
        </p:txBody>
      </p:sp>
      <p:graphicFrame>
        <p:nvGraphicFramePr>
          <p:cNvPr id="2" name="Tabla 2">
            <a:extLst>
              <a:ext uri="{FF2B5EF4-FFF2-40B4-BE49-F238E27FC236}">
                <a16:creationId xmlns:a16="http://schemas.microsoft.com/office/drawing/2014/main" id="{104F592F-3A9F-2EE5-653E-1A9E18B85CE0}"/>
              </a:ext>
            </a:extLst>
          </p:cNvPr>
          <p:cNvGraphicFramePr>
            <a:graphicFrameLocks noGrp="1"/>
          </p:cNvGraphicFramePr>
          <p:nvPr>
            <p:extLst>
              <p:ext uri="{D42A27DB-BD31-4B8C-83A1-F6EECF244321}">
                <p14:modId xmlns:p14="http://schemas.microsoft.com/office/powerpoint/2010/main" val="610110156"/>
              </p:ext>
            </p:extLst>
          </p:nvPr>
        </p:nvGraphicFramePr>
        <p:xfrm>
          <a:off x="657644" y="3022017"/>
          <a:ext cx="10083052" cy="2137889"/>
        </p:xfrm>
        <a:graphic>
          <a:graphicData uri="http://schemas.openxmlformats.org/drawingml/2006/table">
            <a:tbl>
              <a:tblPr firstRow="1" bandRow="1">
                <a:tableStyleId>{2D5ABB26-0587-4C30-8999-92F81FD0307C}</a:tableStyleId>
              </a:tblPr>
              <a:tblGrid>
                <a:gridCol w="10083052">
                  <a:extLst>
                    <a:ext uri="{9D8B030D-6E8A-4147-A177-3AD203B41FA5}">
                      <a16:colId xmlns:a16="http://schemas.microsoft.com/office/drawing/2014/main" val="1404060756"/>
                    </a:ext>
                  </a:extLst>
                </a:gridCol>
              </a:tblGrid>
              <a:tr h="780794">
                <a:tc>
                  <a:txBody>
                    <a:bodyPr/>
                    <a:lstStyle/>
                    <a:p>
                      <a:r>
                        <a:rPr lang="en-GB" b="1" dirty="0">
                          <a:solidFill>
                            <a:schemeClr val="bg1"/>
                          </a:solidFill>
                          <a:highlight>
                            <a:srgbClr val="1E1E1E"/>
                          </a:highlight>
                        </a:rPr>
                        <a:t>failed to solve with frontend dockerfile.v0: failed to read </a:t>
                      </a:r>
                      <a:r>
                        <a:rPr lang="en-GB" b="1" dirty="0" err="1">
                          <a:solidFill>
                            <a:schemeClr val="bg1"/>
                          </a:solidFill>
                          <a:highlight>
                            <a:srgbClr val="1E1E1E"/>
                          </a:highlight>
                        </a:rPr>
                        <a:t>dockerfile</a:t>
                      </a:r>
                      <a:endParaRPr lang="en-GB" b="1" dirty="0">
                        <a:solidFill>
                          <a:schemeClr val="bg1"/>
                        </a:solidFill>
                        <a:highlight>
                          <a:srgbClr val="1E1E1E"/>
                        </a:highlight>
                      </a:endParaRPr>
                    </a:p>
                    <a:p>
                      <a:r>
                        <a:rPr lang="en-GB" dirty="0"/>
                        <a:t>No se </a:t>
                      </a:r>
                      <a:r>
                        <a:rPr lang="en-GB" dirty="0" err="1"/>
                        <a:t>encuentra</a:t>
                      </a:r>
                      <a:r>
                        <a:rPr lang="en-GB" dirty="0"/>
                        <a:t> </a:t>
                      </a:r>
                      <a:r>
                        <a:rPr lang="en-GB" dirty="0" err="1"/>
                        <a:t>el</a:t>
                      </a:r>
                      <a:r>
                        <a:rPr lang="en-GB" dirty="0"/>
                        <a:t> </a:t>
                      </a:r>
                      <a:r>
                        <a:rPr lang="en-GB" dirty="0" err="1"/>
                        <a:t>Dockerfile</a:t>
                      </a:r>
                      <a:r>
                        <a:rPr lang="en-GB" dirty="0"/>
                        <a:t>, </a:t>
                      </a:r>
                      <a:r>
                        <a:rPr lang="en-GB" dirty="0" err="1"/>
                        <a:t>el</a:t>
                      </a:r>
                      <a:r>
                        <a:rPr lang="en-GB" dirty="0"/>
                        <a:t> </a:t>
                      </a:r>
                      <a:r>
                        <a:rPr lang="en-GB" dirty="0" err="1"/>
                        <a:t>nombre</a:t>
                      </a:r>
                      <a:r>
                        <a:rPr lang="en-GB" dirty="0"/>
                        <a:t> es </a:t>
                      </a:r>
                      <a:r>
                        <a:rPr lang="en-GB" dirty="0" err="1"/>
                        <a:t>incorrecto</a:t>
                      </a:r>
                      <a:r>
                        <a:rPr lang="en-GB" dirty="0"/>
                        <a:t> o no </a:t>
                      </a:r>
                      <a:r>
                        <a:rPr lang="en-GB" dirty="0" err="1"/>
                        <a:t>estás</a:t>
                      </a:r>
                      <a:r>
                        <a:rPr lang="en-GB" dirty="0"/>
                        <a:t> </a:t>
                      </a:r>
                      <a:r>
                        <a:rPr lang="en-GB" dirty="0" err="1"/>
                        <a:t>en</a:t>
                      </a:r>
                      <a:r>
                        <a:rPr lang="en-GB" dirty="0"/>
                        <a:t> </a:t>
                      </a:r>
                      <a:r>
                        <a:rPr lang="en-GB" dirty="0" err="1"/>
                        <a:t>el</a:t>
                      </a:r>
                      <a:r>
                        <a:rPr lang="en-GB" dirty="0"/>
                        <a:t> </a:t>
                      </a:r>
                      <a:r>
                        <a:rPr lang="en-GB" dirty="0" err="1"/>
                        <a:t>directorio</a:t>
                      </a:r>
                      <a:r>
                        <a:rPr lang="en-GB" dirty="0"/>
                        <a:t> </a:t>
                      </a:r>
                      <a:r>
                        <a:rPr lang="en-GB" dirty="0" err="1"/>
                        <a:t>indicado</a:t>
                      </a:r>
                      <a:r>
                        <a:rPr lang="en-GB"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2F3"/>
                      </a:solidFill>
                      <a:prstDash val="solid"/>
                      <a:round/>
                      <a:headEnd type="none" w="med" len="med"/>
                      <a:tailEnd type="none" w="med" len="med"/>
                    </a:lnB>
                  </a:tcPr>
                </a:tc>
                <a:extLst>
                  <a:ext uri="{0D108BD9-81ED-4DB2-BD59-A6C34878D82A}">
                    <a16:rowId xmlns:a16="http://schemas.microsoft.com/office/drawing/2014/main" val="1337523248"/>
                  </a:ext>
                </a:extLst>
              </a:tr>
              <a:tr h="4523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dirty="0" err="1"/>
                        <a:t>Fallos</a:t>
                      </a:r>
                      <a:r>
                        <a:rPr lang="en-GB" dirty="0"/>
                        <a:t> de </a:t>
                      </a:r>
                      <a:r>
                        <a:rPr lang="en-GB" b="1" dirty="0" err="1"/>
                        <a:t>identación</a:t>
                      </a:r>
                      <a:r>
                        <a:rPr lang="en-GB" dirty="0"/>
                        <a:t> </a:t>
                      </a:r>
                      <a:r>
                        <a:rPr lang="en-GB" dirty="0" err="1"/>
                        <a:t>en</a:t>
                      </a:r>
                      <a:r>
                        <a:rPr lang="en-GB" dirty="0"/>
                        <a:t> </a:t>
                      </a:r>
                      <a:r>
                        <a:rPr lang="en-GB" dirty="0" err="1"/>
                        <a:t>el</a:t>
                      </a:r>
                      <a:r>
                        <a:rPr lang="en-GB" dirty="0"/>
                        <a:t> </a:t>
                      </a:r>
                      <a:r>
                        <a:rPr lang="en-GB" dirty="0" err="1"/>
                        <a:t>archivo</a:t>
                      </a:r>
                      <a:r>
                        <a:rPr lang="en-GB" dirty="0"/>
                        <a:t> .</a:t>
                      </a:r>
                      <a:r>
                        <a:rPr lang="en-GB" dirty="0" err="1"/>
                        <a:t>yml</a:t>
                      </a:r>
                      <a:endParaRPr lang="en-GB" dirty="0">
                        <a:latin typeface="Open Sans" pitchFamily="2" charset="0"/>
                        <a:ea typeface="Open Sans" pitchFamily="2" charset="0"/>
                        <a:cs typeface="Open Sans"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B2F3"/>
                      </a:solidFill>
                      <a:prstDash val="solid"/>
                      <a:round/>
                      <a:headEnd type="none" w="med" len="med"/>
                      <a:tailEnd type="none" w="med" len="med"/>
                    </a:lnT>
                    <a:lnB w="12700" cap="flat" cmpd="sng" algn="ctr">
                      <a:solidFill>
                        <a:srgbClr val="00B2F3"/>
                      </a:solidFill>
                      <a:prstDash val="solid"/>
                      <a:round/>
                      <a:headEnd type="none" w="med" len="med"/>
                      <a:tailEnd type="none" w="med" len="med"/>
                    </a:lnB>
                  </a:tcPr>
                </a:tc>
                <a:extLst>
                  <a:ext uri="{0D108BD9-81ED-4DB2-BD59-A6C34878D82A}">
                    <a16:rowId xmlns:a16="http://schemas.microsoft.com/office/drawing/2014/main" val="3752474426"/>
                  </a:ext>
                </a:extLst>
              </a:tr>
              <a:tr h="4523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Nombre del servicio incorrecto (</a:t>
                      </a:r>
                      <a:r>
                        <a:rPr lang="es-ES" b="1" dirty="0"/>
                        <a:t>DNS</a:t>
                      </a:r>
                      <a:r>
                        <a:rPr lang="es-ES" dirty="0"/>
                        <a:t>)</a:t>
                      </a:r>
                      <a:endParaRPr lang="en-GB" dirty="0">
                        <a:latin typeface="Open Sans" pitchFamily="2" charset="0"/>
                        <a:ea typeface="Open Sans" pitchFamily="2" charset="0"/>
                        <a:cs typeface="Open Sans"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B2F3"/>
                      </a:solidFill>
                      <a:prstDash val="solid"/>
                      <a:round/>
                      <a:headEnd type="none" w="med" len="med"/>
                      <a:tailEnd type="none" w="med" len="med"/>
                    </a:lnT>
                    <a:lnB w="12700" cap="flat" cmpd="sng" algn="ctr">
                      <a:solidFill>
                        <a:srgbClr val="00B2F3"/>
                      </a:solidFill>
                      <a:prstDash val="solid"/>
                      <a:round/>
                      <a:headEnd type="none" w="med" len="med"/>
                      <a:tailEnd type="none" w="med" len="med"/>
                    </a:lnB>
                  </a:tcPr>
                </a:tc>
                <a:extLst>
                  <a:ext uri="{0D108BD9-81ED-4DB2-BD59-A6C34878D82A}">
                    <a16:rowId xmlns:a16="http://schemas.microsoft.com/office/drawing/2014/main" val="1451516052"/>
                  </a:ext>
                </a:extLst>
              </a:tr>
              <a:tr h="4523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dirty="0"/>
                        <a:t>P</a:t>
                      </a:r>
                      <a:r>
                        <a:rPr lang="en-GB" dirty="0" err="1"/>
                        <a:t>uertos</a:t>
                      </a:r>
                      <a:r>
                        <a:rPr lang="en-GB" dirty="0"/>
                        <a:t> sin </a:t>
                      </a:r>
                      <a:r>
                        <a:rPr lang="en-GB" b="1" dirty="0" err="1"/>
                        <a:t>configurar</a:t>
                      </a:r>
                      <a:r>
                        <a:rPr lang="en-GB" dirty="0"/>
                        <a:t>/</a:t>
                      </a:r>
                      <a:r>
                        <a:rPr lang="en-GB" dirty="0" err="1"/>
                        <a:t>exponer</a:t>
                      </a:r>
                      <a:endParaRPr lang="en-GB" dirty="0">
                        <a:latin typeface="Open Sans" pitchFamily="2" charset="0"/>
                        <a:ea typeface="Open Sans" pitchFamily="2" charset="0"/>
                        <a:cs typeface="Open Sans"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B2F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4527936"/>
                  </a:ext>
                </a:extLst>
              </a:tr>
            </a:tbl>
          </a:graphicData>
        </a:graphic>
      </p:graphicFrame>
    </p:spTree>
    <p:extLst>
      <p:ext uri="{BB962C8B-B14F-4D97-AF65-F5344CB8AC3E}">
        <p14:creationId xmlns:p14="http://schemas.microsoft.com/office/powerpoint/2010/main" val="1937939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rPr>
              <a:t>FIN</a:t>
            </a:r>
            <a:endParaRPr lang="en-GB" sz="10000" dirty="0">
              <a:solidFill>
                <a:srgbClr val="1D63ED"/>
              </a:solidFill>
            </a:endParaRPr>
          </a:p>
        </p:txBody>
      </p:sp>
    </p:spTree>
    <p:extLst>
      <p:ext uri="{BB962C8B-B14F-4D97-AF65-F5344CB8AC3E}">
        <p14:creationId xmlns:p14="http://schemas.microsoft.com/office/powerpoint/2010/main" val="39850989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rPr>
              <a:t>Expansión</a:t>
            </a:r>
            <a:endParaRPr lang="en-GB" sz="10000" dirty="0">
              <a:solidFill>
                <a:srgbClr val="1D63ED"/>
              </a:solidFill>
            </a:endParaRPr>
          </a:p>
        </p:txBody>
      </p:sp>
    </p:spTree>
    <p:extLst>
      <p:ext uri="{BB962C8B-B14F-4D97-AF65-F5344CB8AC3E}">
        <p14:creationId xmlns:p14="http://schemas.microsoft.com/office/powerpoint/2010/main" val="40383320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Problema del PID1</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7BCDF303-FA5F-69DC-67F7-C36DEBF1696E}"/>
              </a:ext>
            </a:extLst>
          </p:cNvPr>
          <p:cNvSpPr>
            <a:spLocks noGrp="1"/>
          </p:cNvSpPr>
          <p:nvPr>
            <p:ph type="subTitle" idx="13"/>
          </p:nvPr>
        </p:nvSpPr>
        <p:spPr/>
        <p:txBody>
          <a:bodyPr/>
          <a:lstStyle/>
          <a:p>
            <a:r>
              <a:rPr lang="es-ES" sz="3600" dirty="0">
                <a:solidFill>
                  <a:srgbClr val="1D63ED"/>
                </a:solidFill>
                <a:latin typeface="Open Sans ExtraBold" pitchFamily="2" charset="0"/>
                <a:ea typeface="Open Sans ExtraBold" pitchFamily="2" charset="0"/>
                <a:cs typeface="Open Sans ExtraBold" pitchFamily="2" charset="0"/>
              </a:rPr>
              <a:t>Procesos </a:t>
            </a:r>
            <a:r>
              <a:rPr lang="es-ES" sz="3600" dirty="0" err="1">
                <a:solidFill>
                  <a:srgbClr val="1D63ED"/>
                </a:solidFill>
                <a:latin typeface="Open Sans ExtraBold" pitchFamily="2" charset="0"/>
                <a:ea typeface="Open Sans ExtraBold" pitchFamily="2" charset="0"/>
                <a:cs typeface="Open Sans ExtraBold" pitchFamily="2" charset="0"/>
              </a:rPr>
              <a:t>Zombies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CuadroTexto 1">
            <a:extLst>
              <a:ext uri="{FF2B5EF4-FFF2-40B4-BE49-F238E27FC236}">
                <a16:creationId xmlns:a16="http://schemas.microsoft.com/office/drawing/2014/main" id="{A6D15584-AC69-02AE-167B-EEB3A74920AE}"/>
              </a:ext>
            </a:extLst>
          </p:cNvPr>
          <p:cNvSpPr txBox="1">
            <a:spLocks noChangeAspect="1"/>
          </p:cNvSpPr>
          <p:nvPr/>
        </p:nvSpPr>
        <p:spPr>
          <a:xfrm>
            <a:off x="2558576" y="3709931"/>
            <a:ext cx="1188000" cy="1188000"/>
          </a:xfrm>
          <a:prstGeom prst="ellipse">
            <a:avLst/>
          </a:prstGeom>
          <a:noFill/>
          <a:ln w="38100">
            <a:solidFill>
              <a:schemeClr val="accent1"/>
            </a:solidFill>
          </a:ln>
        </p:spPr>
        <p:txBody>
          <a:bodyPr wrap="square" rtlCol="0" anchor="ctr">
            <a:noAutofit/>
          </a:bodyPr>
          <a:lstStyle/>
          <a:p>
            <a:pPr algn="ctr"/>
            <a:r>
              <a:rPr lang="es-ES" b="1" dirty="0" err="1">
                <a:latin typeface="Open Sans" pitchFamily="2" charset="0"/>
                <a:ea typeface="Open Sans" pitchFamily="2" charset="0"/>
                <a:cs typeface="Open Sans" pitchFamily="2" charset="0"/>
              </a:rPr>
              <a:t>init</a:t>
            </a:r>
            <a:endParaRPr lang="en-GB" b="1" dirty="0">
              <a:latin typeface="Open Sans" pitchFamily="2" charset="0"/>
              <a:ea typeface="Open Sans" pitchFamily="2" charset="0"/>
              <a:cs typeface="Open Sans" pitchFamily="2" charset="0"/>
            </a:endParaRPr>
          </a:p>
        </p:txBody>
      </p:sp>
      <p:sp>
        <p:nvSpPr>
          <p:cNvPr id="5" name="CuadroTexto 4">
            <a:extLst>
              <a:ext uri="{FF2B5EF4-FFF2-40B4-BE49-F238E27FC236}">
                <a16:creationId xmlns:a16="http://schemas.microsoft.com/office/drawing/2014/main" id="{8A353BED-B76E-A8F6-FB44-6B052BB73F33}"/>
              </a:ext>
            </a:extLst>
          </p:cNvPr>
          <p:cNvSpPr txBox="1">
            <a:spLocks noChangeAspect="1"/>
          </p:cNvSpPr>
          <p:nvPr/>
        </p:nvSpPr>
        <p:spPr>
          <a:xfrm>
            <a:off x="5282672" y="3709931"/>
            <a:ext cx="1188000" cy="1188000"/>
          </a:xfrm>
          <a:prstGeom prst="ellipse">
            <a:avLst/>
          </a:prstGeom>
          <a:noFill/>
          <a:ln w="38100">
            <a:solidFill>
              <a:schemeClr val="accent1"/>
            </a:solidFill>
          </a:ln>
        </p:spPr>
        <p:txBody>
          <a:bodyPr wrap="square" rtlCol="0" anchor="ctr">
            <a:noAutofit/>
          </a:bodyPr>
          <a:lstStyle/>
          <a:p>
            <a:pPr algn="ctr"/>
            <a:r>
              <a:rPr lang="es-ES" b="1" dirty="0" err="1">
                <a:latin typeface="Open Sans" pitchFamily="2" charset="0"/>
                <a:ea typeface="Open Sans" pitchFamily="2" charset="0"/>
                <a:cs typeface="Open Sans" pitchFamily="2" charset="0"/>
              </a:rPr>
              <a:t>proc</a:t>
            </a:r>
            <a:endParaRPr lang="es-ES" b="1" dirty="0">
              <a:latin typeface="Open Sans" pitchFamily="2" charset="0"/>
              <a:ea typeface="Open Sans" pitchFamily="2" charset="0"/>
              <a:cs typeface="Open Sans" pitchFamily="2" charset="0"/>
            </a:endParaRPr>
          </a:p>
          <a:p>
            <a:pPr algn="ctr"/>
            <a:r>
              <a:rPr lang="es-ES" b="1" dirty="0">
                <a:latin typeface="Open Sans" pitchFamily="2" charset="0"/>
                <a:ea typeface="Open Sans" pitchFamily="2" charset="0"/>
                <a:cs typeface="Open Sans" pitchFamily="2" charset="0"/>
              </a:rPr>
              <a:t>1</a:t>
            </a:r>
            <a:endParaRPr lang="en-GB" b="1" dirty="0">
              <a:latin typeface="Open Sans" pitchFamily="2" charset="0"/>
              <a:ea typeface="Open Sans" pitchFamily="2" charset="0"/>
              <a:cs typeface="Open Sans" pitchFamily="2" charset="0"/>
            </a:endParaRPr>
          </a:p>
        </p:txBody>
      </p:sp>
      <p:sp>
        <p:nvSpPr>
          <p:cNvPr id="6" name="CuadroTexto 5">
            <a:extLst>
              <a:ext uri="{FF2B5EF4-FFF2-40B4-BE49-F238E27FC236}">
                <a16:creationId xmlns:a16="http://schemas.microsoft.com/office/drawing/2014/main" id="{AC3B7341-B506-DC5D-E5E8-B9C40294AB88}"/>
              </a:ext>
            </a:extLst>
          </p:cNvPr>
          <p:cNvSpPr txBox="1">
            <a:spLocks noChangeAspect="1"/>
          </p:cNvSpPr>
          <p:nvPr/>
        </p:nvSpPr>
        <p:spPr>
          <a:xfrm>
            <a:off x="8184344" y="3709931"/>
            <a:ext cx="1188000" cy="1188000"/>
          </a:xfrm>
          <a:prstGeom prst="ellipse">
            <a:avLst/>
          </a:prstGeom>
          <a:noFill/>
          <a:ln w="38100">
            <a:solidFill>
              <a:schemeClr val="accent1"/>
            </a:solidFill>
          </a:ln>
        </p:spPr>
        <p:txBody>
          <a:bodyPr wrap="square" rtlCol="0" anchor="ctr">
            <a:noAutofit/>
          </a:bodyPr>
          <a:lstStyle/>
          <a:p>
            <a:pPr algn="ctr"/>
            <a:r>
              <a:rPr lang="es-ES" b="1" dirty="0">
                <a:latin typeface="Open Sans" pitchFamily="2" charset="0"/>
                <a:ea typeface="Open Sans" pitchFamily="2" charset="0"/>
                <a:cs typeface="Open Sans" pitchFamily="2" charset="0"/>
              </a:rPr>
              <a:t>child1</a:t>
            </a:r>
            <a:endParaRPr lang="en-GB" b="1" dirty="0">
              <a:latin typeface="Open Sans" pitchFamily="2" charset="0"/>
              <a:ea typeface="Open Sans" pitchFamily="2" charset="0"/>
              <a:cs typeface="Open Sans" pitchFamily="2" charset="0"/>
            </a:endParaRPr>
          </a:p>
        </p:txBody>
      </p:sp>
      <p:sp>
        <p:nvSpPr>
          <p:cNvPr id="9" name="CuadroTexto 8">
            <a:extLst>
              <a:ext uri="{FF2B5EF4-FFF2-40B4-BE49-F238E27FC236}">
                <a16:creationId xmlns:a16="http://schemas.microsoft.com/office/drawing/2014/main" id="{526A5799-03AB-8E34-CA55-761A0DF4CD30}"/>
              </a:ext>
            </a:extLst>
          </p:cNvPr>
          <p:cNvSpPr txBox="1"/>
          <p:nvPr/>
        </p:nvSpPr>
        <p:spPr>
          <a:xfrm>
            <a:off x="7617685" y="3452933"/>
            <a:ext cx="1754659" cy="369332"/>
          </a:xfrm>
          <a:prstGeom prst="rect">
            <a:avLst/>
          </a:prstGeom>
          <a:noFill/>
        </p:spPr>
        <p:txBody>
          <a:bodyPr wrap="square" rtlCol="0">
            <a:spAutoFit/>
          </a:bodyPr>
          <a:lstStyle/>
          <a:p>
            <a:r>
              <a:rPr lang="es-ES" b="1" dirty="0" err="1"/>
              <a:t>exit</a:t>
            </a:r>
            <a:r>
              <a:rPr lang="es-ES" b="1" dirty="0"/>
              <a:t>()</a:t>
            </a:r>
            <a:endParaRPr lang="en-GB" b="1" dirty="0"/>
          </a:p>
        </p:txBody>
      </p:sp>
      <p:cxnSp>
        <p:nvCxnSpPr>
          <p:cNvPr id="11" name="Conector recto de flecha 10" descr="Relación de padre-hijo entre el proceso init y el proceso 1">
            <a:extLst>
              <a:ext uri="{FF2B5EF4-FFF2-40B4-BE49-F238E27FC236}">
                <a16:creationId xmlns:a16="http://schemas.microsoft.com/office/drawing/2014/main" id="{D8748A5E-441B-2A73-C0B0-452A30049357}"/>
              </a:ext>
            </a:extLst>
          </p:cNvPr>
          <p:cNvCxnSpPr>
            <a:cxnSpLocks/>
            <a:stCxn id="2" idx="6"/>
            <a:endCxn id="5" idx="2"/>
          </p:cNvCxnSpPr>
          <p:nvPr/>
        </p:nvCxnSpPr>
        <p:spPr>
          <a:xfrm>
            <a:off x="3746576" y="4303931"/>
            <a:ext cx="153609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descr="Relación de padre-hijo entre el proceso 1 y su proceso hijo">
            <a:extLst>
              <a:ext uri="{FF2B5EF4-FFF2-40B4-BE49-F238E27FC236}">
                <a16:creationId xmlns:a16="http://schemas.microsoft.com/office/drawing/2014/main" id="{5ABDD1CE-DEFA-0712-DB2E-29D528F2DB47}"/>
              </a:ext>
            </a:extLst>
          </p:cNvPr>
          <p:cNvCxnSpPr>
            <a:cxnSpLocks/>
            <a:stCxn id="5" idx="6"/>
            <a:endCxn id="6" idx="2"/>
          </p:cNvCxnSpPr>
          <p:nvPr/>
        </p:nvCxnSpPr>
        <p:spPr>
          <a:xfrm>
            <a:off x="6470672" y="4303931"/>
            <a:ext cx="171367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7" name="Gráfico 36" descr="Espada con relleno sólido">
            <a:extLst>
              <a:ext uri="{FF2B5EF4-FFF2-40B4-BE49-F238E27FC236}">
                <a16:creationId xmlns:a16="http://schemas.microsoft.com/office/drawing/2014/main" id="{76C50F22-90B8-52C6-A6D8-6497A0A9B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53087" y="2880001"/>
            <a:ext cx="914400" cy="914400"/>
          </a:xfrm>
          <a:prstGeom prst="rect">
            <a:avLst/>
          </a:prstGeom>
        </p:spPr>
      </p:pic>
    </p:spTree>
    <p:extLst>
      <p:ext uri="{BB962C8B-B14F-4D97-AF65-F5344CB8AC3E}">
        <p14:creationId xmlns:p14="http://schemas.microsoft.com/office/powerpoint/2010/main" val="81488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22" presetClass="exit" presetSubtype="2" fill="hold" nodeType="withEffect">
                                  <p:stCondLst>
                                    <p:cond delay="0"/>
                                  </p:stCondLst>
                                  <p:childTnLst>
                                    <p:animEffect transition="out" filter="wipe(right)">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22" presetClass="exit" presetSubtype="8" fill="hold" nodeType="withEffect">
                                  <p:stCondLst>
                                    <p:cond delay="0"/>
                                  </p:stCondLst>
                                  <p:childTnLst>
                                    <p:animEffect transition="out" filter="wipe(left)">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mph" presetSubtype="2" fill="hold" nodeType="clickEffect">
                                  <p:stCondLst>
                                    <p:cond delay="0"/>
                                  </p:stCondLst>
                                  <p:childTnLst>
                                    <p:animClr clrSpc="rgb" dir="cw">
                                      <p:cBhvr>
                                        <p:cTn id="39" dur="2000" fill="hold"/>
                                        <p:tgtEl>
                                          <p:spTgt spid="6"/>
                                        </p:tgtEl>
                                        <p:attrNameLst>
                                          <p:attrName>fillcolor</p:attrName>
                                        </p:attrNameLst>
                                      </p:cBhvr>
                                      <p:to>
                                        <a:srgbClr val="8BB93B"/>
                                      </p:to>
                                    </p:animClr>
                                    <p:set>
                                      <p:cBhvr>
                                        <p:cTn id="40" dur="2000" fill="hold"/>
                                        <p:tgtEl>
                                          <p:spTgt spid="6"/>
                                        </p:tgtEl>
                                        <p:attrNameLst>
                                          <p:attrName>fill.type</p:attrName>
                                        </p:attrNameLst>
                                      </p:cBhvr>
                                      <p:to>
                                        <p:strVal val="solid"/>
                                      </p:to>
                                    </p:set>
                                    <p:set>
                                      <p:cBhvr>
                                        <p:cTn id="41" dur="2000" fill="hold"/>
                                        <p:tgtEl>
                                          <p:spTgt spid="6"/>
                                        </p:tgtEl>
                                        <p:attrNameLst>
                                          <p:attrName>fill.on</p:attrName>
                                        </p:attrNameLst>
                                      </p:cBhvr>
                                      <p:to>
                                        <p:strVal val="true"/>
                                      </p:to>
                                    </p:set>
                                  </p:childTnLst>
                                </p:cTn>
                              </p:par>
                              <p:par>
                                <p:cTn id="42" presetID="7" presetClass="emph" presetSubtype="2" fill="hold" nodeType="withEffect">
                                  <p:stCondLst>
                                    <p:cond delay="0"/>
                                  </p:stCondLst>
                                  <p:childTnLst>
                                    <p:animClr clrSpc="rgb" dir="cw">
                                      <p:cBhvr>
                                        <p:cTn id="43" dur="2000" fill="hold"/>
                                        <p:tgtEl>
                                          <p:spTgt spid="6"/>
                                        </p:tgtEl>
                                        <p:attrNameLst>
                                          <p:attrName>stroke.color</p:attrName>
                                        </p:attrNameLst>
                                      </p:cBhvr>
                                      <p:to>
                                        <a:srgbClr val="000000"/>
                                      </p:to>
                                    </p:animClr>
                                    <p:set>
                                      <p:cBhvr>
                                        <p:cTn id="44" dur="2000" fill="hold"/>
                                        <p:tgtEl>
                                          <p:spTgt spid="6"/>
                                        </p:tgtEl>
                                        <p:attrNameLst>
                                          <p:attrName>stroke.on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0" presetClass="exit" presetSubtype="0" fill="hold" nodeType="withEffect">
                                  <p:stCondLst>
                                    <p:cond delay="0"/>
                                  </p:stCondLst>
                                  <p:childTnLst>
                                    <p:animEffect transition="out" filter="fade">
                                      <p:cBhvr>
                                        <p:cTn id="50" dur="500"/>
                                        <p:tgtEl>
                                          <p:spTgt spid="9">
                                            <p:txEl>
                                              <p:pRg st="0" end="0"/>
                                            </p:txEl>
                                          </p:spTgt>
                                        </p:tgtEl>
                                      </p:cBhvr>
                                    </p:animEffect>
                                    <p:set>
                                      <p:cBhvr>
                                        <p:cTn id="51" dur="1" fill="hold">
                                          <p:stCondLst>
                                            <p:cond delay="499"/>
                                          </p:stCondLst>
                                        </p:cTn>
                                        <p:tgtEl>
                                          <p:spTgt spid="9">
                                            <p:txEl>
                                              <p:pRg st="0" end="0"/>
                                            </p:txEl>
                                          </p:spTgt>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nodeType="clickEffect">
                                  <p:stCondLst>
                                    <p:cond delay="0"/>
                                  </p:stCondLst>
                                  <p:childTnLst>
                                    <p:animMotion origin="layout" path="M 0.00065 -4.07407E-6 L 0.00065 0.00024 C 0.00183 0.00047 0.0112 0.00371 0.01406 -4.07407E-6 C 0.01576 -0.00231 0.01615 -0.00717 0.01784 -0.00995 C 0.01927 -0.01226 0.0211 -0.01342 0.02266 -0.01504 C 0.02357 -0.01782 0.02422 -0.02129 0.02565 -0.02361 C 0.03034 -0.03194 0.03321 -0.03009 0.03919 -0.03541 C 0.04193 -0.03773 0.04414 -0.04166 0.04688 -0.04375 C 0.05143 -0.04722 0.05873 -0.04791 0.06341 -0.04884 C 0.07214 -0.0449 0.08125 -0.04305 0.08946 -0.03703 C 0.09466 -0.03333 0.09831 -0.02523 0.103 -0.02013 C 0.10469 -0.01851 0.10638 -0.01689 0.10794 -0.01504 C 0.11159 -0.01111 0.11784 -0.00254 0.12253 -4.07407E-6 C 0.1263 0.00232 0.13034 0.00324 0.13425 0.0051 C 0.13828 0.00718 0.14245 0.00996 0.14675 0.01181 C 0.16836 0.02199 0.15339 0.01343 0.16211 0.01875 C 0.16953 0.01806 0.17709 0.01875 0.18451 0.0169 C 0.18607 0.01644 0.18685 0.0132 0.18828 0.01181 C 0.19141 0.0088 0.19492 0.00649 0.19805 0.00348 C 0.19961 0.00186 0.2013 -0.00023 0.20287 -0.00162 C 0.20443 -0.00301 0.20612 -0.00347 0.20781 -0.00509 C 0.21966 -0.0162 0.20755 -0.00833 0.2194 -0.01504 C 0.22617 -0.02685 0.22774 -0.03009 0.23972 -0.04213 C 0.2418 -0.04444 0.24427 -0.04652 0.24636 -0.04884 C 0.25039 -0.05301 0.25821 -0.06435 0.2599 -0.06574 C 0.27487 -0.0787 0.25847 -0.06365 0.26966 -0.07592 C 0.27084 -0.07731 0.27214 -0.07847 0.27357 -0.07916 C 0.2806 -0.0831 0.29492 -0.08935 0.29492 -0.08912 C 0.29623 -0.09097 0.29727 -0.09305 0.29883 -0.09444 C 0.30352 -0.09907 0.31029 -0.10208 0.31524 -0.10463 C 0.31914 -0.10648 0.32292 -0.10856 0.32669 -0.10972 C 0.33321 -0.11134 0.33972 -0.1118 0.34623 -0.11296 C 0.34818 -0.11342 0.35 -0.11412 0.35196 -0.11458 C 0.38386 -0.10439 0.35547 -0.11527 0.37526 -0.10463 C 0.38086 -0.10162 0.37956 -0.10463 0.38503 -0.09953 C 0.38633 -0.09814 0.3875 -0.09606 0.38893 -0.09444 C 0.3905 -0.09259 0.39206 -0.09097 0.39362 -0.08935 C 0.39479 -0.08657 0.39584 -0.08379 0.39662 -0.08101 C 0.39714 -0.07939 0.39727 -0.07754 0.39766 -0.07592 C 0.39857 -0.07129 0.39948 -0.06689 0.40065 -0.06226 C 0.39792 -0.05555 0.39857 -0.05926 0.39857 -0.05046 " pathEditMode="relative" rAng="0" ptsTypes="AAAAAAAAAAAAAAAAAAAAAAAAAAAAAAAAAAAAAAAAA">
                                      <p:cBhvr>
                                        <p:cTn id="55" dur="2000" fill="hold"/>
                                        <p:tgtEl>
                                          <p:spTgt spid="37"/>
                                        </p:tgtEl>
                                        <p:attrNameLst>
                                          <p:attrName>ppt_x</p:attrName>
                                          <p:attrName>ppt_y</p:attrName>
                                        </p:attrNameLst>
                                      </p:cBhvr>
                                      <p:rCtr x="20000" y="-4792"/>
                                    </p:animMotion>
                                  </p:childTnLst>
                                </p:cTn>
                              </p:par>
                              <p:par>
                                <p:cTn id="56" presetID="8" presetClass="emph" presetSubtype="0" fill="hold" nodeType="withEffect">
                                  <p:stCondLst>
                                    <p:cond delay="0"/>
                                  </p:stCondLst>
                                  <p:childTnLst>
                                    <p:animRot by="8100000">
                                      <p:cBhvr>
                                        <p:cTn id="57" dur="2000" fill="hold"/>
                                        <p:tgtEl>
                                          <p:spTgt spid="37"/>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nodeType="clickEffect">
                                  <p:stCondLst>
                                    <p:cond delay="0"/>
                                  </p:stCondLst>
                                  <p:childTnLst>
                                    <p:animMotion origin="layout" path="M 0.39857 -0.05046 L 0.39987 0.14098 " pathEditMode="relative" rAng="0" ptsTypes="AA">
                                      <p:cBhvr>
                                        <p:cTn id="61" dur="2000" fill="hold"/>
                                        <p:tgtEl>
                                          <p:spTgt spid="37"/>
                                        </p:tgtEl>
                                        <p:attrNameLst>
                                          <p:attrName>ppt_x</p:attrName>
                                          <p:attrName>ppt_y</p:attrName>
                                        </p:attrNameLst>
                                      </p:cBhvr>
                                      <p:rCtr x="143" y="10370"/>
                                    </p:animMotion>
                                  </p:childTnLst>
                                </p:cTn>
                              </p:par>
                              <p:par>
                                <p:cTn id="62" presetID="10" presetClass="exit" presetSubtype="0" fill="hold" grpId="1" nodeType="withEffect">
                                  <p:stCondLst>
                                    <p:cond delay="0"/>
                                  </p:stCondLst>
                                  <p:childTnLst>
                                    <p:animEffect transition="out" filter="fade">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9" grpId="1" build="allAtOnce"/>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Soluciones para PID1</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4EDDB5E0-A5E5-6CF4-0486-30C4E4811D0B}"/>
              </a:ext>
            </a:extLst>
          </p:cNvPr>
          <p:cNvSpPr>
            <a:spLocks noGrp="1"/>
          </p:cNvSpPr>
          <p:nvPr>
            <p:ph type="subTitle" idx="13"/>
          </p:nvPr>
        </p:nvSpPr>
        <p:spPr/>
        <p:txBody>
          <a:bodyPr/>
          <a:lstStyle/>
          <a:p>
            <a:r>
              <a:rPr lang="es-ES" sz="3600" dirty="0">
                <a:solidFill>
                  <a:srgbClr val="1D63ED"/>
                </a:solidFill>
                <a:latin typeface="Open Sans ExtraBold" pitchFamily="2" charset="0"/>
                <a:ea typeface="Open Sans ExtraBold" pitchFamily="2" charset="0"/>
                <a:cs typeface="Open Sans ExtraBold" pitchFamily="2" charset="0"/>
              </a:rPr>
              <a:t>Soluciones (</a:t>
            </a:r>
            <a:r>
              <a:rPr lang="es-ES" sz="3600" dirty="0" err="1">
                <a:solidFill>
                  <a:srgbClr val="1D63ED"/>
                </a:solidFill>
                <a:latin typeface="Open Sans ExtraBold" pitchFamily="2" charset="0"/>
                <a:ea typeface="Open Sans ExtraBold" pitchFamily="2" charset="0"/>
                <a:cs typeface="Open Sans ExtraBold" pitchFamily="2" charset="0"/>
              </a:rPr>
              <a:t>Reap</a:t>
            </a:r>
            <a:r>
              <a:rPr lang="es-ES" sz="3600" dirty="0">
                <a:solidFill>
                  <a:srgbClr val="1D63ED"/>
                </a:solidFill>
                <a:latin typeface="Open Sans ExtraBold" pitchFamily="2" charset="0"/>
                <a:ea typeface="Open Sans ExtraBold" pitchFamily="2" charset="0"/>
                <a:cs typeface="Open Sans ExtraBold" pitchFamily="2" charset="0"/>
              </a:rPr>
              <a:t> </a:t>
            </a:r>
            <a:r>
              <a:rPr lang="es-ES" sz="3600" dirty="0" err="1">
                <a:solidFill>
                  <a:srgbClr val="1D63ED"/>
                </a:solidFill>
                <a:latin typeface="Open Sans ExtraBold" pitchFamily="2" charset="0"/>
                <a:ea typeface="Open Sans ExtraBold" pitchFamily="2" charset="0"/>
                <a:cs typeface="Open Sans ExtraBold" pitchFamily="2" charset="0"/>
              </a:rPr>
              <a:t>problem</a:t>
            </a:r>
            <a:r>
              <a:rPr lang="es-ES" sz="3600" dirty="0">
                <a:solidFill>
                  <a:srgbClr val="1D63ED"/>
                </a:solidFill>
                <a:latin typeface="Open Sans ExtraBold" pitchFamily="2" charset="0"/>
                <a:ea typeface="Open Sans ExtraBold" pitchFamily="2" charset="0"/>
                <a:cs typeface="Open Sans ExtraBold" pitchFamily="2" charset="0"/>
              </a:rPr>
              <a:t>)</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7" name="CuadroTexto 6">
            <a:extLst>
              <a:ext uri="{FF2B5EF4-FFF2-40B4-BE49-F238E27FC236}">
                <a16:creationId xmlns:a16="http://schemas.microsoft.com/office/drawing/2014/main" id="{BEECD6C5-4FA9-3D13-E6CC-29D900EE4417}"/>
              </a:ext>
            </a:extLst>
          </p:cNvPr>
          <p:cNvSpPr txBox="1"/>
          <p:nvPr/>
        </p:nvSpPr>
        <p:spPr>
          <a:xfrm>
            <a:off x="565148" y="2743201"/>
            <a:ext cx="10284084" cy="3046988"/>
          </a:xfrm>
          <a:prstGeom prst="rect">
            <a:avLst/>
          </a:prstGeom>
        </p:spPr>
        <p:txBody>
          <a:bodyPr vert="horz" lIns="91440" tIns="45720" rIns="91440" bIns="45720" rtlCol="0" anchor="t">
            <a:normAutofit fontScale="92500" lnSpcReduction="10000"/>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pPr marL="457200" indent="-457200">
              <a:buFont typeface="Arial" panose="020B0604020202020204" pitchFamily="34" charset="0"/>
              <a:buChar char="•"/>
            </a:pPr>
            <a:r>
              <a:rPr lang="en-GB" dirty="0" err="1">
                <a:solidFill>
                  <a:srgbClr val="1E1E1E"/>
                </a:solidFill>
              </a:rPr>
              <a:t>init</a:t>
            </a:r>
            <a:r>
              <a:rPr lang="en-GB" dirty="0">
                <a:solidFill>
                  <a:srgbClr val="1E1E1E"/>
                </a:solidFill>
              </a:rPr>
              <a:t> (Unix)</a:t>
            </a:r>
          </a:p>
          <a:p>
            <a:pPr marL="457200" indent="-457200">
              <a:buFont typeface="Arial" panose="020B0604020202020204" pitchFamily="34" charset="0"/>
              <a:buChar char="•"/>
            </a:pPr>
            <a:r>
              <a:rPr lang="en-GB" dirty="0">
                <a:solidFill>
                  <a:srgbClr val="1E1E1E"/>
                </a:solidFill>
              </a:rPr>
              <a:t>bash (no </a:t>
            </a:r>
            <a:r>
              <a:rPr lang="en-GB" dirty="0" err="1">
                <a:solidFill>
                  <a:srgbClr val="1E1E1E"/>
                </a:solidFill>
              </a:rPr>
              <a:t>gestiona</a:t>
            </a:r>
            <a:r>
              <a:rPr lang="en-GB" dirty="0">
                <a:solidFill>
                  <a:srgbClr val="1E1E1E"/>
                </a:solidFill>
              </a:rPr>
              <a:t> signals)</a:t>
            </a:r>
          </a:p>
          <a:p>
            <a:pPr marL="457200" indent="-457200">
              <a:buFont typeface="Arial" panose="020B0604020202020204" pitchFamily="34" charset="0"/>
              <a:buChar char="•"/>
            </a:pPr>
            <a:r>
              <a:rPr lang="en-GB" dirty="0"/>
              <a:t>supervisor</a:t>
            </a:r>
          </a:p>
          <a:p>
            <a:pPr marL="457200" indent="-457200">
              <a:buFont typeface="Arial" panose="020B0604020202020204" pitchFamily="34" charset="0"/>
              <a:buChar char="•"/>
            </a:pPr>
            <a:r>
              <a:rPr lang="en-GB" dirty="0" err="1"/>
              <a:t>phusion</a:t>
            </a:r>
            <a:r>
              <a:rPr lang="en-GB" dirty="0"/>
              <a:t>/</a:t>
            </a:r>
            <a:r>
              <a:rPr lang="en-GB" dirty="0" err="1"/>
              <a:t>baseimage</a:t>
            </a:r>
            <a:endParaRPr lang="en-GB" dirty="0"/>
          </a:p>
          <a:p>
            <a:pPr marL="457200" indent="-457200">
              <a:buFont typeface="Arial" panose="020B0604020202020204" pitchFamily="34" charset="0"/>
              <a:buChar char="•"/>
            </a:pPr>
            <a:r>
              <a:rPr lang="en-GB" dirty="0"/>
              <a:t>dumb-</a:t>
            </a:r>
            <a:r>
              <a:rPr lang="en-GB" dirty="0" err="1"/>
              <a:t>init</a:t>
            </a:r>
            <a:endParaRPr lang="en-GB" dirty="0"/>
          </a:p>
          <a:p>
            <a:pPr marL="457200" indent="-457200">
              <a:buFont typeface="Arial" panose="020B0604020202020204" pitchFamily="34" charset="0"/>
              <a:buChar char="•"/>
            </a:pPr>
            <a:r>
              <a:rPr lang="en-GB" dirty="0"/>
              <a:t>docker run --</a:t>
            </a:r>
            <a:r>
              <a:rPr lang="en-GB" dirty="0" err="1"/>
              <a:t>init</a:t>
            </a:r>
            <a:r>
              <a:rPr lang="en-GB" dirty="0"/>
              <a:t> / </a:t>
            </a:r>
            <a:r>
              <a:rPr lang="en-GB" dirty="0" err="1"/>
              <a:t>init</a:t>
            </a:r>
            <a:r>
              <a:rPr lang="en-GB" dirty="0"/>
              <a:t>: true</a:t>
            </a:r>
          </a:p>
          <a:p>
            <a:pPr marL="457200" indent="-457200">
              <a:buFont typeface="Arial" panose="020B0604020202020204" pitchFamily="34" charset="0"/>
              <a:buChar char="•"/>
            </a:pPr>
            <a:r>
              <a:rPr lang="en-GB" dirty="0" err="1"/>
              <a:t>tini</a:t>
            </a:r>
            <a:endParaRPr lang="en-GB" dirty="0"/>
          </a:p>
          <a:p>
            <a:endParaRPr lang="en-GB" dirty="0"/>
          </a:p>
        </p:txBody>
      </p:sp>
      <p:pic>
        <p:nvPicPr>
          <p:cNvPr id="3" name="Gráfico 2" descr="Zombie con relleno sólido">
            <a:extLst>
              <a:ext uri="{FF2B5EF4-FFF2-40B4-BE49-F238E27FC236}">
                <a16:creationId xmlns:a16="http://schemas.microsoft.com/office/drawing/2014/main" id="{47A16B74-BF69-CB51-60FC-91A73E3F05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56231" y="2743201"/>
            <a:ext cx="2579747" cy="2579747"/>
          </a:xfrm>
          <a:prstGeom prst="rect">
            <a:avLst/>
          </a:prstGeom>
        </p:spPr>
      </p:pic>
    </p:spTree>
    <p:extLst>
      <p:ext uri="{BB962C8B-B14F-4D97-AF65-F5344CB8AC3E}">
        <p14:creationId xmlns:p14="http://schemas.microsoft.com/office/powerpoint/2010/main" val="21587939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(VI)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D0F55643-0E0E-6C2A-E1E0-EDFC4C16D2B9}"/>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Cachéame</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3" name="Subtítulo 5">
            <a:extLst>
              <a:ext uri="{FF2B5EF4-FFF2-40B4-BE49-F238E27FC236}">
                <a16:creationId xmlns:a16="http://schemas.microsoft.com/office/drawing/2014/main" id="{EC55537B-DFAF-2B5F-96BF-E052649F0110}"/>
              </a:ext>
              <a:ext uri="{C183D7F6-B498-43B3-948B-1728B52AA6E4}">
                <adec:decorative xmlns:adec="http://schemas.microsoft.com/office/drawing/2017/decorative" val="1"/>
              </a:ext>
            </a:extLst>
          </p:cNvPr>
          <p:cNvSpPr txBox="1">
            <a:spLocks/>
          </p:cNvSpPr>
          <p:nvPr/>
        </p:nvSpPr>
        <p:spPr>
          <a:xfrm>
            <a:off x="717548" y="2895601"/>
            <a:ext cx="10604421" cy="3015215"/>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
        <p:nvSpPr>
          <p:cNvPr id="2" name="Subtítulo 5">
            <a:extLst>
              <a:ext uri="{FF2B5EF4-FFF2-40B4-BE49-F238E27FC236}">
                <a16:creationId xmlns:a16="http://schemas.microsoft.com/office/drawing/2014/main" id="{8F518B88-28A9-BF68-9BC3-5ECEFC58FA1D}"/>
              </a:ext>
            </a:extLst>
          </p:cNvPr>
          <p:cNvSpPr txBox="1">
            <a:spLocks/>
          </p:cNvSpPr>
          <p:nvPr/>
        </p:nvSpPr>
        <p:spPr>
          <a:xfrm>
            <a:off x="870031" y="2743201"/>
            <a:ext cx="10604421" cy="3343910"/>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i="1" dirty="0">
                <a:solidFill>
                  <a:schemeClr val="tx1">
                    <a:lumMod val="50000"/>
                    <a:lumOff val="50000"/>
                  </a:schemeClr>
                </a:solidFill>
                <a:latin typeface="Open Sans ExtraBold" pitchFamily="2" charset="0"/>
                <a:ea typeface="Open Sans ExtraBold" pitchFamily="2" charset="0"/>
                <a:cs typeface="Open Sans ExtraBold" pitchFamily="2" charset="0"/>
              </a:rPr>
              <a:t>[CACHED] </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FROM  . . .</a:t>
            </a:r>
          </a:p>
          <a:p>
            <a:pPr marL="0" indent="0">
              <a:buNone/>
            </a:pPr>
            <a:r>
              <a:rPr lang="en-GB" sz="3600" i="1" dirty="0">
                <a:solidFill>
                  <a:schemeClr val="tx1">
                    <a:lumMod val="50000"/>
                    <a:lumOff val="50000"/>
                  </a:schemeClr>
                </a:solidFill>
                <a:latin typeface="Open Sans ExtraBold" pitchFamily="2" charset="0"/>
                <a:ea typeface="Open Sans ExtraBold" pitchFamily="2" charset="0"/>
                <a:cs typeface="Open Sans ExtraBold" pitchFamily="2" charset="0"/>
              </a:rPr>
              <a:t>[CACHED] </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COPY . . .</a:t>
            </a:r>
          </a:p>
          <a:p>
            <a:pPr marL="0" indent="0">
              <a:buNone/>
            </a:pPr>
            <a:r>
              <a:rPr lang="en-GB" sz="3600" i="1" dirty="0">
                <a:solidFill>
                  <a:schemeClr val="tx1">
                    <a:lumMod val="50000"/>
                    <a:lumOff val="50000"/>
                  </a:schemeClr>
                </a:solidFill>
                <a:latin typeface="Open Sans ExtraBold" pitchFamily="2" charset="0"/>
                <a:ea typeface="Open Sans ExtraBold" pitchFamily="2" charset="0"/>
                <a:cs typeface="Open Sans ExtraBold" pitchFamily="2" charset="0"/>
              </a:rPr>
              <a:t>[CACHED] </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RUN . . .</a:t>
            </a: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RUN</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n-GB" sz="3600" dirty="0">
                <a:solidFill>
                  <a:srgbClr val="00224B"/>
                </a:solidFill>
                <a:latin typeface="Open Sans ExtraBold" pitchFamily="2" charset="0"/>
                <a:ea typeface="Open Sans ExtraBold" pitchFamily="2" charset="0"/>
                <a:cs typeface="Open Sans ExtraBold" pitchFamily="2" charset="0"/>
              </a:rPr>
              <a:t>. . .</a:t>
            </a: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CMD </a:t>
            </a:r>
            <a:r>
              <a:rPr lang="en-GB" sz="3600" dirty="0">
                <a:solidFill>
                  <a:srgbClr val="00224B"/>
                </a:solidFill>
                <a:latin typeface="Open Sans ExtraBold" pitchFamily="2" charset="0"/>
                <a:ea typeface="Open Sans ExtraBold" pitchFamily="2" charset="0"/>
                <a:cs typeface="Open Sans ExtraBold" pitchFamily="2" charset="0"/>
              </a:rPr>
              <a:t>. . .</a:t>
            </a:r>
          </a:p>
        </p:txBody>
      </p:sp>
    </p:spTree>
    <p:extLst>
      <p:ext uri="{BB962C8B-B14F-4D97-AF65-F5344CB8AC3E}">
        <p14:creationId xmlns:p14="http://schemas.microsoft.com/office/powerpoint/2010/main" val="4701669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(VII)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306A68FF-FBA3-8EC8-1BF0-D768E434F5C7}"/>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Multistage</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565149" y="2743200"/>
            <a:ext cx="9339649" cy="3002691"/>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FROM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alpine:latest</a:t>
            </a:r>
            <a:r>
              <a:rPr lang="es-ES" sz="3200" i="1" dirty="0">
                <a:solidFill>
                  <a:srgbClr val="00B2F3"/>
                </a:solidFill>
                <a:latin typeface="Open Sans ExtraBold" pitchFamily="2" charset="0"/>
                <a:ea typeface="Open Sans ExtraBold" pitchFamily="2" charset="0"/>
                <a:cs typeface="Open Sans ExtraBold" pitchFamily="2" charset="0"/>
              </a:rPr>
              <a:t> AS </a:t>
            </a:r>
            <a:r>
              <a:rPr lang="es-ES" sz="3200" i="1" dirty="0" err="1">
                <a:solidFill>
                  <a:srgbClr val="1E1E1E"/>
                </a:solidFill>
                <a:latin typeface="Open Sans ExtraBold" pitchFamily="2" charset="0"/>
                <a:ea typeface="Open Sans ExtraBold" pitchFamily="2" charset="0"/>
                <a:cs typeface="Open Sans ExtraBold" pitchFamily="2" charset="0"/>
              </a:rPr>
              <a:t>builder</a:t>
            </a:r>
            <a:endParaRPr lang="es-ES" sz="3200" i="1" dirty="0">
              <a:solidFill>
                <a:srgbClr val="1E1E1E"/>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RUN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apk</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--no-cache</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add</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build</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-base</a:t>
            </a:r>
          </a:p>
          <a:p>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FROM </a:t>
            </a:r>
            <a:r>
              <a:rPr lang="es-ES" sz="3200" i="1" dirty="0" err="1">
                <a:solidFill>
                  <a:srgbClr val="1E1E1E"/>
                </a:solidFill>
                <a:latin typeface="Open Sans ExtraBold" pitchFamily="2" charset="0"/>
                <a:ea typeface="Open Sans ExtraBold" pitchFamily="2" charset="0"/>
                <a:cs typeface="Open Sans ExtraBold" pitchFamily="2" charset="0"/>
              </a:rPr>
              <a:t>builder</a:t>
            </a:r>
            <a:r>
              <a:rPr lang="es-ES" sz="3200" i="1" dirty="0">
                <a:solidFill>
                  <a:srgbClr val="00B2F3"/>
                </a:solidFill>
                <a:latin typeface="Open Sans ExtraBold" pitchFamily="2" charset="0"/>
                <a:ea typeface="Open Sans ExtraBold" pitchFamily="2" charset="0"/>
                <a:cs typeface="Open Sans ExtraBold" pitchFamily="2" charset="0"/>
              </a:rPr>
              <a:t> AS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building_image</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COPY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src</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source.cpp</a:t>
            </a:r>
          </a:p>
          <a:p>
            <a:r>
              <a:rPr lang="es-ES" sz="3200" i="1" dirty="0">
                <a:solidFill>
                  <a:srgbClr val="00B2F3"/>
                </a:solidFill>
                <a:latin typeface="Open Sans ExtraBold" pitchFamily="2" charset="0"/>
                <a:ea typeface="Open Sans ExtraBold" pitchFamily="2" charset="0"/>
                <a:cs typeface="Open Sans ExtraBold" pitchFamily="2" charset="0"/>
              </a:rPr>
              <a:t>RUN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g++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src</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/*.c</a:t>
            </a:r>
          </a:p>
        </p:txBody>
      </p:sp>
      <p:sp>
        <p:nvSpPr>
          <p:cNvPr id="7" name="CuadroTexto 6">
            <a:extLst>
              <a:ext uri="{FF2B5EF4-FFF2-40B4-BE49-F238E27FC236}">
                <a16:creationId xmlns:a16="http://schemas.microsoft.com/office/drawing/2014/main" id="{BEECD6C5-4FA9-3D13-E6CC-29D900EE4417}"/>
              </a:ext>
            </a:extLst>
          </p:cNvPr>
          <p:cNvSpPr txBox="1"/>
          <p:nvPr/>
        </p:nvSpPr>
        <p:spPr>
          <a:xfrm>
            <a:off x="7265774" y="4925723"/>
            <a:ext cx="4361077" cy="1161387"/>
          </a:xfrm>
          <a:prstGeom prst="rect">
            <a:avLst/>
          </a:prstGeom>
        </p:spPr>
        <p:txBody>
          <a:bodyPr vert="horz" lIns="91440" tIns="45720" rIns="91440" bIns="45720" rtlCol="0" anchor="t">
            <a:normAutofit/>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pPr algn="r"/>
            <a:r>
              <a:rPr lang="en-GB" dirty="0">
                <a:solidFill>
                  <a:srgbClr val="1E1E1E"/>
                </a:solidFill>
              </a:rPr>
              <a:t>COPY</a:t>
            </a:r>
            <a:r>
              <a:rPr lang="en-GB" dirty="0">
                <a:solidFill>
                  <a:schemeClr val="tx1">
                    <a:lumMod val="50000"/>
                    <a:lumOff val="50000"/>
                  </a:schemeClr>
                </a:solidFill>
              </a:rPr>
              <a:t> </a:t>
            </a:r>
            <a:r>
              <a:rPr lang="en-GB" dirty="0"/>
              <a:t>--from</a:t>
            </a:r>
            <a:r>
              <a:rPr lang="en-GB" dirty="0">
                <a:solidFill>
                  <a:schemeClr val="tx1">
                    <a:lumMod val="50000"/>
                    <a:lumOff val="50000"/>
                  </a:schemeClr>
                </a:solidFill>
              </a:rPr>
              <a:t>=0</a:t>
            </a:r>
          </a:p>
          <a:p>
            <a:pPr algn="r"/>
            <a:r>
              <a:rPr lang="en-GB" dirty="0">
                <a:solidFill>
                  <a:srgbClr val="1E1E1E"/>
                </a:solidFill>
              </a:rPr>
              <a:t>COPY</a:t>
            </a:r>
            <a:r>
              <a:rPr lang="en-GB" dirty="0">
                <a:solidFill>
                  <a:schemeClr val="tx1">
                    <a:lumMod val="50000"/>
                    <a:lumOff val="50000"/>
                  </a:schemeClr>
                </a:solidFill>
              </a:rPr>
              <a:t> </a:t>
            </a:r>
            <a:r>
              <a:rPr lang="en-GB" dirty="0"/>
              <a:t>--from</a:t>
            </a:r>
            <a:r>
              <a:rPr lang="en-GB" dirty="0">
                <a:solidFill>
                  <a:schemeClr val="tx1">
                    <a:lumMod val="50000"/>
                    <a:lumOff val="50000"/>
                  </a:schemeClr>
                </a:solidFill>
              </a:rPr>
              <a:t>=builder</a:t>
            </a:r>
          </a:p>
          <a:p>
            <a:endParaRPr lang="en-GB" dirty="0"/>
          </a:p>
        </p:txBody>
      </p:sp>
    </p:spTree>
    <p:extLst>
      <p:ext uri="{BB962C8B-B14F-4D97-AF65-F5344CB8AC3E}">
        <p14:creationId xmlns:p14="http://schemas.microsoft.com/office/powerpoint/2010/main" val="37269558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(VIII)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640E5B75-8E26-1CBE-C6D8-72BA91654016}"/>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pipefail</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565149" y="4508881"/>
            <a:ext cx="10481792" cy="887261"/>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224B"/>
                </a:solidFill>
                <a:latin typeface="Open Sans ExtraBold" pitchFamily="2" charset="0"/>
                <a:ea typeface="Open Sans ExtraBold" pitchFamily="2" charset="0"/>
                <a:cs typeface="Open Sans ExtraBold" pitchFamily="2" charset="0"/>
              </a:rPr>
              <a:t>RUN</a:t>
            </a:r>
            <a:r>
              <a:rPr lang="es-ES" sz="3200" i="1" dirty="0">
                <a:solidFill>
                  <a:srgbClr val="00B2F3"/>
                </a:solidFill>
                <a:latin typeface="Open Sans ExtraBold" pitchFamily="2" charset="0"/>
                <a:ea typeface="Open Sans ExtraBold" pitchFamily="2" charset="0"/>
                <a:cs typeface="Open Sans ExtraBold" pitchFamily="2" charset="0"/>
              </a:rPr>
              <a:t> set -o </a:t>
            </a:r>
            <a:r>
              <a:rPr lang="es-ES" sz="3200" i="1" dirty="0" err="1">
                <a:solidFill>
                  <a:srgbClr val="00224B"/>
                </a:solidFill>
                <a:latin typeface="Open Sans ExtraBold" pitchFamily="2" charset="0"/>
                <a:ea typeface="Open Sans ExtraBold" pitchFamily="2" charset="0"/>
                <a:cs typeface="Open Sans ExtraBold" pitchFamily="2" charset="0"/>
              </a:rPr>
              <a:t>pipefail</a:t>
            </a:r>
            <a:r>
              <a:rPr lang="es-ES" sz="3200" i="1" dirty="0">
                <a:solidFill>
                  <a:srgbClr val="00B2F3"/>
                </a:solidFill>
                <a:latin typeface="Open Sans ExtraBold" pitchFamily="2" charset="0"/>
                <a:ea typeface="Open Sans ExtraBold" pitchFamily="2" charset="0"/>
                <a:cs typeface="Open Sans ExtraBold" pitchFamily="2" charset="0"/>
              </a:rPr>
              <a:t> &amp;&amp; </a:t>
            </a:r>
            <a:r>
              <a:rPr lang="es-ES" sz="3200" i="1" dirty="0">
                <a:solidFill>
                  <a:srgbClr val="FF0000"/>
                </a:solidFill>
                <a:latin typeface="Open Sans ExtraBold" pitchFamily="2" charset="0"/>
                <a:ea typeface="Open Sans ExtraBold" pitchFamily="2" charset="0"/>
                <a:cs typeface="Open Sans ExtraBold" pitchFamily="2" charset="0"/>
              </a:rPr>
              <a:t>command_1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command_2</a:t>
            </a:r>
          </a:p>
        </p:txBody>
      </p:sp>
      <p:sp>
        <p:nvSpPr>
          <p:cNvPr id="3" name="Título 3">
            <a:extLst>
              <a:ext uri="{FF2B5EF4-FFF2-40B4-BE49-F238E27FC236}">
                <a16:creationId xmlns:a16="http://schemas.microsoft.com/office/drawing/2014/main" id="{E5DEAFFF-8CCB-60AA-EFBA-6CE951550BED}"/>
              </a:ext>
            </a:extLst>
          </p:cNvPr>
          <p:cNvSpPr txBox="1">
            <a:spLocks/>
          </p:cNvSpPr>
          <p:nvPr/>
        </p:nvSpPr>
        <p:spPr>
          <a:xfrm>
            <a:off x="1009992" y="2743200"/>
            <a:ext cx="9339649" cy="137159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3200" i="1" dirty="0">
                <a:solidFill>
                  <a:srgbClr val="00B2F3"/>
                </a:solidFill>
                <a:latin typeface="Open Sans ExtraBold" pitchFamily="2" charset="0"/>
                <a:ea typeface="Open Sans ExtraBold" pitchFamily="2" charset="0"/>
                <a:cs typeface="Open Sans ExtraBold" pitchFamily="2" charset="0"/>
              </a:rPr>
              <a:t>command_1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a:solidFill>
                  <a:srgbClr val="00B2F3"/>
                </a:solidFill>
                <a:latin typeface="Open Sans ExtraBold" pitchFamily="2" charset="0"/>
                <a:ea typeface="Open Sans ExtraBold" pitchFamily="2" charset="0"/>
                <a:cs typeface="Open Sans ExtraBold" pitchFamily="2" charset="0"/>
              </a:rPr>
              <a:t>command_2</a:t>
            </a:r>
          </a:p>
          <a:p>
            <a:pPr algn="ctr"/>
            <a:r>
              <a:rPr lang="es-ES" sz="3200" i="1" dirty="0">
                <a:solidFill>
                  <a:schemeClr val="accent6"/>
                </a:solidFill>
                <a:latin typeface="Open Sans ExtraBold" pitchFamily="2" charset="0"/>
                <a:ea typeface="Open Sans ExtraBold" pitchFamily="2" charset="0"/>
                <a:cs typeface="Open Sans ExtraBold" pitchFamily="2" charset="0"/>
              </a:rPr>
              <a:t>command_1</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 command_2</a:t>
            </a:r>
          </a:p>
        </p:txBody>
      </p:sp>
    </p:spTree>
    <p:extLst>
      <p:ext uri="{BB962C8B-B14F-4D97-AF65-F5344CB8AC3E}">
        <p14:creationId xmlns:p14="http://schemas.microsoft.com/office/powerpoint/2010/main" val="1243599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(IX)</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6DF93708-A2E9-137E-F8ED-34A8A5FE85F4}"/>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scripts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E5DEAFFF-8CCB-60AA-EFBA-6CE951550BED}"/>
              </a:ext>
            </a:extLst>
          </p:cNvPr>
          <p:cNvSpPr txBox="1">
            <a:spLocks/>
          </p:cNvSpPr>
          <p:nvPr/>
        </p:nvSpPr>
        <p:spPr>
          <a:xfrm>
            <a:off x="1009992" y="2743201"/>
            <a:ext cx="9339649" cy="3175685"/>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#!/bin/bash</a:t>
            </a:r>
          </a:p>
          <a:p>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rgbClr val="00224B"/>
                </a:solidFill>
                <a:latin typeface="Open Sans ExtraBold" pitchFamily="2" charset="0"/>
                <a:ea typeface="Open Sans ExtraBold" pitchFamily="2" charset="0"/>
                <a:cs typeface="Open Sans ExtraBold" pitchFamily="2" charset="0"/>
              </a:rPr>
              <a:t>set -e</a:t>
            </a:r>
          </a:p>
          <a:p>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command_1</a:t>
            </a:r>
          </a:p>
          <a:p>
            <a:r>
              <a:rPr lang="es-ES" sz="3200" i="1" dirty="0">
                <a:solidFill>
                  <a:schemeClr val="accent6"/>
                </a:solidFill>
                <a:latin typeface="Open Sans ExtraBold" pitchFamily="2" charset="0"/>
                <a:ea typeface="Open Sans ExtraBold" pitchFamily="2" charset="0"/>
                <a:cs typeface="Open Sans ExtraBold" pitchFamily="2" charset="0"/>
              </a:rPr>
              <a:t>command_2</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command_3</a:t>
            </a:r>
          </a:p>
        </p:txBody>
      </p:sp>
    </p:spTree>
    <p:extLst>
      <p:ext uri="{BB962C8B-B14F-4D97-AF65-F5344CB8AC3E}">
        <p14:creationId xmlns:p14="http://schemas.microsoft.com/office/powerpoint/2010/main" val="20602386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Usuarios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3E50BF39-8D9B-8387-E7D9-D33A9419DE72}"/>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Anti </a:t>
            </a:r>
            <a:r>
              <a:rPr lang="es-ES" sz="3600" i="1" dirty="0" err="1">
                <a:solidFill>
                  <a:srgbClr val="1D63ED"/>
                </a:solidFill>
                <a:latin typeface="Open Sans ExtraBold" pitchFamily="2" charset="0"/>
                <a:ea typeface="Open Sans ExtraBold" pitchFamily="2" charset="0"/>
                <a:cs typeface="Open Sans ExtraBold" pitchFamily="2" charset="0"/>
              </a:rPr>
              <a:t>root</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1306554" y="2929579"/>
            <a:ext cx="4525835" cy="154994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dirty="0">
                <a:solidFill>
                  <a:schemeClr val="tx1">
                    <a:lumMod val="50000"/>
                    <a:lumOff val="50000"/>
                  </a:schemeClr>
                </a:solidFill>
                <a:latin typeface="Open Sans ExtraBold" pitchFamily="2" charset="0"/>
                <a:ea typeface="Open Sans ExtraBold" pitchFamily="2" charset="0"/>
                <a:cs typeface="Open Sans ExtraBold" pitchFamily="2" charset="0"/>
              </a:rPr>
              <a:t>#Cambiar usuario</a:t>
            </a:r>
          </a:p>
          <a:p>
            <a:r>
              <a:rPr lang="es-ES" sz="3600" dirty="0">
                <a:solidFill>
                  <a:srgbClr val="00B2F3"/>
                </a:solidFill>
                <a:latin typeface="Open Sans ExtraBold" pitchFamily="2" charset="0"/>
                <a:ea typeface="Open Sans ExtraBold" pitchFamily="2" charset="0"/>
                <a:cs typeface="Open Sans ExtraBold" pitchFamily="2" charset="0"/>
              </a:rPr>
              <a:t>USER</a:t>
            </a:r>
            <a:r>
              <a:rPr lang="es-ES" sz="3600" dirty="0">
                <a:latin typeface="Open Sans ExtraBold" pitchFamily="2" charset="0"/>
                <a:ea typeface="Open Sans ExtraBold" pitchFamily="2" charset="0"/>
                <a:cs typeface="Open Sans ExtraBold" pitchFamily="2" charset="0"/>
              </a:rPr>
              <a:t> usuario</a:t>
            </a:r>
          </a:p>
        </p:txBody>
      </p:sp>
      <p:pic>
        <p:nvPicPr>
          <p:cNvPr id="5" name="Gráfico 4" descr="Hombre detective con relleno sólido">
            <a:extLst>
              <a:ext uri="{FF2B5EF4-FFF2-40B4-BE49-F238E27FC236}">
                <a16:creationId xmlns:a16="http://schemas.microsoft.com/office/drawing/2014/main" id="{5B0EA94F-1587-0E32-545E-C558B9FB23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64254" y="2537254"/>
            <a:ext cx="3155092" cy="3155092"/>
          </a:xfrm>
          <a:prstGeom prst="rect">
            <a:avLst/>
          </a:prstGeom>
        </p:spPr>
      </p:pic>
      <p:sp>
        <p:nvSpPr>
          <p:cNvPr id="7" name="CuadroTexto 6">
            <a:extLst>
              <a:ext uri="{FF2B5EF4-FFF2-40B4-BE49-F238E27FC236}">
                <a16:creationId xmlns:a16="http://schemas.microsoft.com/office/drawing/2014/main" id="{43E82281-97AD-D9D2-C472-F536BEF2E138}"/>
              </a:ext>
            </a:extLst>
          </p:cNvPr>
          <p:cNvSpPr txBox="1"/>
          <p:nvPr/>
        </p:nvSpPr>
        <p:spPr>
          <a:xfrm>
            <a:off x="1306554" y="4564401"/>
            <a:ext cx="4321193" cy="707886"/>
          </a:xfrm>
          <a:prstGeom prst="rect">
            <a:avLst/>
          </a:prstGeom>
          <a:noFill/>
        </p:spPr>
        <p:txBody>
          <a:bodyPr wrap="square">
            <a:spAutoFit/>
          </a:bodyPr>
          <a:lstStyle/>
          <a:p>
            <a:r>
              <a:rPr lang="es-ES" sz="4000" dirty="0" err="1">
                <a:solidFill>
                  <a:srgbClr val="00B2F3"/>
                </a:solidFill>
                <a:latin typeface="Open Sans ExtraBold" pitchFamily="2" charset="0"/>
                <a:ea typeface="Open Sans ExtraBold" pitchFamily="2" charset="0"/>
                <a:cs typeface="Open Sans ExtraBold" pitchFamily="2" charset="0"/>
              </a:rPr>
              <a:t>Rootless</a:t>
            </a:r>
            <a:endParaRPr lang="en-GB"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33220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50" y="770891"/>
            <a:ext cx="9898364" cy="1289404"/>
          </a:xfrm>
        </p:spPr>
        <p:txBody>
          <a:bodyPr>
            <a:noAutofit/>
          </a:bodyPr>
          <a:lstStyle/>
          <a:p>
            <a:r>
              <a:rPr lang="es-ES" sz="6000" dirty="0">
                <a:solidFill>
                  <a:srgbClr val="00224B"/>
                </a:solidFill>
                <a:latin typeface="Open Sans ExtraBold" pitchFamily="2" charset="0"/>
                <a:ea typeface="Open Sans ExtraBold" pitchFamily="2" charset="0"/>
                <a:cs typeface="Open Sans ExtraBold" pitchFamily="2" charset="0"/>
              </a:rPr>
              <a:t>¿Máquinas virtuales?</a:t>
            </a:r>
            <a:endParaRPr lang="en-GB" sz="6000" dirty="0">
              <a:solidFill>
                <a:srgbClr val="00224B"/>
              </a:solidFill>
              <a:latin typeface="Open Sans ExtraBold" pitchFamily="2" charset="0"/>
              <a:ea typeface="Open Sans ExtraBold" pitchFamily="2" charset="0"/>
              <a:cs typeface="Open Sans ExtraBold" pitchFamily="2" charset="0"/>
            </a:endParaRPr>
          </a:p>
        </p:txBody>
      </p:sp>
      <p:pic>
        <p:nvPicPr>
          <p:cNvPr id="5" name="Imagen 4" descr="Visualización de cómo funcionan las aplicaciones en máquinas virtuales">
            <a:extLst>
              <a:ext uri="{FF2B5EF4-FFF2-40B4-BE49-F238E27FC236}">
                <a16:creationId xmlns:a16="http://schemas.microsoft.com/office/drawing/2014/main" id="{30F26ED6-E7C4-5BD8-E5E3-76BF49234EFF}"/>
              </a:ext>
            </a:extLst>
          </p:cNvPr>
          <p:cNvPicPr>
            <a:picLocks noChangeAspect="1"/>
          </p:cNvPicPr>
          <p:nvPr/>
        </p:nvPicPr>
        <p:blipFill rotWithShape="1">
          <a:blip r:embed="rId3"/>
          <a:srcRect l="-1478" r="7028"/>
          <a:stretch/>
        </p:blipFill>
        <p:spPr>
          <a:xfrm>
            <a:off x="6578036" y="2426488"/>
            <a:ext cx="4328160" cy="3660621"/>
          </a:xfrm>
          <a:prstGeom prst="rect">
            <a:avLst/>
          </a:prstGeom>
        </p:spPr>
      </p:pic>
      <p:pic>
        <p:nvPicPr>
          <p:cNvPr id="6" name="Imagen 5" descr="Logo de VirtualBox">
            <a:extLst>
              <a:ext uri="{FF2B5EF4-FFF2-40B4-BE49-F238E27FC236}">
                <a16:creationId xmlns:a16="http://schemas.microsoft.com/office/drawing/2014/main" id="{D0147728-FD68-D874-7D33-2625C24ED6D5}"/>
              </a:ext>
            </a:extLst>
          </p:cNvPr>
          <p:cNvPicPr>
            <a:picLocks noChangeAspect="1"/>
          </p:cNvPicPr>
          <p:nvPr/>
        </p:nvPicPr>
        <p:blipFill>
          <a:blip r:embed="rId4"/>
          <a:stretch>
            <a:fillRect/>
          </a:stretch>
        </p:blipFill>
        <p:spPr>
          <a:xfrm>
            <a:off x="2217014" y="2856745"/>
            <a:ext cx="2800109" cy="2800109"/>
          </a:xfrm>
          <a:prstGeom prst="rect">
            <a:avLst/>
          </a:prstGeom>
        </p:spPr>
      </p:pic>
    </p:spTree>
    <p:extLst>
      <p:ext uri="{BB962C8B-B14F-4D97-AF65-F5344CB8AC3E}">
        <p14:creationId xmlns:p14="http://schemas.microsoft.com/office/powerpoint/2010/main" val="311472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Scout</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0812D43E-169D-9A71-58E8-87C45458CD39}"/>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Cuidando las vulnerabilidades</a:t>
            </a:r>
            <a:endParaRPr lang="en-GB" sz="3600" i="1" dirty="0">
              <a:solidFill>
                <a:srgbClr val="1D63ED"/>
              </a:solidFill>
              <a:latin typeface="Open Sans ExtraBold" pitchFamily="2" charset="0"/>
              <a:ea typeface="Open Sans ExtraBold" pitchFamily="2" charset="0"/>
              <a:cs typeface="Open Sans ExtraBold" pitchFamily="2" charset="0"/>
            </a:endParaRPr>
          </a:p>
        </p:txBody>
      </p:sp>
      <p:pic>
        <p:nvPicPr>
          <p:cNvPr id="6" name="Gráfico 5" descr="Marca de escudo como símbolo de protección">
            <a:extLst>
              <a:ext uri="{FF2B5EF4-FFF2-40B4-BE49-F238E27FC236}">
                <a16:creationId xmlns:a16="http://schemas.microsoft.com/office/drawing/2014/main" id="{AC50E387-4806-AAE2-F46F-B4DA430D3F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14741" y="3189240"/>
            <a:ext cx="2363704" cy="2363704"/>
          </a:xfrm>
          <a:prstGeom prst="rect">
            <a:avLst/>
          </a:prstGeom>
        </p:spPr>
      </p:pic>
      <p:pic>
        <p:nvPicPr>
          <p:cNvPr id="10" name="Imagen 9" descr="Vulnerabilidades señaladas por Docker Scout">
            <a:extLst>
              <a:ext uri="{FF2B5EF4-FFF2-40B4-BE49-F238E27FC236}">
                <a16:creationId xmlns:a16="http://schemas.microsoft.com/office/drawing/2014/main" id="{73DB2498-1321-70BA-E69D-3C7101391CFD}"/>
              </a:ext>
            </a:extLst>
          </p:cNvPr>
          <p:cNvPicPr>
            <a:picLocks noChangeAspect="1"/>
          </p:cNvPicPr>
          <p:nvPr/>
        </p:nvPicPr>
        <p:blipFill>
          <a:blip r:embed="rId5">
            <a:clrChange>
              <a:clrFrom>
                <a:srgbClr val="F9F9FA"/>
              </a:clrFrom>
              <a:clrTo>
                <a:srgbClr val="F9F9FA">
                  <a:alpha val="0"/>
                </a:srgbClr>
              </a:clrTo>
            </a:clrChange>
          </a:blip>
          <a:stretch>
            <a:fillRect/>
          </a:stretch>
        </p:blipFill>
        <p:spPr>
          <a:xfrm>
            <a:off x="525636" y="2585847"/>
            <a:ext cx="7218149" cy="3308900"/>
          </a:xfrm>
          <a:prstGeom prst="rect">
            <a:avLst/>
          </a:prstGeom>
        </p:spPr>
      </p:pic>
    </p:spTree>
    <p:extLst>
      <p:ext uri="{BB962C8B-B14F-4D97-AF65-F5344CB8AC3E}">
        <p14:creationId xmlns:p14="http://schemas.microsoft.com/office/powerpoint/2010/main" val="41725076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Secrets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BE682B13-8998-2512-1AED-5900BCDE2D9C}"/>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secrets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6413157" y="2467919"/>
            <a:ext cx="5584224" cy="3710460"/>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services</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abc</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secrets</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db_password</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r>
              <a:rPr lang="es-ES" sz="3200" i="1" dirty="0" err="1">
                <a:solidFill>
                  <a:srgbClr val="00B2F3"/>
                </a:solidFill>
                <a:latin typeface="Open Sans ExtraBold" pitchFamily="2" charset="0"/>
                <a:ea typeface="Open Sans ExtraBold" pitchFamily="2" charset="0"/>
                <a:cs typeface="Open Sans ExtraBold" pitchFamily="2" charset="0"/>
              </a:rPr>
              <a:t>secrets</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db_password</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file: db_password.txt</a:t>
            </a:r>
          </a:p>
        </p:txBody>
      </p:sp>
      <p:pic>
        <p:nvPicPr>
          <p:cNvPr id="7" name="Gráfico 6" descr="Caja de embalaje abierta con relleno sólido">
            <a:extLst>
              <a:ext uri="{FF2B5EF4-FFF2-40B4-BE49-F238E27FC236}">
                <a16:creationId xmlns:a16="http://schemas.microsoft.com/office/drawing/2014/main" id="{7E77A46E-6CD4-9284-B132-3B700E7450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41971" y="3299748"/>
            <a:ext cx="1424570" cy="1424570"/>
          </a:xfrm>
          <a:prstGeom prst="rect">
            <a:avLst/>
          </a:prstGeom>
        </p:spPr>
      </p:pic>
      <p:pic>
        <p:nvPicPr>
          <p:cNvPr id="10" name="Gráfico 9" descr="Caja con relleno sólido">
            <a:extLst>
              <a:ext uri="{FF2B5EF4-FFF2-40B4-BE49-F238E27FC236}">
                <a16:creationId xmlns:a16="http://schemas.microsoft.com/office/drawing/2014/main" id="{3440E625-0120-BCE3-7CAC-334A256188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78871" y="3280722"/>
            <a:ext cx="1316484" cy="1316484"/>
          </a:xfrm>
          <a:prstGeom prst="rect">
            <a:avLst/>
          </a:prstGeom>
        </p:spPr>
      </p:pic>
      <p:pic>
        <p:nvPicPr>
          <p:cNvPr id="12" name="Gráfico 11" descr="Bloquear con relleno sólido">
            <a:extLst>
              <a:ext uri="{FF2B5EF4-FFF2-40B4-BE49-F238E27FC236}">
                <a16:creationId xmlns:a16="http://schemas.microsoft.com/office/drawing/2014/main" id="{20EC1BDB-63B1-0019-4523-A7DC5DED93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2018" y="4140006"/>
            <a:ext cx="914400" cy="914400"/>
          </a:xfrm>
          <a:prstGeom prst="rect">
            <a:avLst/>
          </a:prstGeom>
        </p:spPr>
      </p:pic>
      <p:sp>
        <p:nvSpPr>
          <p:cNvPr id="13" name="Título 3">
            <a:extLst>
              <a:ext uri="{FF2B5EF4-FFF2-40B4-BE49-F238E27FC236}">
                <a16:creationId xmlns:a16="http://schemas.microsoft.com/office/drawing/2014/main" id="{E1A51E09-37F1-8C8C-C547-52A6E8BCC30A}"/>
              </a:ext>
            </a:extLst>
          </p:cNvPr>
          <p:cNvSpPr txBox="1">
            <a:spLocks/>
          </p:cNvSpPr>
          <p:nvPr/>
        </p:nvSpPr>
        <p:spPr>
          <a:xfrm>
            <a:off x="3610988" y="5135219"/>
            <a:ext cx="1931506"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224B"/>
                </a:solidFill>
                <a:latin typeface="Open Sans ExtraBold" pitchFamily="2" charset="0"/>
                <a:ea typeface="Open Sans ExtraBold" pitchFamily="2" charset="0"/>
                <a:cs typeface="Open Sans ExtraBold" pitchFamily="2" charset="0"/>
              </a:rPr>
              <a:t>Dentro</a:t>
            </a:r>
            <a:endParaRPr lang="en-GB" i="1" dirty="0">
              <a:solidFill>
                <a:srgbClr val="00224B"/>
              </a:solidFill>
              <a:latin typeface="Open Sans ExtraBold" pitchFamily="2" charset="0"/>
              <a:ea typeface="Open Sans ExtraBold" pitchFamily="2" charset="0"/>
              <a:cs typeface="Open Sans ExtraBold" pitchFamily="2" charset="0"/>
            </a:endParaRPr>
          </a:p>
        </p:txBody>
      </p:sp>
      <p:sp>
        <p:nvSpPr>
          <p:cNvPr id="14" name="Título 3">
            <a:extLst>
              <a:ext uri="{FF2B5EF4-FFF2-40B4-BE49-F238E27FC236}">
                <a16:creationId xmlns:a16="http://schemas.microsoft.com/office/drawing/2014/main" id="{3F7B21E7-9BC8-B7F6-AC3F-921F4B405519}"/>
              </a:ext>
            </a:extLst>
          </p:cNvPr>
          <p:cNvSpPr txBox="1">
            <a:spLocks/>
          </p:cNvSpPr>
          <p:nvPr/>
        </p:nvSpPr>
        <p:spPr>
          <a:xfrm>
            <a:off x="1271360" y="5134727"/>
            <a:ext cx="1931506"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224B"/>
                </a:solidFill>
                <a:latin typeface="Open Sans ExtraBold" pitchFamily="2" charset="0"/>
                <a:ea typeface="Open Sans ExtraBold" pitchFamily="2" charset="0"/>
                <a:cs typeface="Open Sans ExtraBold" pitchFamily="2" charset="0"/>
              </a:rPr>
              <a:t>Fuera</a:t>
            </a:r>
            <a:endParaRPr lang="en-GB" sz="4000" i="1" dirty="0">
              <a:solidFill>
                <a:srgbClr val="00224B"/>
              </a:solidFill>
              <a:latin typeface="Open Sans ExtraBold" pitchFamily="2" charset="0"/>
              <a:ea typeface="Open Sans ExtraBold" pitchFamily="2" charset="0"/>
              <a:cs typeface="Open Sans ExtraBold" pitchFamily="2" charset="0"/>
            </a:endParaRPr>
          </a:p>
        </p:txBody>
      </p:sp>
      <p:cxnSp>
        <p:nvCxnSpPr>
          <p:cNvPr id="16" name="Conector recto 15">
            <a:extLst>
              <a:ext uri="{FF2B5EF4-FFF2-40B4-BE49-F238E27FC236}">
                <a16:creationId xmlns:a16="http://schemas.microsoft.com/office/drawing/2014/main" id="{50691206-B8DC-B11B-CC7A-C702E351215B}"/>
              </a:ext>
              <a:ext uri="{C183D7F6-B498-43B3-948B-1728B52AA6E4}">
                <adec:decorative xmlns:adec="http://schemas.microsoft.com/office/drawing/2017/decorative" val="1"/>
              </a:ext>
            </a:extLst>
          </p:cNvPr>
          <p:cNvCxnSpPr/>
          <p:nvPr/>
        </p:nvCxnSpPr>
        <p:spPr>
          <a:xfrm>
            <a:off x="5980670" y="2410048"/>
            <a:ext cx="0" cy="3163329"/>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2028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Networks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55949C88-1EFA-8F6A-F88D-E1B8F7A928BA}"/>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Configurando drivers</a:t>
            </a:r>
            <a:endParaRPr lang="en-GB" i="1" dirty="0">
              <a:solidFill>
                <a:srgbClr val="1D63ED"/>
              </a:solidFill>
              <a:latin typeface="Open Sans ExtraBold" pitchFamily="2" charset="0"/>
              <a:ea typeface="Open Sans ExtraBold" pitchFamily="2" charset="0"/>
              <a:cs typeface="Open Sans ExtraBold" pitchFamily="2" charset="0"/>
            </a:endParaRPr>
          </a:p>
        </p:txBody>
      </p:sp>
      <p:graphicFrame>
        <p:nvGraphicFramePr>
          <p:cNvPr id="12" name="Título 3">
            <a:extLst>
              <a:ext uri="{FF2B5EF4-FFF2-40B4-BE49-F238E27FC236}">
                <a16:creationId xmlns:a16="http://schemas.microsoft.com/office/drawing/2014/main" id="{D5F1189E-D036-85C0-CC81-A05EFACEA5DE}"/>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059977880"/>
              </p:ext>
            </p:extLst>
          </p:nvPr>
        </p:nvGraphicFramePr>
        <p:xfrm>
          <a:off x="565149" y="2743200"/>
          <a:ext cx="10247230" cy="30026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36723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Volumes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500C068A-4D14-9F7C-95B9-55A0C8AD8474}"/>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Configurando volúmenes</a:t>
            </a:r>
            <a:endParaRPr lang="en-GB" i="1" dirty="0">
              <a:solidFill>
                <a:srgbClr val="1D63ED"/>
              </a:solidFill>
              <a:latin typeface="Open Sans ExtraBold" pitchFamily="2" charset="0"/>
              <a:ea typeface="Open Sans ExtraBold" pitchFamily="2" charset="0"/>
              <a:cs typeface="Open Sans ExtraBold" pitchFamily="2" charset="0"/>
            </a:endParaRPr>
          </a:p>
        </p:txBody>
      </p:sp>
      <p:graphicFrame>
        <p:nvGraphicFramePr>
          <p:cNvPr id="12" name="Título 3">
            <a:extLst>
              <a:ext uri="{FF2B5EF4-FFF2-40B4-BE49-F238E27FC236}">
                <a16:creationId xmlns:a16="http://schemas.microsoft.com/office/drawing/2014/main" id="{D5F1189E-D036-85C0-CC81-A05EFACEA5DE}"/>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077256863"/>
              </p:ext>
            </p:extLst>
          </p:nvPr>
        </p:nvGraphicFramePr>
        <p:xfrm>
          <a:off x="565149" y="2743200"/>
          <a:ext cx="10247230" cy="30026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ítulo 3">
            <a:extLst>
              <a:ext uri="{FF2B5EF4-FFF2-40B4-BE49-F238E27FC236}">
                <a16:creationId xmlns:a16="http://schemas.microsoft.com/office/drawing/2014/main" id="{9FA1CD35-649C-B03D-C264-79CEA9DF3455}"/>
              </a:ext>
            </a:extLst>
          </p:cNvPr>
          <p:cNvSpPr txBox="1">
            <a:spLocks/>
          </p:cNvSpPr>
          <p:nvPr/>
        </p:nvSpPr>
        <p:spPr>
          <a:xfrm>
            <a:off x="6238287" y="1418545"/>
            <a:ext cx="775971" cy="605730"/>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i="1" dirty="0">
                <a:solidFill>
                  <a:srgbClr val="1D63ED"/>
                </a:solidFill>
                <a:latin typeface="Open Sans ExtraBold" pitchFamily="2" charset="0"/>
                <a:ea typeface="Open Sans ExtraBold" pitchFamily="2" charset="0"/>
                <a:cs typeface="Open Sans ExtraBold" pitchFamily="2" charset="0"/>
              </a:rPr>
              <a:t>3</a:t>
            </a:r>
            <a:endParaRPr lang="en-GB" sz="5400" i="1" dirty="0">
              <a:solidFill>
                <a:srgbClr val="1D63ED"/>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13554162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a:t>
            </a:r>
            <a:r>
              <a:rPr lang="es-ES" sz="6000" dirty="0" err="1">
                <a:solidFill>
                  <a:srgbClr val="00224B"/>
                </a:solidFill>
                <a:latin typeface="Open Sans ExtraBold" pitchFamily="2" charset="0"/>
                <a:ea typeface="Open Sans ExtraBold" pitchFamily="2" charset="0"/>
                <a:cs typeface="Open Sans ExtraBold" pitchFamily="2" charset="0"/>
              </a:rPr>
              <a:t>Compose</a:t>
            </a:r>
            <a:r>
              <a:rPr lang="es-ES" sz="6000" dirty="0">
                <a:solidFill>
                  <a:srgbClr val="00224B"/>
                </a:solidFill>
                <a:latin typeface="Open Sans ExtraBold" pitchFamily="2" charset="0"/>
                <a:ea typeface="Open Sans ExtraBold" pitchFamily="2" charset="0"/>
                <a:cs typeface="Open Sans ExtraBold" pitchFamily="2" charset="0"/>
              </a:rPr>
              <a:t> Up</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85C3EE67-54E0-DFDE-D25B-6D525336E6FF}"/>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Cosas que pasan (a veces)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565149" y="2743200"/>
            <a:ext cx="9339649" cy="3002691"/>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up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Con argumento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build</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a:spcAft>
                <a:spcPts val="600"/>
              </a:spcAft>
            </a:pPr>
            <a:r>
              <a:rPr lang="es-ES" sz="3200" i="1" dirty="0">
                <a:solidFill>
                  <a:schemeClr val="accent6"/>
                </a:solidFill>
                <a:latin typeface="Open Sans ExtraBold" pitchFamily="2" charset="0"/>
                <a:ea typeface="Open Sans ExtraBold" pitchFamily="2" charset="0"/>
                <a:cs typeface="Open Sans ExtraBold" pitchFamily="2" charset="0"/>
              </a:rPr>
              <a:t># Imagen y no se actualiza</a:t>
            </a:r>
            <a:endParaRPr lang="es-ES" sz="3200" i="1" dirty="0">
              <a:solidFill>
                <a:schemeClr val="accent5"/>
              </a:solidFill>
              <a:latin typeface="Open Sans ExtraBold" pitchFamily="2" charset="0"/>
              <a:ea typeface="Open Sans ExtraBold" pitchFamily="2" charset="0"/>
              <a:cs typeface="Open Sans ExtraBold" pitchFamily="2" charset="0"/>
            </a:endParaRPr>
          </a:p>
          <a:p>
            <a:endParaRPr lang="es-ES" sz="3200" i="1" dirty="0">
              <a:solidFill>
                <a:srgbClr val="1E1E1E"/>
              </a:solidFill>
              <a:latin typeface="Open Sans ExtraBold" pitchFamily="2" charset="0"/>
              <a:ea typeface="Open Sans ExtraBold" pitchFamily="2" charset="0"/>
              <a:cs typeface="Open Sans ExtraBold" pitchFamily="2" charset="0"/>
            </a:endParaRPr>
          </a:p>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up --</a:t>
            </a:r>
            <a:r>
              <a:rPr lang="es-ES" sz="3200" i="1" dirty="0" err="1">
                <a:solidFill>
                  <a:srgbClr val="00B2F3"/>
                </a:solidFill>
                <a:latin typeface="Open Sans ExtraBold" pitchFamily="2" charset="0"/>
                <a:ea typeface="Open Sans ExtraBold" pitchFamily="2" charset="0"/>
                <a:cs typeface="Open Sans ExtraBold" pitchFamily="2" charset="0"/>
              </a:rPr>
              <a:t>build</a:t>
            </a:r>
            <a:endParaRPr lang="es-ES" sz="3200" i="1" dirty="0">
              <a:solidFill>
                <a:srgbClr val="00B2F3"/>
              </a:solidFill>
              <a:latin typeface="Open Sans ExtraBold" pitchFamily="2" charset="0"/>
              <a:ea typeface="Open Sans ExtraBold" pitchFamily="2" charset="0"/>
              <a:cs typeface="Open Sans ExtraBold" pitchFamily="2" charset="0"/>
            </a:endParaRPr>
          </a:p>
          <a:p>
            <a:pPr>
              <a:spcAft>
                <a:spcPts val="600"/>
              </a:spcAft>
            </a:pPr>
            <a:r>
              <a:rPr lang="es-ES" sz="3200" i="1" dirty="0">
                <a:solidFill>
                  <a:schemeClr val="accent3">
                    <a:lumMod val="75000"/>
                  </a:schemeClr>
                </a:solidFill>
                <a:latin typeface="Open Sans ExtraBold" pitchFamily="2" charset="0"/>
                <a:ea typeface="Open Sans ExtraBold" pitchFamily="2" charset="0"/>
                <a:cs typeface="Open Sans ExtraBold" pitchFamily="2" charset="0"/>
              </a:rPr>
              <a:t># Se creó la imagen y no se actualiza</a:t>
            </a:r>
          </a:p>
          <a:p>
            <a:endParaRPr lang="es-ES" sz="3200" i="1" dirty="0">
              <a:solidFill>
                <a:schemeClr val="accent5"/>
              </a:solidFill>
              <a:latin typeface="Open Sans ExtraBold" pitchFamily="2" charset="0"/>
              <a:ea typeface="Open Sans ExtraBold" pitchFamily="2" charset="0"/>
              <a:cs typeface="Open Sans ExtraBold" pitchFamily="2" charset="0"/>
            </a:endParaRPr>
          </a:p>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up --</a:t>
            </a:r>
            <a:r>
              <a:rPr lang="es-ES" sz="3200" i="1" dirty="0" err="1">
                <a:solidFill>
                  <a:srgbClr val="00B2F3"/>
                </a:solidFill>
                <a:latin typeface="Open Sans ExtraBold" pitchFamily="2" charset="0"/>
                <a:ea typeface="Open Sans ExtraBold" pitchFamily="2" charset="0"/>
                <a:cs typeface="Open Sans ExtraBold" pitchFamily="2" charset="0"/>
              </a:rPr>
              <a:t>build</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force-recreate</a:t>
            </a:r>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chemeClr val="accent4"/>
                </a:solidFill>
                <a:latin typeface="Open Sans ExtraBold" pitchFamily="2" charset="0"/>
                <a:ea typeface="Open Sans ExtraBold" pitchFamily="2" charset="0"/>
                <a:cs typeface="Open Sans ExtraBold" pitchFamily="2" charset="0"/>
              </a:rPr>
              <a:t># Se crea la imagen y reinicia el contenedor</a:t>
            </a:r>
          </a:p>
        </p:txBody>
      </p:sp>
    </p:spTree>
    <p:extLst>
      <p:ext uri="{BB962C8B-B14F-4D97-AF65-F5344CB8AC3E}">
        <p14:creationId xmlns:p14="http://schemas.microsoft.com/office/powerpoint/2010/main" val="15758120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rPr>
              <a:t>Docker Machine</a:t>
            </a:r>
            <a:endParaRPr lang="en-GB" sz="10000" dirty="0">
              <a:solidFill>
                <a:srgbClr val="1D63ED"/>
              </a:solidFill>
            </a:endParaRPr>
          </a:p>
        </p:txBody>
      </p:sp>
    </p:spTree>
    <p:extLst>
      <p:ext uri="{BB962C8B-B14F-4D97-AF65-F5344CB8AC3E}">
        <p14:creationId xmlns:p14="http://schemas.microsoft.com/office/powerpoint/2010/main" val="33471517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rPr>
              <a:t>Docker</a:t>
            </a:r>
            <a:br>
              <a:rPr lang="es-ES" sz="10000" cap="small" dirty="0">
                <a:solidFill>
                  <a:srgbClr val="1D63ED"/>
                </a:solidFill>
              </a:rPr>
            </a:br>
            <a:r>
              <a:rPr lang="es-ES" sz="10000" cap="small" dirty="0">
                <a:solidFill>
                  <a:srgbClr val="1D63ED"/>
                </a:solidFill>
              </a:rPr>
              <a:t>Swarm</a:t>
            </a:r>
            <a:endParaRPr lang="en-GB" sz="10000" dirty="0">
              <a:solidFill>
                <a:srgbClr val="1D63ED"/>
              </a:solidFill>
            </a:endParaRPr>
          </a:p>
        </p:txBody>
      </p:sp>
    </p:spTree>
    <p:extLst>
      <p:ext uri="{BB962C8B-B14F-4D97-AF65-F5344CB8AC3E}">
        <p14:creationId xmlns:p14="http://schemas.microsoft.com/office/powerpoint/2010/main" val="29941264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429E5EC6-23B2-7D4A-F0A0-9CA95F36E4E0}"/>
              </a:ext>
            </a:extLst>
          </p:cNvPr>
          <p:cNvSpPr>
            <a:spLocks noGrp="1"/>
          </p:cNvSpPr>
          <p:nvPr>
            <p:ph type="subTitle" idx="13"/>
          </p:nvPr>
        </p:nvSpPr>
        <p:spPr/>
        <p:txBody>
          <a:bodyPr/>
          <a:lstStyle/>
          <a:p>
            <a:r>
              <a:rPr lang="es-ES" sz="3600" i="1" dirty="0">
                <a:solidFill>
                  <a:srgbClr val="1D63ED"/>
                </a:solidFill>
              </a:rPr>
              <a:t>Enjambres</a:t>
            </a:r>
            <a:endParaRPr lang="en-GB" dirty="0">
              <a:solidFill>
                <a:srgbClr val="1D63ED"/>
              </a:solidFill>
            </a:endParaRPr>
          </a:p>
        </p:txBody>
      </p:sp>
      <p:grpSp>
        <p:nvGrpSpPr>
          <p:cNvPr id="15" name="Grupo 14" descr="Máquina con Docker uno">
            <a:extLst>
              <a:ext uri="{FF2B5EF4-FFF2-40B4-BE49-F238E27FC236}">
                <a16:creationId xmlns:a16="http://schemas.microsoft.com/office/drawing/2014/main" id="{E43B8211-8979-72A2-F9F1-0B17EF4C43AE}"/>
              </a:ext>
            </a:extLst>
          </p:cNvPr>
          <p:cNvGrpSpPr/>
          <p:nvPr/>
        </p:nvGrpSpPr>
        <p:grpSpPr>
          <a:xfrm>
            <a:off x="1437013" y="2583475"/>
            <a:ext cx="2477530" cy="2477530"/>
            <a:chOff x="2699144" y="3355197"/>
            <a:chExt cx="2477530" cy="2477530"/>
          </a:xfrm>
        </p:grpSpPr>
        <p:pic>
          <p:nvPicPr>
            <p:cNvPr id="13" name="Gráfico 12" descr="Portátil con relleno sólido">
              <a:extLst>
                <a:ext uri="{FF2B5EF4-FFF2-40B4-BE49-F238E27FC236}">
                  <a16:creationId xmlns:a16="http://schemas.microsoft.com/office/drawing/2014/main" id="{8A400768-B173-530B-A4E5-AC80D7CACE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9144" y="3355197"/>
              <a:ext cx="2477530" cy="2477530"/>
            </a:xfrm>
            <a:prstGeom prst="rect">
              <a:avLst/>
            </a:prstGeom>
          </p:spPr>
        </p:pic>
        <p:pic>
          <p:nvPicPr>
            <p:cNvPr id="14" name="Picture 4">
              <a:extLst>
                <a:ext uri="{FF2B5EF4-FFF2-40B4-BE49-F238E27FC236}">
                  <a16:creationId xmlns:a16="http://schemas.microsoft.com/office/drawing/2014/main" id="{1B0BDCAA-C0EA-B264-3F43-6F7AFC11741E}"/>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rcRect l="13741" r="6692" b="33699"/>
            <a:stretch/>
          </p:blipFill>
          <p:spPr bwMode="auto">
            <a:xfrm>
              <a:off x="3472249" y="4110960"/>
              <a:ext cx="949969" cy="6772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upo 15" descr="Máquina con Docker dos">
            <a:extLst>
              <a:ext uri="{FF2B5EF4-FFF2-40B4-BE49-F238E27FC236}">
                <a16:creationId xmlns:a16="http://schemas.microsoft.com/office/drawing/2014/main" id="{CC7B1BCD-303F-4187-A99B-5CE22E68C511}"/>
              </a:ext>
            </a:extLst>
          </p:cNvPr>
          <p:cNvGrpSpPr/>
          <p:nvPr/>
        </p:nvGrpSpPr>
        <p:grpSpPr>
          <a:xfrm>
            <a:off x="7172824" y="1405382"/>
            <a:ext cx="2477530" cy="2477530"/>
            <a:chOff x="2699144" y="3355197"/>
            <a:chExt cx="2477530" cy="2477530"/>
          </a:xfrm>
        </p:grpSpPr>
        <p:pic>
          <p:nvPicPr>
            <p:cNvPr id="17" name="Gráfico 16" descr="Portátil con relleno sólido">
              <a:extLst>
                <a:ext uri="{FF2B5EF4-FFF2-40B4-BE49-F238E27FC236}">
                  <a16:creationId xmlns:a16="http://schemas.microsoft.com/office/drawing/2014/main" id="{8C638A73-ABE9-4F5E-463B-BEE6297BE1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9144" y="3355197"/>
              <a:ext cx="2477530" cy="2477530"/>
            </a:xfrm>
            <a:prstGeom prst="rect">
              <a:avLst/>
            </a:prstGeom>
          </p:spPr>
        </p:pic>
        <p:pic>
          <p:nvPicPr>
            <p:cNvPr id="18" name="Picture 4">
              <a:extLst>
                <a:ext uri="{FF2B5EF4-FFF2-40B4-BE49-F238E27FC236}">
                  <a16:creationId xmlns:a16="http://schemas.microsoft.com/office/drawing/2014/main" id="{D1BD9AEB-D5D6-895F-69C5-9F0DC5DFFAB7}"/>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rcRect l="13741" r="6692" b="33699"/>
            <a:stretch/>
          </p:blipFill>
          <p:spPr bwMode="auto">
            <a:xfrm>
              <a:off x="3472249" y="4110960"/>
              <a:ext cx="949969" cy="6772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upo 18" descr="Máquina con Docker tres">
            <a:extLst>
              <a:ext uri="{FF2B5EF4-FFF2-40B4-BE49-F238E27FC236}">
                <a16:creationId xmlns:a16="http://schemas.microsoft.com/office/drawing/2014/main" id="{BBE12BD1-807C-86D9-817D-BC5700B2132F}"/>
              </a:ext>
            </a:extLst>
          </p:cNvPr>
          <p:cNvGrpSpPr/>
          <p:nvPr/>
        </p:nvGrpSpPr>
        <p:grpSpPr>
          <a:xfrm>
            <a:off x="5126199" y="4016522"/>
            <a:ext cx="2477530" cy="2477530"/>
            <a:chOff x="2699144" y="3355197"/>
            <a:chExt cx="2477530" cy="2477530"/>
          </a:xfrm>
        </p:grpSpPr>
        <p:pic>
          <p:nvPicPr>
            <p:cNvPr id="20" name="Gráfico 19" descr="Portátil con relleno sólido">
              <a:extLst>
                <a:ext uri="{FF2B5EF4-FFF2-40B4-BE49-F238E27FC236}">
                  <a16:creationId xmlns:a16="http://schemas.microsoft.com/office/drawing/2014/main" id="{6E18056A-6A64-CD67-5EEA-21D38BDCBE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9144" y="3355197"/>
              <a:ext cx="2477530" cy="2477530"/>
            </a:xfrm>
            <a:prstGeom prst="rect">
              <a:avLst/>
            </a:prstGeom>
          </p:spPr>
        </p:pic>
        <p:pic>
          <p:nvPicPr>
            <p:cNvPr id="21" name="Picture 4">
              <a:extLst>
                <a:ext uri="{FF2B5EF4-FFF2-40B4-BE49-F238E27FC236}">
                  <a16:creationId xmlns:a16="http://schemas.microsoft.com/office/drawing/2014/main" id="{62024F13-CD5A-E8E0-FD36-CD2BD882A5AE}"/>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rcRect l="13741" r="6692" b="33699"/>
            <a:stretch/>
          </p:blipFill>
          <p:spPr bwMode="auto">
            <a:xfrm>
              <a:off x="3472249" y="4110960"/>
              <a:ext cx="949969" cy="67728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3" name="Conector recto 22" descr="Conexión entre máquina uno y máquina tres">
            <a:extLst>
              <a:ext uri="{FF2B5EF4-FFF2-40B4-BE49-F238E27FC236}">
                <a16:creationId xmlns:a16="http://schemas.microsoft.com/office/drawing/2014/main" id="{D54F5641-247E-BD9E-08D4-D28FF7D186A9}"/>
              </a:ext>
            </a:extLst>
          </p:cNvPr>
          <p:cNvCxnSpPr>
            <a:cxnSpLocks/>
          </p:cNvCxnSpPr>
          <p:nvPr/>
        </p:nvCxnSpPr>
        <p:spPr>
          <a:xfrm>
            <a:off x="3703551" y="4448432"/>
            <a:ext cx="1844633" cy="6125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Conector recto 24" descr="Conexión entre máquina uno y máquina dos">
            <a:extLst>
              <a:ext uri="{FF2B5EF4-FFF2-40B4-BE49-F238E27FC236}">
                <a16:creationId xmlns:a16="http://schemas.microsoft.com/office/drawing/2014/main" id="{57215F9E-6D16-76E7-BD47-CCABC16544F9}"/>
              </a:ext>
            </a:extLst>
          </p:cNvPr>
          <p:cNvCxnSpPr>
            <a:cxnSpLocks/>
          </p:cNvCxnSpPr>
          <p:nvPr/>
        </p:nvCxnSpPr>
        <p:spPr>
          <a:xfrm flipV="1">
            <a:off x="3484122" y="2655106"/>
            <a:ext cx="4119607" cy="59037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 name="Conector recto 28" descr="Conexión entre máquina dos y máquina tres">
            <a:extLst>
              <a:ext uri="{FF2B5EF4-FFF2-40B4-BE49-F238E27FC236}">
                <a16:creationId xmlns:a16="http://schemas.microsoft.com/office/drawing/2014/main" id="{D04B6B7D-60CD-4C5C-9A8F-6AF3B091EF35}"/>
              </a:ext>
            </a:extLst>
          </p:cNvPr>
          <p:cNvCxnSpPr>
            <a:cxnSpLocks/>
          </p:cNvCxnSpPr>
          <p:nvPr/>
        </p:nvCxnSpPr>
        <p:spPr>
          <a:xfrm flipH="1">
            <a:off x="7172824" y="3245483"/>
            <a:ext cx="888105" cy="1343552"/>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3" name="Gráfico 2" descr="Paquete de máquina uno a máquina dos">
            <a:extLst>
              <a:ext uri="{FF2B5EF4-FFF2-40B4-BE49-F238E27FC236}">
                <a16:creationId xmlns:a16="http://schemas.microsoft.com/office/drawing/2014/main" id="{D0DD1893-D860-BEB8-4BE5-66F72ED956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08359" y="2473701"/>
            <a:ext cx="677284" cy="677284"/>
          </a:xfrm>
          <a:prstGeom prst="rect">
            <a:avLst/>
          </a:prstGeom>
        </p:spPr>
      </p:pic>
      <p:pic>
        <p:nvPicPr>
          <p:cNvPr id="8" name="Gráfico 7" descr="Paquete de máquina uno a máquina tres">
            <a:extLst>
              <a:ext uri="{FF2B5EF4-FFF2-40B4-BE49-F238E27FC236}">
                <a16:creationId xmlns:a16="http://schemas.microsoft.com/office/drawing/2014/main" id="{A6FDC939-DD00-2E22-0B04-4B3ADF37B071}"/>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3905451" y="3766217"/>
            <a:ext cx="677284" cy="677284"/>
          </a:xfrm>
          <a:prstGeom prst="rect">
            <a:avLst/>
          </a:prstGeom>
        </p:spPr>
      </p:pic>
      <p:pic>
        <p:nvPicPr>
          <p:cNvPr id="9" name="Gráfico 8" descr="Paquete de máquina dos a máquina tres">
            <a:extLst>
              <a:ext uri="{FF2B5EF4-FFF2-40B4-BE49-F238E27FC236}">
                <a16:creationId xmlns:a16="http://schemas.microsoft.com/office/drawing/2014/main" id="{ABA6B3A7-7E48-E817-CF86-5247C804B903}"/>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7841016" y="3406404"/>
            <a:ext cx="677284" cy="677284"/>
          </a:xfrm>
          <a:prstGeom prst="rect">
            <a:avLst/>
          </a:prstGeom>
        </p:spPr>
      </p:pic>
    </p:spTree>
    <p:extLst>
      <p:ext uri="{BB962C8B-B14F-4D97-AF65-F5344CB8AC3E}">
        <p14:creationId xmlns:p14="http://schemas.microsoft.com/office/powerpoint/2010/main" val="309146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0"/>
                                  </p:stCondLst>
                                  <p:childTnLst>
                                    <p:animMotion origin="layout" path="M -1.66667E-6 -3.7037E-6 L 0.28099 -0.07523 " pathEditMode="relative" rAng="0" ptsTypes="AA">
                                      <p:cBhvr>
                                        <p:cTn id="9" dur="2000" fill="hold"/>
                                        <p:tgtEl>
                                          <p:spTgt spid="3"/>
                                        </p:tgtEl>
                                        <p:attrNameLst>
                                          <p:attrName>ppt_x</p:attrName>
                                          <p:attrName>ppt_y</p:attrName>
                                        </p:attrNameLst>
                                      </p:cBhvr>
                                      <p:rCtr x="14049" y="-3773"/>
                                    </p:animMotion>
                                  </p:childTnLst>
                                </p:cTn>
                              </p:par>
                            </p:childTnLst>
                          </p:cTn>
                        </p:par>
                        <p:par>
                          <p:cTn id="10" fill="hold">
                            <p:stCondLst>
                              <p:cond delay="2000"/>
                            </p:stCondLst>
                            <p:childTnLst>
                              <p:par>
                                <p:cTn id="11" presetID="10" presetClass="exit" presetSubtype="0" fill="hold" nodeType="after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par>
                          <p:cTn id="14" fill="hold">
                            <p:stCondLst>
                              <p:cond delay="2500"/>
                            </p:stCondLst>
                            <p:childTnLst>
                              <p:par>
                                <p:cTn id="15" presetID="1"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2500"/>
                            </p:stCondLst>
                            <p:childTnLst>
                              <p:par>
                                <p:cTn id="20" presetID="42" presetClass="path" presetSubtype="0" accel="50000" decel="50000" fill="hold" nodeType="afterEffect">
                                  <p:stCondLst>
                                    <p:cond delay="0"/>
                                  </p:stCondLst>
                                  <p:childTnLst>
                                    <p:animMotion origin="layout" path="M 3.125E-6 3.7037E-7 L 0.07239 0.05023 " pathEditMode="relative" rAng="0" ptsTypes="AA">
                                      <p:cBhvr>
                                        <p:cTn id="21" dur="2000" fill="hold"/>
                                        <p:tgtEl>
                                          <p:spTgt spid="8"/>
                                        </p:tgtEl>
                                        <p:attrNameLst>
                                          <p:attrName>ppt_x</p:attrName>
                                          <p:attrName>ppt_y</p:attrName>
                                        </p:attrNameLst>
                                      </p:cBhvr>
                                      <p:rCtr x="3620" y="2500"/>
                                    </p:animMotion>
                                  </p:childTnLst>
                                </p:cTn>
                              </p:par>
                              <p:par>
                                <p:cTn id="22" presetID="42" presetClass="path" presetSubtype="0" accel="50000" decel="50000" fill="hold" nodeType="withEffect">
                                  <p:stCondLst>
                                    <p:cond delay="0"/>
                                  </p:stCondLst>
                                  <p:childTnLst>
                                    <p:animMotion origin="layout" path="M -3.33333E-6 -4.81481E-6 L -0.04713 0.14653 " pathEditMode="relative" rAng="0" ptsTypes="AA">
                                      <p:cBhvr>
                                        <p:cTn id="23" dur="2000" fill="hold"/>
                                        <p:tgtEl>
                                          <p:spTgt spid="9"/>
                                        </p:tgtEl>
                                        <p:attrNameLst>
                                          <p:attrName>ppt_x</p:attrName>
                                          <p:attrName>ppt_y</p:attrName>
                                        </p:attrNameLst>
                                      </p:cBhvr>
                                      <p:rCtr x="-2357" y="7315"/>
                                    </p:animMotion>
                                  </p:childTnLst>
                                </p:cTn>
                              </p:par>
                            </p:childTnLst>
                          </p:cTn>
                        </p:par>
                        <p:par>
                          <p:cTn id="24" fill="hold">
                            <p:stCondLst>
                              <p:cond delay="4500"/>
                            </p:stCondLst>
                            <p:childTnLst>
                              <p:par>
                                <p:cTn id="25" presetID="10" presetClass="exit" presetSubtype="0" fill="hold" nodeType="after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vert="horz" lIns="91440" tIns="45720" rIns="91440" bIns="45720" rtlCol="0" anchor="t">
            <a:normAutofit fontScale="90000"/>
          </a:bodyPr>
          <a:lstStyle/>
          <a:p>
            <a:r>
              <a:rPr lang="en-US" sz="6000" dirty="0">
                <a:latin typeface="Open Sans ExtraBold" pitchFamily="2" charset="0"/>
                <a:ea typeface="Open Sans ExtraBold" pitchFamily="2" charset="0"/>
                <a:cs typeface="Open Sans ExtraBold" pitchFamily="2" charset="0"/>
              </a:rPr>
              <a:t>Docker Swarm</a:t>
            </a:r>
            <a:r>
              <a:rPr lang="es-ES" sz="6000" dirty="0">
                <a:solidFill>
                  <a:srgbClr val="00224B"/>
                </a:solidFill>
                <a:latin typeface="Open Sans ExtraBold" pitchFamily="2" charset="0"/>
                <a:ea typeface="Open Sans ExtraBold" pitchFamily="2" charset="0"/>
                <a:cs typeface="Open Sans ExtraBold" pitchFamily="2" charset="0"/>
              </a:rPr>
              <a:t> (II)</a:t>
            </a:r>
            <a:endParaRPr lang="en-US" sz="6000" dirty="0">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E8B11774-C604-5927-26C2-1A0B9AF58591}"/>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Bizantinos</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6" name="Gráfico 5" descr="Soldado">
            <a:extLst>
              <a:ext uri="{FF2B5EF4-FFF2-40B4-BE49-F238E27FC236}">
                <a16:creationId xmlns:a16="http://schemas.microsoft.com/office/drawing/2014/main" id="{503B850B-0F49-8E61-0478-34098DE1DD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20577" y="4060057"/>
            <a:ext cx="1943876" cy="1943876"/>
          </a:xfrm>
          <a:prstGeom prst="rect">
            <a:avLst/>
          </a:prstGeom>
        </p:spPr>
      </p:pic>
      <p:pic>
        <p:nvPicPr>
          <p:cNvPr id="5" name="Gráfico 4" descr="Hombre soldado con relleno sólido">
            <a:extLst>
              <a:ext uri="{FF2B5EF4-FFF2-40B4-BE49-F238E27FC236}">
                <a16:creationId xmlns:a16="http://schemas.microsoft.com/office/drawing/2014/main" id="{4115AD58-D0C9-C087-0BEB-B1CA67B31B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91353" y="4143234"/>
            <a:ext cx="1943876" cy="1943876"/>
          </a:xfrm>
          <a:prstGeom prst="rect">
            <a:avLst/>
          </a:prstGeom>
        </p:spPr>
      </p:pic>
      <p:pic>
        <p:nvPicPr>
          <p:cNvPr id="7" name="Gráfico 6" descr="Soldado enemigo">
            <a:extLst>
              <a:ext uri="{FF2B5EF4-FFF2-40B4-BE49-F238E27FC236}">
                <a16:creationId xmlns:a16="http://schemas.microsoft.com/office/drawing/2014/main" id="{4159E4A6-1A5F-751F-E4C9-A2E594234C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20016" y="2056590"/>
            <a:ext cx="2567402" cy="2567402"/>
          </a:xfrm>
          <a:prstGeom prst="rect">
            <a:avLst/>
          </a:prstGeom>
        </p:spPr>
      </p:pic>
      <p:pic>
        <p:nvPicPr>
          <p:cNvPr id="8" name="Gráfico 7" descr="Soldado">
            <a:extLst>
              <a:ext uri="{FF2B5EF4-FFF2-40B4-BE49-F238E27FC236}">
                <a16:creationId xmlns:a16="http://schemas.microsoft.com/office/drawing/2014/main" id="{E43CBFF6-CCAE-EE47-02E9-64C57F1C8D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5150" y="2988350"/>
            <a:ext cx="1943876" cy="1943876"/>
          </a:xfrm>
          <a:prstGeom prst="rect">
            <a:avLst/>
          </a:prstGeom>
        </p:spPr>
      </p:pic>
      <p:cxnSp>
        <p:nvCxnSpPr>
          <p:cNvPr id="10" name="Conector recto de flecha 9" descr="Señal de ataque del primer soldado">
            <a:extLst>
              <a:ext uri="{FF2B5EF4-FFF2-40B4-BE49-F238E27FC236}">
                <a16:creationId xmlns:a16="http://schemas.microsoft.com/office/drawing/2014/main" id="{5DD4E777-1FEC-0605-3E30-CC5839D77932}"/>
              </a:ext>
            </a:extLst>
          </p:cNvPr>
          <p:cNvCxnSpPr>
            <a:endCxn id="7" idx="1"/>
          </p:cNvCxnSpPr>
          <p:nvPr/>
        </p:nvCxnSpPr>
        <p:spPr>
          <a:xfrm flipV="1">
            <a:off x="2152649" y="3340291"/>
            <a:ext cx="5967367" cy="35262"/>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11" name="Conector recto de flecha 10" descr="Señal de ataque del segundo soldado">
            <a:extLst>
              <a:ext uri="{FF2B5EF4-FFF2-40B4-BE49-F238E27FC236}">
                <a16:creationId xmlns:a16="http://schemas.microsoft.com/office/drawing/2014/main" id="{7CE9F090-1B83-56D3-2525-D8B5B4866663}"/>
              </a:ext>
            </a:extLst>
          </p:cNvPr>
          <p:cNvCxnSpPr>
            <a:cxnSpLocks/>
            <a:endCxn id="7" idx="1"/>
          </p:cNvCxnSpPr>
          <p:nvPr/>
        </p:nvCxnSpPr>
        <p:spPr>
          <a:xfrm flipV="1">
            <a:off x="3736129" y="3340291"/>
            <a:ext cx="4383887" cy="894180"/>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pic>
        <p:nvPicPr>
          <p:cNvPr id="54" name="Gráfico 53" descr="Soldado traidor">
            <a:extLst>
              <a:ext uri="{FF2B5EF4-FFF2-40B4-BE49-F238E27FC236}">
                <a16:creationId xmlns:a16="http://schemas.microsoft.com/office/drawing/2014/main" id="{02194DE2-BB56-3860-6B38-DFA4018BA6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91353" y="4141575"/>
            <a:ext cx="1943876" cy="1943876"/>
          </a:xfrm>
          <a:prstGeom prst="rect">
            <a:avLst/>
          </a:prstGeom>
        </p:spPr>
      </p:pic>
      <p:sp>
        <p:nvSpPr>
          <p:cNvPr id="53" name="Pergamino: horizontal 52" descr="Cartel de traición">
            <a:extLst>
              <a:ext uri="{FF2B5EF4-FFF2-40B4-BE49-F238E27FC236}">
                <a16:creationId xmlns:a16="http://schemas.microsoft.com/office/drawing/2014/main" id="{E03B350D-77B6-97DF-060F-B5C890507860}"/>
              </a:ext>
            </a:extLst>
          </p:cNvPr>
          <p:cNvSpPr/>
          <p:nvPr/>
        </p:nvSpPr>
        <p:spPr>
          <a:xfrm>
            <a:off x="6047899" y="5411230"/>
            <a:ext cx="1338679" cy="894180"/>
          </a:xfrm>
          <a:prstGeom prst="horizontalScroll">
            <a:avLst/>
          </a:prstGeom>
          <a:solidFill>
            <a:schemeClr val="bg1">
              <a:lumMod val="95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a:solidFill>
                  <a:srgbClr val="C00000"/>
                </a:solidFill>
                <a:latin typeface="Open Sans ExtraBold" pitchFamily="2" charset="0"/>
                <a:ea typeface="Open Sans ExtraBold" pitchFamily="2" charset="0"/>
                <a:cs typeface="Open Sans ExtraBold" pitchFamily="2" charset="0"/>
              </a:rPr>
              <a:t>Traición</a:t>
            </a:r>
            <a:endParaRPr lang="en-GB" b="1" dirty="0">
              <a:solidFill>
                <a:srgbClr val="C00000"/>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15013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4"/>
                                        </p:tgtEl>
                                      </p:cBhvr>
                                    </p:animEffect>
                                    <p:set>
                                      <p:cBhvr>
                                        <p:cTn id="22" dur="1" fill="hold">
                                          <p:stCondLst>
                                            <p:cond delay="499"/>
                                          </p:stCondLst>
                                        </p:cTn>
                                        <p:tgtEl>
                                          <p:spTgt spid="54"/>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wipe(left)">
                                      <p:cBhvr>
                                        <p:cTn id="29" dur="500"/>
                                        <p:tgtEl>
                                          <p:spTgt spid="5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(III)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6E719F98-DA80-C16C-BDDC-8FEA4F07FE6A}"/>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Consenso</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1026" name="Picture 2" descr="Ilustración de grupos de consenso y de gossip en el algoritmo de Raft">
            <a:extLst>
              <a:ext uri="{FF2B5EF4-FFF2-40B4-BE49-F238E27FC236}">
                <a16:creationId xmlns:a16="http://schemas.microsoft.com/office/drawing/2014/main" id="{F1160271-C274-8EDF-3216-9D0136C65460}"/>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829"/>
          <a:stretch/>
        </p:blipFill>
        <p:spPr bwMode="auto">
          <a:xfrm>
            <a:off x="2570204" y="2420480"/>
            <a:ext cx="6991485" cy="330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134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Sistemas Operativos</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9" name="Subtítulo 8">
            <a:extLst>
              <a:ext uri="{FF2B5EF4-FFF2-40B4-BE49-F238E27FC236}">
                <a16:creationId xmlns:a16="http://schemas.microsoft.com/office/drawing/2014/main" id="{04FEB549-A145-8FD0-571F-BBD655E2F777}"/>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“El tamaño importa”</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6" name="Elipse 5">
            <a:extLst>
              <a:ext uri="{FF2B5EF4-FFF2-40B4-BE49-F238E27FC236}">
                <a16:creationId xmlns:a16="http://schemas.microsoft.com/office/drawing/2014/main" id="{FF480F80-F2CA-781E-6CAE-AEE4BC4B4944}"/>
              </a:ext>
              <a:ext uri="{C183D7F6-B498-43B3-948B-1728B52AA6E4}">
                <adec:decorative xmlns:adec="http://schemas.microsoft.com/office/drawing/2017/decorative" val="1"/>
              </a:ext>
            </a:extLst>
          </p:cNvPr>
          <p:cNvSpPr/>
          <p:nvPr/>
        </p:nvSpPr>
        <p:spPr>
          <a:xfrm>
            <a:off x="5292058" y="2763648"/>
            <a:ext cx="2430464" cy="2387128"/>
          </a:xfrm>
          <a:prstGeom prst="ellipse">
            <a:avLst/>
          </a:prstGeom>
          <a:solidFill>
            <a:schemeClr val="bg1"/>
          </a:solidFill>
          <a:ln w="57150">
            <a:solidFill>
              <a:srgbClr val="F8F9F8"/>
            </a:solidFill>
          </a:ln>
          <a:effectLst>
            <a:outerShdw dist="190500" dir="18900000" algn="bl" rotWithShape="0">
              <a:srgbClr val="1D63ED"/>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196" name="Picture 4" descr="Logo de Ubuntu">
            <a:extLst>
              <a:ext uri="{FF2B5EF4-FFF2-40B4-BE49-F238E27FC236}">
                <a16:creationId xmlns:a16="http://schemas.microsoft.com/office/drawing/2014/main" id="{F91EAF5E-5CC0-7D9D-6F9D-8A93E51C1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346" y="3437407"/>
            <a:ext cx="1948261" cy="1098901"/>
          </a:xfrm>
          <a:prstGeom prst="rect">
            <a:avLst/>
          </a:prstGeom>
          <a:noFill/>
          <a:extLst>
            <a:ext uri="{909E8E84-426E-40DD-AFC4-6F175D3DCCD1}">
              <a14:hiddenFill xmlns:a14="http://schemas.microsoft.com/office/drawing/2010/main">
                <a:solidFill>
                  <a:srgbClr val="FFFFFF"/>
                </a:solidFill>
              </a14:hiddenFill>
            </a:ext>
          </a:extLst>
        </p:spPr>
      </p:pic>
      <p:sp>
        <p:nvSpPr>
          <p:cNvPr id="7" name="Elipse 6">
            <a:extLst>
              <a:ext uri="{FF2B5EF4-FFF2-40B4-BE49-F238E27FC236}">
                <a16:creationId xmlns:a16="http://schemas.microsoft.com/office/drawing/2014/main" id="{AAA65990-9BD1-2E83-B528-123591628A6F}"/>
              </a:ext>
              <a:ext uri="{C183D7F6-B498-43B3-948B-1728B52AA6E4}">
                <adec:decorative xmlns:adec="http://schemas.microsoft.com/office/drawing/2017/decorative" val="1"/>
              </a:ext>
            </a:extLst>
          </p:cNvPr>
          <p:cNvSpPr/>
          <p:nvPr/>
        </p:nvSpPr>
        <p:spPr>
          <a:xfrm>
            <a:off x="565150" y="3260987"/>
            <a:ext cx="1656000" cy="1656000"/>
          </a:xfrm>
          <a:prstGeom prst="ellipse">
            <a:avLst/>
          </a:prstGeom>
          <a:solidFill>
            <a:schemeClr val="bg1"/>
          </a:solidFill>
          <a:ln w="57150">
            <a:solidFill>
              <a:srgbClr val="F8F9F8"/>
            </a:solidFill>
          </a:ln>
          <a:effectLst>
            <a:outerShdw dist="190500" dir="18900000" algn="bl" rotWithShape="0">
              <a:srgbClr val="1D63ED"/>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04" name="Picture 8" descr="Logo de Alpine Linux">
            <a:extLst>
              <a:ext uri="{FF2B5EF4-FFF2-40B4-BE49-F238E27FC236}">
                <a16:creationId xmlns:a16="http://schemas.microsoft.com/office/drawing/2014/main" id="{558D1C40-48C5-2A17-3B7F-C18C33323B0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5084" y="3957212"/>
            <a:ext cx="1216133" cy="294912"/>
          </a:xfrm>
          <a:prstGeom prst="rect">
            <a:avLst/>
          </a:prstGeom>
          <a:noFill/>
          <a:extLst>
            <a:ext uri="{909E8E84-426E-40DD-AFC4-6F175D3DCCD1}">
              <a14:hiddenFill xmlns:a14="http://schemas.microsoft.com/office/drawing/2010/main">
                <a:solidFill>
                  <a:srgbClr val="FFFFFF"/>
                </a:solidFill>
              </a14:hiddenFill>
            </a:ext>
          </a:extLst>
        </p:spPr>
      </p:pic>
      <p:sp>
        <p:nvSpPr>
          <p:cNvPr id="8" name="Elipse 7">
            <a:extLst>
              <a:ext uri="{FF2B5EF4-FFF2-40B4-BE49-F238E27FC236}">
                <a16:creationId xmlns:a16="http://schemas.microsoft.com/office/drawing/2014/main" id="{C7BCCD32-8B32-015F-015E-C7D2D5F6CB27}"/>
              </a:ext>
              <a:ext uri="{C183D7F6-B498-43B3-948B-1728B52AA6E4}">
                <adec:decorative xmlns:adec="http://schemas.microsoft.com/office/drawing/2017/decorative" val="1"/>
              </a:ext>
            </a:extLst>
          </p:cNvPr>
          <p:cNvSpPr/>
          <p:nvPr/>
        </p:nvSpPr>
        <p:spPr>
          <a:xfrm>
            <a:off x="2717274" y="2996554"/>
            <a:ext cx="2256461" cy="2216228"/>
          </a:xfrm>
          <a:prstGeom prst="ellipse">
            <a:avLst/>
          </a:prstGeom>
          <a:solidFill>
            <a:schemeClr val="bg1"/>
          </a:solidFill>
          <a:ln w="57150">
            <a:solidFill>
              <a:srgbClr val="F8F9F8"/>
            </a:solidFill>
          </a:ln>
          <a:effectLst>
            <a:outerShdw dist="190500" dir="18900000" algn="bl" rotWithShape="0">
              <a:srgbClr val="1D63ED"/>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194" name="Picture 2" descr="Logo de Debian">
            <a:extLst>
              <a:ext uri="{FF2B5EF4-FFF2-40B4-BE49-F238E27FC236}">
                <a16:creationId xmlns:a16="http://schemas.microsoft.com/office/drawing/2014/main" id="{95B21820-6F7B-8B12-7BB9-B00BB0CABD7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140057" y="3650071"/>
            <a:ext cx="1533745" cy="862732"/>
          </a:xfrm>
          <a:prstGeom prst="rect">
            <a:avLst/>
          </a:prstGeom>
          <a:noFill/>
          <a:extLst>
            <a:ext uri="{909E8E84-426E-40DD-AFC4-6F175D3DCCD1}">
              <a14:hiddenFill xmlns:a14="http://schemas.microsoft.com/office/drawing/2010/main">
                <a:solidFill>
                  <a:srgbClr val="FFFFFF"/>
                </a:solidFill>
              </a14:hiddenFill>
            </a:ext>
          </a:extLst>
        </p:spPr>
      </p:pic>
      <p:sp>
        <p:nvSpPr>
          <p:cNvPr id="10" name="Elipse 9">
            <a:extLst>
              <a:ext uri="{FF2B5EF4-FFF2-40B4-BE49-F238E27FC236}">
                <a16:creationId xmlns:a16="http://schemas.microsoft.com/office/drawing/2014/main" id="{F1A5A31C-A7F0-AC35-9A57-2F16373BD2AC}"/>
              </a:ext>
              <a:ext uri="{C183D7F6-B498-43B3-948B-1728B52AA6E4}">
                <adec:decorative xmlns:adec="http://schemas.microsoft.com/office/drawing/2017/decorative" val="1"/>
              </a:ext>
            </a:extLst>
          </p:cNvPr>
          <p:cNvSpPr/>
          <p:nvPr/>
        </p:nvSpPr>
        <p:spPr>
          <a:xfrm>
            <a:off x="8142444" y="2457046"/>
            <a:ext cx="3031613" cy="3000332"/>
          </a:xfrm>
          <a:prstGeom prst="ellipse">
            <a:avLst/>
          </a:prstGeom>
          <a:solidFill>
            <a:schemeClr val="bg1"/>
          </a:solidFill>
          <a:ln w="57150">
            <a:solidFill>
              <a:srgbClr val="F8F9F8"/>
            </a:solidFill>
          </a:ln>
          <a:effectLst>
            <a:outerShdw dist="190500" dir="18900000" algn="bl" rotWithShape="0">
              <a:srgbClr val="1D63ED"/>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upo 14" descr="Logo de Windows Nano Server">
            <a:extLst>
              <a:ext uri="{FF2B5EF4-FFF2-40B4-BE49-F238E27FC236}">
                <a16:creationId xmlns:a16="http://schemas.microsoft.com/office/drawing/2014/main" id="{8B29FE6E-97F3-06CA-5A5D-32DDF9A77779}"/>
              </a:ext>
            </a:extLst>
          </p:cNvPr>
          <p:cNvGrpSpPr/>
          <p:nvPr/>
        </p:nvGrpSpPr>
        <p:grpSpPr>
          <a:xfrm>
            <a:off x="8752170" y="3080402"/>
            <a:ext cx="1806223" cy="1832511"/>
            <a:chOff x="2037223" y="4134201"/>
            <a:chExt cx="1806223" cy="1832511"/>
          </a:xfrm>
        </p:grpSpPr>
        <p:pic>
          <p:nvPicPr>
            <p:cNvPr id="13" name="Gráfico 12">
              <a:extLst>
                <a:ext uri="{FF2B5EF4-FFF2-40B4-BE49-F238E27FC236}">
                  <a16:creationId xmlns:a16="http://schemas.microsoft.com/office/drawing/2014/main" id="{3C63AB56-AB9F-1BF1-AF13-D79739CF45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96312" y="4134201"/>
              <a:ext cx="1288046" cy="1288046"/>
            </a:xfrm>
            <a:prstGeom prst="rect">
              <a:avLst/>
            </a:prstGeom>
          </p:spPr>
        </p:pic>
        <p:sp>
          <p:nvSpPr>
            <p:cNvPr id="14" name="CuadroTexto 13">
              <a:extLst>
                <a:ext uri="{FF2B5EF4-FFF2-40B4-BE49-F238E27FC236}">
                  <a16:creationId xmlns:a16="http://schemas.microsoft.com/office/drawing/2014/main" id="{26E32A9F-3EFC-F085-8393-63CC3985C1EE}"/>
                </a:ext>
              </a:extLst>
            </p:cNvPr>
            <p:cNvSpPr txBox="1"/>
            <p:nvPr/>
          </p:nvSpPr>
          <p:spPr>
            <a:xfrm>
              <a:off x="2037223" y="5566602"/>
              <a:ext cx="1806223" cy="400110"/>
            </a:xfrm>
            <a:prstGeom prst="rect">
              <a:avLst/>
            </a:prstGeom>
            <a:noFill/>
          </p:spPr>
          <p:txBody>
            <a:bodyPr wrap="square" rtlCol="0">
              <a:spAutoFit/>
            </a:bodyPr>
            <a:lstStyle/>
            <a:p>
              <a:r>
                <a:rPr lang="es-ES" sz="2000" b="1" dirty="0">
                  <a:solidFill>
                    <a:srgbClr val="00ADEF"/>
                  </a:solidFill>
                  <a:latin typeface="Segoe UI" panose="020B0502040204020203" pitchFamily="34" charset="0"/>
                  <a:ea typeface="Segoe UI Black" panose="020B0A02040204020203" pitchFamily="34" charset="0"/>
                  <a:cs typeface="Segoe UI" panose="020B0502040204020203" pitchFamily="34" charset="0"/>
                </a:rPr>
                <a:t>Nano Server</a:t>
              </a:r>
              <a:endParaRPr lang="en-GB" sz="2000" b="1" dirty="0">
                <a:solidFill>
                  <a:srgbClr val="00ADEF"/>
                </a:solidFill>
                <a:latin typeface="Segoe UI" panose="020B0502040204020203" pitchFamily="34" charset="0"/>
                <a:ea typeface="Segoe UI Black" panose="020B0A02040204020203" pitchFamily="34" charset="0"/>
                <a:cs typeface="Segoe UI" panose="020B0502040204020203" pitchFamily="34" charset="0"/>
              </a:endParaRPr>
            </a:p>
          </p:txBody>
        </p:sp>
      </p:grpSp>
    </p:spTree>
    <p:extLst>
      <p:ext uri="{BB962C8B-B14F-4D97-AF65-F5344CB8AC3E}">
        <p14:creationId xmlns:p14="http://schemas.microsoft.com/office/powerpoint/2010/main" val="205742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104"/>
                                        </p:tgtEl>
                                        <p:attrNameLst>
                                          <p:attrName>style.visibility</p:attrName>
                                        </p:attrNameLst>
                                      </p:cBhvr>
                                      <p:to>
                                        <p:strVal val="visible"/>
                                      </p:to>
                                    </p:set>
                                    <p:anim calcmode="lin" valueType="num">
                                      <p:cBhvr>
                                        <p:cTn id="7" dur="700" fill="hold"/>
                                        <p:tgtEl>
                                          <p:spTgt spid="4104"/>
                                        </p:tgtEl>
                                        <p:attrNameLst>
                                          <p:attrName>ppt_w</p:attrName>
                                        </p:attrNameLst>
                                      </p:cBhvr>
                                      <p:tavLst>
                                        <p:tav tm="0">
                                          <p:val>
                                            <p:fltVal val="0"/>
                                          </p:val>
                                        </p:tav>
                                        <p:tav tm="100000">
                                          <p:val>
                                            <p:strVal val="#ppt_w"/>
                                          </p:val>
                                        </p:tav>
                                      </p:tavLst>
                                    </p:anim>
                                    <p:anim calcmode="lin" valueType="num">
                                      <p:cBhvr>
                                        <p:cTn id="8" dur="700" fill="hold"/>
                                        <p:tgtEl>
                                          <p:spTgt spid="4104"/>
                                        </p:tgtEl>
                                        <p:attrNameLst>
                                          <p:attrName>ppt_h</p:attrName>
                                        </p:attrNameLst>
                                      </p:cBhvr>
                                      <p:tavLst>
                                        <p:tav tm="0">
                                          <p:val>
                                            <p:fltVal val="0"/>
                                          </p:val>
                                        </p:tav>
                                        <p:tav tm="100000">
                                          <p:val>
                                            <p:strVal val="#ppt_h"/>
                                          </p:val>
                                        </p:tav>
                                      </p:tavLst>
                                    </p:anim>
                                    <p:animEffect transition="in" filter="fade">
                                      <p:cBhvr>
                                        <p:cTn id="9" dur="700"/>
                                        <p:tgtEl>
                                          <p:spTgt spid="4104"/>
                                        </p:tgtEl>
                                      </p:cBhvr>
                                    </p:animEffect>
                                  </p:childTnLst>
                                </p:cTn>
                              </p:par>
                              <p:par>
                                <p:cTn id="10" presetID="53" presetClass="entr" presetSubtype="16" fill="hold" nodeType="withEffect">
                                  <p:stCondLst>
                                    <p:cond delay="0"/>
                                  </p:stCondLst>
                                  <p:childTnLst>
                                    <p:set>
                                      <p:cBhvr>
                                        <p:cTn id="11" dur="1" fill="hold">
                                          <p:stCondLst>
                                            <p:cond delay="0"/>
                                          </p:stCondLst>
                                        </p:cTn>
                                        <p:tgtEl>
                                          <p:spTgt spid="8194"/>
                                        </p:tgtEl>
                                        <p:attrNameLst>
                                          <p:attrName>style.visibility</p:attrName>
                                        </p:attrNameLst>
                                      </p:cBhvr>
                                      <p:to>
                                        <p:strVal val="visible"/>
                                      </p:to>
                                    </p:set>
                                    <p:anim calcmode="lin" valueType="num">
                                      <p:cBhvr>
                                        <p:cTn id="12" dur="700" fill="hold"/>
                                        <p:tgtEl>
                                          <p:spTgt spid="8194"/>
                                        </p:tgtEl>
                                        <p:attrNameLst>
                                          <p:attrName>ppt_w</p:attrName>
                                        </p:attrNameLst>
                                      </p:cBhvr>
                                      <p:tavLst>
                                        <p:tav tm="0">
                                          <p:val>
                                            <p:fltVal val="0"/>
                                          </p:val>
                                        </p:tav>
                                        <p:tav tm="100000">
                                          <p:val>
                                            <p:strVal val="#ppt_w"/>
                                          </p:val>
                                        </p:tav>
                                      </p:tavLst>
                                    </p:anim>
                                    <p:anim calcmode="lin" valueType="num">
                                      <p:cBhvr>
                                        <p:cTn id="13" dur="700" fill="hold"/>
                                        <p:tgtEl>
                                          <p:spTgt spid="8194"/>
                                        </p:tgtEl>
                                        <p:attrNameLst>
                                          <p:attrName>ppt_h</p:attrName>
                                        </p:attrNameLst>
                                      </p:cBhvr>
                                      <p:tavLst>
                                        <p:tav tm="0">
                                          <p:val>
                                            <p:fltVal val="0"/>
                                          </p:val>
                                        </p:tav>
                                        <p:tav tm="100000">
                                          <p:val>
                                            <p:strVal val="#ppt_h"/>
                                          </p:val>
                                        </p:tav>
                                      </p:tavLst>
                                    </p:anim>
                                    <p:animEffect transition="in" filter="fade">
                                      <p:cBhvr>
                                        <p:cTn id="14" dur="700"/>
                                        <p:tgtEl>
                                          <p:spTgt spid="8194"/>
                                        </p:tgtEl>
                                      </p:cBhvr>
                                    </p:animEffect>
                                  </p:childTnLst>
                                </p:cTn>
                              </p:par>
                              <p:par>
                                <p:cTn id="15" presetID="53" presetClass="entr" presetSubtype="16" fill="hold" nodeType="withEffect">
                                  <p:stCondLst>
                                    <p:cond delay="0"/>
                                  </p:stCondLst>
                                  <p:childTnLst>
                                    <p:set>
                                      <p:cBhvr>
                                        <p:cTn id="16" dur="1" fill="hold">
                                          <p:stCondLst>
                                            <p:cond delay="0"/>
                                          </p:stCondLst>
                                        </p:cTn>
                                        <p:tgtEl>
                                          <p:spTgt spid="8196"/>
                                        </p:tgtEl>
                                        <p:attrNameLst>
                                          <p:attrName>style.visibility</p:attrName>
                                        </p:attrNameLst>
                                      </p:cBhvr>
                                      <p:to>
                                        <p:strVal val="visible"/>
                                      </p:to>
                                    </p:set>
                                    <p:anim calcmode="lin" valueType="num">
                                      <p:cBhvr>
                                        <p:cTn id="17" dur="800" fill="hold"/>
                                        <p:tgtEl>
                                          <p:spTgt spid="8196"/>
                                        </p:tgtEl>
                                        <p:attrNameLst>
                                          <p:attrName>ppt_w</p:attrName>
                                        </p:attrNameLst>
                                      </p:cBhvr>
                                      <p:tavLst>
                                        <p:tav tm="0">
                                          <p:val>
                                            <p:fltVal val="0"/>
                                          </p:val>
                                        </p:tav>
                                        <p:tav tm="100000">
                                          <p:val>
                                            <p:strVal val="#ppt_w"/>
                                          </p:val>
                                        </p:tav>
                                      </p:tavLst>
                                    </p:anim>
                                    <p:anim calcmode="lin" valueType="num">
                                      <p:cBhvr>
                                        <p:cTn id="18" dur="800" fill="hold"/>
                                        <p:tgtEl>
                                          <p:spTgt spid="8196"/>
                                        </p:tgtEl>
                                        <p:attrNameLst>
                                          <p:attrName>ppt_h</p:attrName>
                                        </p:attrNameLst>
                                      </p:cBhvr>
                                      <p:tavLst>
                                        <p:tav tm="0">
                                          <p:val>
                                            <p:fltVal val="0"/>
                                          </p:val>
                                        </p:tav>
                                        <p:tav tm="100000">
                                          <p:val>
                                            <p:strVal val="#ppt_h"/>
                                          </p:val>
                                        </p:tav>
                                      </p:tavLst>
                                    </p:anim>
                                    <p:animEffect transition="in" filter="fade">
                                      <p:cBhvr>
                                        <p:cTn id="19" dur="800"/>
                                        <p:tgtEl>
                                          <p:spTgt spid="8196"/>
                                        </p:tgtEl>
                                      </p:cBhvr>
                                    </p:animEffect>
                                  </p:childTnLst>
                                </p:cTn>
                              </p:par>
                              <p:par>
                                <p:cTn id="20" presetID="53" presetClass="entr" presetSubtype="16"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800" fill="hold"/>
                                        <p:tgtEl>
                                          <p:spTgt spid="15"/>
                                        </p:tgtEl>
                                        <p:attrNameLst>
                                          <p:attrName>ppt_w</p:attrName>
                                        </p:attrNameLst>
                                      </p:cBhvr>
                                      <p:tavLst>
                                        <p:tav tm="0">
                                          <p:val>
                                            <p:fltVal val="0"/>
                                          </p:val>
                                        </p:tav>
                                        <p:tav tm="100000">
                                          <p:val>
                                            <p:strVal val="#ppt_w"/>
                                          </p:val>
                                        </p:tav>
                                      </p:tavLst>
                                    </p:anim>
                                    <p:anim calcmode="lin" valueType="num">
                                      <p:cBhvr>
                                        <p:cTn id="23" dur="800" fill="hold"/>
                                        <p:tgtEl>
                                          <p:spTgt spid="15"/>
                                        </p:tgtEl>
                                        <p:attrNameLst>
                                          <p:attrName>ppt_h</p:attrName>
                                        </p:attrNameLst>
                                      </p:cBhvr>
                                      <p:tavLst>
                                        <p:tav tm="0">
                                          <p:val>
                                            <p:fltVal val="0"/>
                                          </p:val>
                                        </p:tav>
                                        <p:tav tm="100000">
                                          <p:val>
                                            <p:strVal val="#ppt_h"/>
                                          </p:val>
                                        </p:tav>
                                      </p:tavLst>
                                    </p:anim>
                                    <p:animEffect transition="in" filter="fade">
                                      <p:cBhvr>
                                        <p:cTn id="24" dur="8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áfico 12" descr="Volumen contorno">
            <a:extLst>
              <a:ext uri="{FF2B5EF4-FFF2-40B4-BE49-F238E27FC236}">
                <a16:creationId xmlns:a16="http://schemas.microsoft.com/office/drawing/2014/main" id="{F954FB47-18E3-2ED5-38B6-F6CF80D99FE0}"/>
              </a:ext>
            </a:extLst>
          </p:cNvPr>
          <p:cNvGrpSpPr/>
          <p:nvPr/>
        </p:nvGrpSpPr>
        <p:grpSpPr>
          <a:xfrm>
            <a:off x="3893214" y="3126282"/>
            <a:ext cx="1678896" cy="2575055"/>
            <a:chOff x="6139702" y="2777276"/>
            <a:chExt cx="263873" cy="481031"/>
          </a:xfrm>
          <a:gradFill flip="none" rotWithShape="1">
            <a:gsLst>
              <a:gs pos="0">
                <a:schemeClr val="accent5"/>
              </a:gs>
              <a:gs pos="100000">
                <a:srgbClr val="C00000"/>
              </a:gs>
            </a:gsLst>
            <a:lin ang="10800000" scaled="0"/>
            <a:tileRect/>
          </a:gradFill>
        </p:grpSpPr>
        <p:sp>
          <p:nvSpPr>
            <p:cNvPr id="16" name="Forma libre: forma 15">
              <a:extLst>
                <a:ext uri="{FF2B5EF4-FFF2-40B4-BE49-F238E27FC236}">
                  <a16:creationId xmlns:a16="http://schemas.microsoft.com/office/drawing/2014/main" id="{1696DF1F-9440-6156-DF75-5D2499A822F4}"/>
                </a:ext>
              </a:extLst>
            </p:cNvPr>
            <p:cNvSpPr/>
            <p:nvPr/>
          </p:nvSpPr>
          <p:spPr>
            <a:xfrm>
              <a:off x="6287721" y="2777276"/>
              <a:ext cx="115854" cy="481031"/>
            </a:xfrm>
            <a:custGeom>
              <a:avLst/>
              <a:gdLst>
                <a:gd name="connsiteX0" fmla="*/ 115853 w 115854"/>
                <a:gd name="connsiteY0" fmla="*/ 240516 h 481031"/>
                <a:gd name="connsiteX1" fmla="*/ 13192 w 115854"/>
                <a:gd name="connsiteY1" fmla="*/ 0 h 481031"/>
                <a:gd name="connsiteX2" fmla="*/ 0 w 115854"/>
                <a:gd name="connsiteY2" fmla="*/ 13745 h 481031"/>
                <a:gd name="connsiteX3" fmla="*/ 9554 w 115854"/>
                <a:gd name="connsiteY3" fmla="*/ 457733 h 481031"/>
                <a:gd name="connsiteX4" fmla="*/ 0 w 115854"/>
                <a:gd name="connsiteY4" fmla="*/ 467287 h 481031"/>
                <a:gd name="connsiteX5" fmla="*/ 13192 w 115854"/>
                <a:gd name="connsiteY5" fmla="*/ 481032 h 481031"/>
                <a:gd name="connsiteX6" fmla="*/ 115853 w 115854"/>
                <a:gd name="connsiteY6" fmla="*/ 240516 h 481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854" h="481031">
                  <a:moveTo>
                    <a:pt x="115853" y="240516"/>
                  </a:moveTo>
                  <a:cubicBezTo>
                    <a:pt x="116153" y="149640"/>
                    <a:pt x="79022" y="62650"/>
                    <a:pt x="13192" y="0"/>
                  </a:cubicBezTo>
                  <a:lnTo>
                    <a:pt x="0" y="13745"/>
                  </a:lnTo>
                  <a:cubicBezTo>
                    <a:pt x="125242" y="133711"/>
                    <a:pt x="129520" y="332491"/>
                    <a:pt x="9554" y="457733"/>
                  </a:cubicBezTo>
                  <a:cubicBezTo>
                    <a:pt x="6438" y="460986"/>
                    <a:pt x="3253" y="464171"/>
                    <a:pt x="0" y="467287"/>
                  </a:cubicBezTo>
                  <a:lnTo>
                    <a:pt x="13192" y="481032"/>
                  </a:lnTo>
                  <a:cubicBezTo>
                    <a:pt x="79022" y="418382"/>
                    <a:pt x="116153" y="331392"/>
                    <a:pt x="115853" y="240516"/>
                  </a:cubicBezTo>
                  <a:close/>
                </a:path>
              </a:pathLst>
            </a:custGeom>
            <a:grpFill/>
            <a:ln w="2669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17" name="Forma libre: forma 16">
              <a:extLst>
                <a:ext uri="{FF2B5EF4-FFF2-40B4-BE49-F238E27FC236}">
                  <a16:creationId xmlns:a16="http://schemas.microsoft.com/office/drawing/2014/main" id="{9D4CACDF-51D6-8A87-D0AB-9AD0A6C7EB11}"/>
                </a:ext>
              </a:extLst>
            </p:cNvPr>
            <p:cNvSpPr/>
            <p:nvPr/>
          </p:nvSpPr>
          <p:spPr>
            <a:xfrm>
              <a:off x="6213702" y="2851295"/>
              <a:ext cx="85096" cy="332994"/>
            </a:xfrm>
            <a:custGeom>
              <a:avLst/>
              <a:gdLst>
                <a:gd name="connsiteX0" fmla="*/ 0 w 85096"/>
                <a:gd name="connsiteY0" fmla="*/ 319116 h 332994"/>
                <a:gd name="connsiteX1" fmla="*/ 13059 w 85096"/>
                <a:gd name="connsiteY1" fmla="*/ 332994 h 332994"/>
                <a:gd name="connsiteX2" fmla="*/ 23164 w 85096"/>
                <a:gd name="connsiteY2" fmla="*/ 10105 h 332994"/>
                <a:gd name="connsiteX3" fmla="*/ 13059 w 85096"/>
                <a:gd name="connsiteY3" fmla="*/ 0 h 332994"/>
                <a:gd name="connsiteX4" fmla="*/ 0 w 85096"/>
                <a:gd name="connsiteY4" fmla="*/ 13878 h 332994"/>
                <a:gd name="connsiteX5" fmla="*/ 9305 w 85096"/>
                <a:gd name="connsiteY5" fmla="*/ 309811 h 332994"/>
                <a:gd name="connsiteX6" fmla="*/ 0 w 85096"/>
                <a:gd name="connsiteY6" fmla="*/ 319116 h 33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096" h="332994">
                  <a:moveTo>
                    <a:pt x="0" y="319116"/>
                  </a:moveTo>
                  <a:lnTo>
                    <a:pt x="13059" y="332994"/>
                  </a:lnTo>
                  <a:cubicBezTo>
                    <a:pt x="105012" y="246621"/>
                    <a:pt x="109537" y="102059"/>
                    <a:pt x="23164" y="10105"/>
                  </a:cubicBezTo>
                  <a:cubicBezTo>
                    <a:pt x="19902" y="6632"/>
                    <a:pt x="16532" y="3262"/>
                    <a:pt x="13059" y="0"/>
                  </a:cubicBezTo>
                  <a:lnTo>
                    <a:pt x="0" y="13878"/>
                  </a:lnTo>
                  <a:cubicBezTo>
                    <a:pt x="84290" y="93028"/>
                    <a:pt x="88456" y="225522"/>
                    <a:pt x="9305" y="309811"/>
                  </a:cubicBezTo>
                  <a:cubicBezTo>
                    <a:pt x="6302" y="313010"/>
                    <a:pt x="3198" y="316113"/>
                    <a:pt x="0" y="319116"/>
                  </a:cubicBezTo>
                  <a:close/>
                </a:path>
              </a:pathLst>
            </a:custGeom>
            <a:grpFill/>
            <a:ln w="2669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18" name="Forma libre: forma 17">
              <a:extLst>
                <a:ext uri="{FF2B5EF4-FFF2-40B4-BE49-F238E27FC236}">
                  <a16:creationId xmlns:a16="http://schemas.microsoft.com/office/drawing/2014/main" id="{167270A4-25F3-A4AE-734B-4C613911E456}"/>
                </a:ext>
              </a:extLst>
            </p:cNvPr>
            <p:cNvSpPr/>
            <p:nvPr/>
          </p:nvSpPr>
          <p:spPr>
            <a:xfrm>
              <a:off x="6139702" y="2925313"/>
              <a:ext cx="54321" cy="185051"/>
            </a:xfrm>
            <a:custGeom>
              <a:avLst/>
              <a:gdLst>
                <a:gd name="connsiteX0" fmla="*/ 54321 w 54321"/>
                <a:gd name="connsiteY0" fmla="*/ 92478 h 185051"/>
                <a:gd name="connsiteX1" fmla="*/ 12649 w 54321"/>
                <a:gd name="connsiteY1" fmla="*/ 0 h 185051"/>
                <a:gd name="connsiteX2" fmla="*/ 0 w 54321"/>
                <a:gd name="connsiteY2" fmla="*/ 14288 h 185051"/>
                <a:gd name="connsiteX3" fmla="*/ 9094 w 54321"/>
                <a:gd name="connsiteY3" fmla="*/ 161670 h 185051"/>
                <a:gd name="connsiteX4" fmla="*/ 0 w 54321"/>
                <a:gd name="connsiteY4" fmla="*/ 170764 h 185051"/>
                <a:gd name="connsiteX5" fmla="*/ 12649 w 54321"/>
                <a:gd name="connsiteY5" fmla="*/ 185052 h 185051"/>
                <a:gd name="connsiteX6" fmla="*/ 54321 w 54321"/>
                <a:gd name="connsiteY6" fmla="*/ 92478 h 185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21" h="185051">
                  <a:moveTo>
                    <a:pt x="54321" y="92478"/>
                  </a:moveTo>
                  <a:cubicBezTo>
                    <a:pt x="54263" y="57118"/>
                    <a:pt x="39099" y="23468"/>
                    <a:pt x="12649" y="0"/>
                  </a:cubicBezTo>
                  <a:lnTo>
                    <a:pt x="0" y="14288"/>
                  </a:lnTo>
                  <a:cubicBezTo>
                    <a:pt x="43210" y="52474"/>
                    <a:pt x="47282" y="118460"/>
                    <a:pt x="9094" y="161670"/>
                  </a:cubicBezTo>
                  <a:cubicBezTo>
                    <a:pt x="6253" y="164885"/>
                    <a:pt x="3216" y="167922"/>
                    <a:pt x="0" y="170764"/>
                  </a:cubicBezTo>
                  <a:lnTo>
                    <a:pt x="12649" y="185052"/>
                  </a:lnTo>
                  <a:cubicBezTo>
                    <a:pt x="39120" y="161559"/>
                    <a:pt x="54286" y="127870"/>
                    <a:pt x="54321" y="92478"/>
                  </a:cubicBezTo>
                  <a:close/>
                </a:path>
              </a:pathLst>
            </a:custGeom>
            <a:grpFill/>
            <a:ln w="2669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grpSp>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(IV)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524D3A92-C624-DB86-4499-7FDDD8070584}"/>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Heartbeat</a:t>
            </a:r>
            <a:endParaRPr lang="en-GB" i="1" dirty="0">
              <a:solidFill>
                <a:srgbClr val="1D63ED"/>
              </a:solidFill>
              <a:latin typeface="Open Sans ExtraBold" pitchFamily="2" charset="0"/>
              <a:ea typeface="Open Sans ExtraBold" pitchFamily="2" charset="0"/>
              <a:cs typeface="Open Sans ExtraBold" pitchFamily="2" charset="0"/>
            </a:endParaRPr>
          </a:p>
        </p:txBody>
      </p:sp>
      <p:grpSp>
        <p:nvGrpSpPr>
          <p:cNvPr id="10" name="Grupo 9" descr="Corazón latiendo">
            <a:extLst>
              <a:ext uri="{FF2B5EF4-FFF2-40B4-BE49-F238E27FC236}">
                <a16:creationId xmlns:a16="http://schemas.microsoft.com/office/drawing/2014/main" id="{10D925A2-2FAC-4232-ADD7-9A9DB4605581}"/>
              </a:ext>
              <a:ext uri="{C183D7F6-B498-43B3-948B-1728B52AA6E4}">
                <adec:decorative xmlns:adec="http://schemas.microsoft.com/office/drawing/2017/decorative" val="0"/>
              </a:ext>
            </a:extLst>
          </p:cNvPr>
          <p:cNvGrpSpPr/>
          <p:nvPr/>
        </p:nvGrpSpPr>
        <p:grpSpPr>
          <a:xfrm>
            <a:off x="1938964" y="3096921"/>
            <a:ext cx="1568070" cy="2139598"/>
            <a:chOff x="3282342" y="3193196"/>
            <a:chExt cx="1568070" cy="2139598"/>
          </a:xfrm>
          <a:solidFill>
            <a:srgbClr val="C81A02"/>
          </a:solidFill>
        </p:grpSpPr>
        <p:sp>
          <p:nvSpPr>
            <p:cNvPr id="8" name="Forma libre: forma 7">
              <a:extLst>
                <a:ext uri="{FF2B5EF4-FFF2-40B4-BE49-F238E27FC236}">
                  <a16:creationId xmlns:a16="http://schemas.microsoft.com/office/drawing/2014/main" id="{6111B3B9-0DD3-294E-2BF4-B2B4B87D40D1}"/>
                </a:ext>
              </a:extLst>
            </p:cNvPr>
            <p:cNvSpPr/>
            <p:nvPr/>
          </p:nvSpPr>
          <p:spPr>
            <a:xfrm>
              <a:off x="3282342" y="3474992"/>
              <a:ext cx="428833" cy="509250"/>
            </a:xfrm>
            <a:custGeom>
              <a:avLst/>
              <a:gdLst>
                <a:gd name="connsiteX0" fmla="*/ 52776 w 428833"/>
                <a:gd name="connsiteY0" fmla="*/ 286233 h 509250"/>
                <a:gd name="connsiteX1" fmla="*/ 107529 w 428833"/>
                <a:gd name="connsiteY1" fmla="*/ 434199 h 509250"/>
                <a:gd name="connsiteX2" fmla="*/ 107529 w 428833"/>
                <a:gd name="connsiteY2" fmla="*/ 434199 h 509250"/>
                <a:gd name="connsiteX3" fmla="*/ 121417 w 428833"/>
                <a:gd name="connsiteY3" fmla="*/ 509250 h 509250"/>
                <a:gd name="connsiteX4" fmla="*/ 327341 w 428833"/>
                <a:gd name="connsiteY4" fmla="*/ 426988 h 509250"/>
                <a:gd name="connsiteX5" fmla="*/ 354049 w 428833"/>
                <a:gd name="connsiteY5" fmla="*/ 423516 h 509250"/>
                <a:gd name="connsiteX6" fmla="*/ 381292 w 428833"/>
                <a:gd name="connsiteY6" fmla="*/ 200499 h 509250"/>
                <a:gd name="connsiteX7" fmla="*/ 428833 w 428833"/>
                <a:gd name="connsiteY7" fmla="*/ 76838 h 509250"/>
                <a:gd name="connsiteX8" fmla="*/ 320682 w 428833"/>
                <a:gd name="connsiteY8" fmla="*/ 1469 h 509250"/>
                <a:gd name="connsiteX9" fmla="*/ 264575 w 428833"/>
                <a:gd name="connsiteY9" fmla="*/ 34638 h 509250"/>
                <a:gd name="connsiteX10" fmla="*/ 220773 w 428833"/>
                <a:gd name="connsiteY10" fmla="*/ 161771 h 509250"/>
                <a:gd name="connsiteX11" fmla="*/ 214363 w 428833"/>
                <a:gd name="connsiteY11" fmla="*/ 190616 h 509250"/>
                <a:gd name="connsiteX12" fmla="*/ 152132 w 428833"/>
                <a:gd name="connsiteY12" fmla="*/ 89658 h 509250"/>
                <a:gd name="connsiteX13" fmla="*/ 20688 w 428833"/>
                <a:gd name="connsiteY13" fmla="*/ 103797 h 509250"/>
                <a:gd name="connsiteX14" fmla="*/ 18589 w 428833"/>
                <a:gd name="connsiteY14" fmla="*/ 218393 h 509250"/>
                <a:gd name="connsiteX15" fmla="*/ 52776 w 428833"/>
                <a:gd name="connsiteY15" fmla="*/ 286233 h 50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8833" h="509250">
                  <a:moveTo>
                    <a:pt x="52776" y="286233"/>
                  </a:moveTo>
                  <a:cubicBezTo>
                    <a:pt x="74941" y="334018"/>
                    <a:pt x="93250" y="383498"/>
                    <a:pt x="107529" y="434199"/>
                  </a:cubicBezTo>
                  <a:cubicBezTo>
                    <a:pt x="107529" y="434199"/>
                    <a:pt x="107529" y="434199"/>
                    <a:pt x="107529" y="434199"/>
                  </a:cubicBezTo>
                  <a:cubicBezTo>
                    <a:pt x="109131" y="444348"/>
                    <a:pt x="113405" y="471858"/>
                    <a:pt x="121417" y="509250"/>
                  </a:cubicBezTo>
                  <a:cubicBezTo>
                    <a:pt x="180582" y="462358"/>
                    <a:pt x="252153" y="433766"/>
                    <a:pt x="327341" y="426988"/>
                  </a:cubicBezTo>
                  <a:lnTo>
                    <a:pt x="354049" y="423516"/>
                  </a:lnTo>
                  <a:cubicBezTo>
                    <a:pt x="353579" y="348317"/>
                    <a:pt x="362735" y="273370"/>
                    <a:pt x="381292" y="200499"/>
                  </a:cubicBezTo>
                  <a:cubicBezTo>
                    <a:pt x="393001" y="157805"/>
                    <a:pt x="408925" y="116380"/>
                    <a:pt x="428833" y="76838"/>
                  </a:cubicBezTo>
                  <a:cubicBezTo>
                    <a:pt x="419782" y="26161"/>
                    <a:pt x="371359" y="-7585"/>
                    <a:pt x="320682" y="1469"/>
                  </a:cubicBezTo>
                  <a:cubicBezTo>
                    <a:pt x="298597" y="5414"/>
                    <a:pt x="278677" y="17189"/>
                    <a:pt x="264575" y="34638"/>
                  </a:cubicBezTo>
                  <a:cubicBezTo>
                    <a:pt x="252289" y="49595"/>
                    <a:pt x="245078" y="61347"/>
                    <a:pt x="220773" y="161771"/>
                  </a:cubicBezTo>
                  <a:cubicBezTo>
                    <a:pt x="218281" y="171386"/>
                    <a:pt x="216145" y="181001"/>
                    <a:pt x="214363" y="190616"/>
                  </a:cubicBezTo>
                  <a:cubicBezTo>
                    <a:pt x="175368" y="110491"/>
                    <a:pt x="166288" y="101410"/>
                    <a:pt x="152132" y="89658"/>
                  </a:cubicBezTo>
                  <a:cubicBezTo>
                    <a:pt x="111930" y="57266"/>
                    <a:pt x="53080" y="63596"/>
                    <a:pt x="20688" y="103797"/>
                  </a:cubicBezTo>
                  <a:cubicBezTo>
                    <a:pt x="-6093" y="137036"/>
                    <a:pt x="-6958" y="184196"/>
                    <a:pt x="18589" y="218393"/>
                  </a:cubicBezTo>
                  <a:cubicBezTo>
                    <a:pt x="21260" y="223201"/>
                    <a:pt x="30875" y="240294"/>
                    <a:pt x="52776" y="286233"/>
                  </a:cubicBezTo>
                  <a:close/>
                </a:path>
              </a:pathLst>
            </a:custGeom>
            <a:grpFill/>
            <a:ln w="26690" cap="flat">
              <a:noFill/>
              <a:prstDash val="solid"/>
              <a:miter/>
            </a:ln>
          </p:spPr>
          <p:txBody>
            <a:bodyPr rtlCol="0" anchor="ctr"/>
            <a:lstStyle/>
            <a:p>
              <a:endParaRPr lang="en-GB"/>
            </a:p>
          </p:txBody>
        </p:sp>
        <p:sp>
          <p:nvSpPr>
            <p:cNvPr id="9" name="Forma libre: forma 8">
              <a:extLst>
                <a:ext uri="{FF2B5EF4-FFF2-40B4-BE49-F238E27FC236}">
                  <a16:creationId xmlns:a16="http://schemas.microsoft.com/office/drawing/2014/main" id="{EB9AF99C-D0A0-5FA4-65C5-80322C42A3E3}"/>
                </a:ext>
              </a:extLst>
            </p:cNvPr>
            <p:cNvSpPr/>
            <p:nvPr/>
          </p:nvSpPr>
          <p:spPr>
            <a:xfrm>
              <a:off x="3298318" y="3193196"/>
              <a:ext cx="1552094" cy="2139598"/>
            </a:xfrm>
            <a:custGeom>
              <a:avLst/>
              <a:gdLst>
                <a:gd name="connsiteX0" fmla="*/ 1496426 w 1552094"/>
                <a:gd name="connsiteY0" fmla="*/ 1174315 h 2139598"/>
                <a:gd name="connsiteX1" fmla="*/ 1269402 w 1552094"/>
                <a:gd name="connsiteY1" fmla="*/ 753654 h 2139598"/>
                <a:gd name="connsiteX2" fmla="*/ 1183401 w 1552094"/>
                <a:gd name="connsiteY2" fmla="*/ 691423 h 2139598"/>
                <a:gd name="connsiteX3" fmla="*/ 1156692 w 1552094"/>
                <a:gd name="connsiteY3" fmla="*/ 714392 h 2139598"/>
                <a:gd name="connsiteX4" fmla="*/ 1081374 w 1552094"/>
                <a:gd name="connsiteY4" fmla="*/ 889334 h 2139598"/>
                <a:gd name="connsiteX5" fmla="*/ 1029559 w 1552094"/>
                <a:gd name="connsiteY5" fmla="*/ 930732 h 2139598"/>
                <a:gd name="connsiteX6" fmla="*/ 1017273 w 1552094"/>
                <a:gd name="connsiteY6" fmla="*/ 930732 h 2139598"/>
                <a:gd name="connsiteX7" fmla="*/ 977435 w 1552094"/>
                <a:gd name="connsiteY7" fmla="*/ 866549 h 2139598"/>
                <a:gd name="connsiteX8" fmla="*/ 977477 w 1552094"/>
                <a:gd name="connsiteY8" fmla="*/ 866364 h 2139598"/>
                <a:gd name="connsiteX9" fmla="*/ 1084312 w 1552094"/>
                <a:gd name="connsiteY9" fmla="*/ 635869 h 2139598"/>
                <a:gd name="connsiteX10" fmla="*/ 1317478 w 1552094"/>
                <a:gd name="connsiteY10" fmla="*/ 496984 h 2139598"/>
                <a:gd name="connsiteX11" fmla="*/ 1378908 w 1552094"/>
                <a:gd name="connsiteY11" fmla="*/ 443567 h 2139598"/>
                <a:gd name="connsiteX12" fmla="*/ 1333364 w 1552094"/>
                <a:gd name="connsiteY12" fmla="*/ 299509 h 2139598"/>
                <a:gd name="connsiteX13" fmla="*/ 1248837 w 1552094"/>
                <a:gd name="connsiteY13" fmla="*/ 293464 h 2139598"/>
                <a:gd name="connsiteX14" fmla="*/ 942489 w 1552094"/>
                <a:gd name="connsiteY14" fmla="*/ 475083 h 2139598"/>
                <a:gd name="connsiteX15" fmla="*/ 762740 w 1552094"/>
                <a:gd name="connsiteY15" fmla="*/ 841792 h 2139598"/>
                <a:gd name="connsiteX16" fmla="*/ 699574 w 1552094"/>
                <a:gd name="connsiteY16" fmla="*/ 883324 h 2139598"/>
                <a:gd name="connsiteX17" fmla="*/ 658042 w 1552094"/>
                <a:gd name="connsiteY17" fmla="*/ 820158 h 2139598"/>
                <a:gd name="connsiteX18" fmla="*/ 871711 w 1552094"/>
                <a:gd name="connsiteY18" fmla="*/ 395224 h 2139598"/>
                <a:gd name="connsiteX19" fmla="*/ 1043181 w 1552094"/>
                <a:gd name="connsiteY19" fmla="*/ 270228 h 2139598"/>
                <a:gd name="connsiteX20" fmla="*/ 986024 w 1552094"/>
                <a:gd name="connsiteY20" fmla="*/ 216811 h 2139598"/>
                <a:gd name="connsiteX21" fmla="*/ 996708 w 1552094"/>
                <a:gd name="connsiteY21" fmla="*/ 177816 h 2139598"/>
                <a:gd name="connsiteX22" fmla="*/ 1021547 w 1552094"/>
                <a:gd name="connsiteY22" fmla="*/ 101697 h 2139598"/>
                <a:gd name="connsiteX23" fmla="*/ 995669 w 1552094"/>
                <a:gd name="connsiteY23" fmla="*/ 10882 h 2139598"/>
                <a:gd name="connsiteX24" fmla="*/ 913377 w 1552094"/>
                <a:gd name="connsiteY24" fmla="*/ 24776 h 2139598"/>
                <a:gd name="connsiteX25" fmla="*/ 868773 w 1552094"/>
                <a:gd name="connsiteY25" fmla="*/ 139356 h 2139598"/>
                <a:gd name="connsiteX26" fmla="*/ 859959 w 1552094"/>
                <a:gd name="connsiteY26" fmla="*/ 171406 h 2139598"/>
                <a:gd name="connsiteX27" fmla="*/ 854084 w 1552094"/>
                <a:gd name="connsiteY27" fmla="*/ 171406 h 2139598"/>
                <a:gd name="connsiteX28" fmla="*/ 854084 w 1552094"/>
                <a:gd name="connsiteY28" fmla="*/ 161791 h 2139598"/>
                <a:gd name="connsiteX29" fmla="*/ 856487 w 1552094"/>
                <a:gd name="connsiteY29" fmla="*/ 81665 h 2139598"/>
                <a:gd name="connsiteX30" fmla="*/ 806283 w 1552094"/>
                <a:gd name="connsiteY30" fmla="*/ 1688 h 2139598"/>
                <a:gd name="connsiteX31" fmla="*/ 730957 w 1552094"/>
                <a:gd name="connsiteY31" fmla="*/ 38397 h 2139598"/>
                <a:gd name="connsiteX32" fmla="*/ 720541 w 1552094"/>
                <a:gd name="connsiteY32" fmla="*/ 160723 h 2139598"/>
                <a:gd name="connsiteX33" fmla="*/ 720541 w 1552094"/>
                <a:gd name="connsiteY33" fmla="*/ 196245 h 2139598"/>
                <a:gd name="connsiteX34" fmla="*/ 709323 w 1552094"/>
                <a:gd name="connsiteY34" fmla="*/ 201053 h 2139598"/>
                <a:gd name="connsiteX35" fmla="*/ 694900 w 1552094"/>
                <a:gd name="connsiteY35" fmla="*/ 124933 h 2139598"/>
                <a:gd name="connsiteX36" fmla="*/ 626980 w 1552094"/>
                <a:gd name="connsiteY36" fmla="*/ 59331 h 2139598"/>
                <a:gd name="connsiteX37" fmla="*/ 563761 w 1552094"/>
                <a:gd name="connsiteY37" fmla="*/ 108374 h 2139598"/>
                <a:gd name="connsiteX38" fmla="*/ 579786 w 1552094"/>
                <a:gd name="connsiteY38" fmla="*/ 230165 h 2139598"/>
                <a:gd name="connsiteX39" fmla="*/ 593407 w 1552094"/>
                <a:gd name="connsiteY39" fmla="*/ 283582 h 2139598"/>
                <a:gd name="connsiteX40" fmla="*/ 468411 w 1552094"/>
                <a:gd name="connsiteY40" fmla="*/ 508202 h 2139598"/>
                <a:gd name="connsiteX41" fmla="*/ 441703 w 1552094"/>
                <a:gd name="connsiteY41" fmla="*/ 801997 h 2139598"/>
                <a:gd name="connsiteX42" fmla="*/ 432889 w 1552094"/>
                <a:gd name="connsiteY42" fmla="*/ 804400 h 2139598"/>
                <a:gd name="connsiteX43" fmla="*/ 326054 w 1552094"/>
                <a:gd name="connsiteY43" fmla="*/ 813748 h 2139598"/>
                <a:gd name="connsiteX44" fmla="*/ 129746 w 1552094"/>
                <a:gd name="connsiteY44" fmla="*/ 918179 h 2139598"/>
                <a:gd name="connsiteX45" fmla="*/ 743 w 1552094"/>
                <a:gd name="connsiteY45" fmla="*/ 1269932 h 2139598"/>
                <a:gd name="connsiteX46" fmla="*/ 100366 w 1552094"/>
                <a:gd name="connsiteY46" fmla="*/ 1613671 h 2139598"/>
                <a:gd name="connsiteX47" fmla="*/ 255009 w 1552094"/>
                <a:gd name="connsiteY47" fmla="*/ 1804104 h 2139598"/>
                <a:gd name="connsiteX48" fmla="*/ 255009 w 1552094"/>
                <a:gd name="connsiteY48" fmla="*/ 1804104 h 2139598"/>
                <a:gd name="connsiteX49" fmla="*/ 373863 w 1552094"/>
                <a:gd name="connsiteY49" fmla="*/ 1902124 h 2139598"/>
                <a:gd name="connsiteX50" fmla="*/ 865301 w 1552094"/>
                <a:gd name="connsiteY50" fmla="*/ 2124340 h 2139598"/>
                <a:gd name="connsiteX51" fmla="*/ 1366889 w 1552094"/>
                <a:gd name="connsiteY51" fmla="*/ 2075730 h 2139598"/>
                <a:gd name="connsiteX52" fmla="*/ 1540495 w 1552094"/>
                <a:gd name="connsiteY52" fmla="*/ 1723978 h 2139598"/>
                <a:gd name="connsiteX53" fmla="*/ 1496426 w 1552094"/>
                <a:gd name="connsiteY53" fmla="*/ 1174315 h 2139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52094" h="2139598">
                  <a:moveTo>
                    <a:pt x="1496426" y="1174315"/>
                  </a:moveTo>
                  <a:cubicBezTo>
                    <a:pt x="1429387" y="957441"/>
                    <a:pt x="1314006" y="797990"/>
                    <a:pt x="1269402" y="753654"/>
                  </a:cubicBezTo>
                  <a:cubicBezTo>
                    <a:pt x="1243169" y="729739"/>
                    <a:pt x="1214319" y="708864"/>
                    <a:pt x="1183401" y="691423"/>
                  </a:cubicBezTo>
                  <a:cubicBezTo>
                    <a:pt x="1174320" y="698634"/>
                    <a:pt x="1165239" y="706380"/>
                    <a:pt x="1156692" y="714392"/>
                  </a:cubicBezTo>
                  <a:cubicBezTo>
                    <a:pt x="1129984" y="738430"/>
                    <a:pt x="1100871" y="805469"/>
                    <a:pt x="1081374" y="889334"/>
                  </a:cubicBezTo>
                  <a:cubicBezTo>
                    <a:pt x="1075797" y="913484"/>
                    <a:pt x="1054342" y="930625"/>
                    <a:pt x="1029559" y="930732"/>
                  </a:cubicBezTo>
                  <a:cubicBezTo>
                    <a:pt x="1025473" y="931125"/>
                    <a:pt x="1021360" y="931125"/>
                    <a:pt x="1017273" y="930732"/>
                  </a:cubicBezTo>
                  <a:cubicBezTo>
                    <a:pt x="988548" y="924009"/>
                    <a:pt x="970712" y="895274"/>
                    <a:pt x="977435" y="866549"/>
                  </a:cubicBezTo>
                  <a:cubicBezTo>
                    <a:pt x="977448" y="866487"/>
                    <a:pt x="977464" y="866426"/>
                    <a:pt x="977477" y="866364"/>
                  </a:cubicBezTo>
                  <a:cubicBezTo>
                    <a:pt x="995105" y="789443"/>
                    <a:pt x="1028491" y="686882"/>
                    <a:pt x="1084312" y="635869"/>
                  </a:cubicBezTo>
                  <a:cubicBezTo>
                    <a:pt x="1151554" y="573897"/>
                    <a:pt x="1230961" y="526599"/>
                    <a:pt x="1317478" y="496984"/>
                  </a:cubicBezTo>
                  <a:cubicBezTo>
                    <a:pt x="1344203" y="487983"/>
                    <a:pt x="1366283" y="468782"/>
                    <a:pt x="1378908" y="443567"/>
                  </a:cubicBezTo>
                  <a:cubicBezTo>
                    <a:pt x="1406113" y="391210"/>
                    <a:pt x="1385721" y="326711"/>
                    <a:pt x="1333364" y="299509"/>
                  </a:cubicBezTo>
                  <a:cubicBezTo>
                    <a:pt x="1307227" y="285927"/>
                    <a:pt x="1276641" y="283740"/>
                    <a:pt x="1248837" y="293464"/>
                  </a:cubicBezTo>
                  <a:cubicBezTo>
                    <a:pt x="1135309" y="332272"/>
                    <a:pt x="1031015" y="394103"/>
                    <a:pt x="942489" y="475083"/>
                  </a:cubicBezTo>
                  <a:cubicBezTo>
                    <a:pt x="831915" y="573638"/>
                    <a:pt x="782237" y="747244"/>
                    <a:pt x="762740" y="841792"/>
                  </a:cubicBezTo>
                  <a:cubicBezTo>
                    <a:pt x="756765" y="870704"/>
                    <a:pt x="728486" y="889299"/>
                    <a:pt x="699574" y="883324"/>
                  </a:cubicBezTo>
                  <a:cubicBezTo>
                    <a:pt x="670662" y="877350"/>
                    <a:pt x="652068" y="849070"/>
                    <a:pt x="658042" y="820158"/>
                  </a:cubicBezTo>
                  <a:cubicBezTo>
                    <a:pt x="684751" y="688752"/>
                    <a:pt x="744578" y="508202"/>
                    <a:pt x="871711" y="395224"/>
                  </a:cubicBezTo>
                  <a:cubicBezTo>
                    <a:pt x="924423" y="347782"/>
                    <a:pt x="981884" y="305895"/>
                    <a:pt x="1043181" y="270228"/>
                  </a:cubicBezTo>
                  <a:cubicBezTo>
                    <a:pt x="1026595" y="249953"/>
                    <a:pt x="1007372" y="231989"/>
                    <a:pt x="986024" y="216811"/>
                  </a:cubicBezTo>
                  <a:cubicBezTo>
                    <a:pt x="989229" y="203991"/>
                    <a:pt x="992701" y="190102"/>
                    <a:pt x="996708" y="177816"/>
                  </a:cubicBezTo>
                  <a:cubicBezTo>
                    <a:pt x="1012733" y="124399"/>
                    <a:pt x="1019677" y="106237"/>
                    <a:pt x="1021547" y="101697"/>
                  </a:cubicBezTo>
                  <a:cubicBezTo>
                    <a:pt x="1039479" y="69473"/>
                    <a:pt x="1027893" y="28814"/>
                    <a:pt x="995669" y="10882"/>
                  </a:cubicBezTo>
                  <a:cubicBezTo>
                    <a:pt x="968367" y="-4311"/>
                    <a:pt x="934177" y="1460"/>
                    <a:pt x="913377" y="24776"/>
                  </a:cubicBezTo>
                  <a:cubicBezTo>
                    <a:pt x="904563" y="34658"/>
                    <a:pt x="898153" y="41869"/>
                    <a:pt x="868773" y="139356"/>
                  </a:cubicBezTo>
                  <a:cubicBezTo>
                    <a:pt x="865568" y="150039"/>
                    <a:pt x="862630" y="160723"/>
                    <a:pt x="859959" y="171406"/>
                  </a:cubicBezTo>
                  <a:lnTo>
                    <a:pt x="854084" y="171406"/>
                  </a:lnTo>
                  <a:lnTo>
                    <a:pt x="854084" y="161791"/>
                  </a:lnTo>
                  <a:cubicBezTo>
                    <a:pt x="854084" y="105703"/>
                    <a:pt x="855953" y="86473"/>
                    <a:pt x="856487" y="81665"/>
                  </a:cubicBezTo>
                  <a:cubicBezTo>
                    <a:pt x="864708" y="45716"/>
                    <a:pt x="842233" y="9909"/>
                    <a:pt x="806283" y="1688"/>
                  </a:cubicBezTo>
                  <a:cubicBezTo>
                    <a:pt x="775667" y="-5315"/>
                    <a:pt x="744306" y="9967"/>
                    <a:pt x="730957" y="38397"/>
                  </a:cubicBezTo>
                  <a:cubicBezTo>
                    <a:pt x="725348" y="50416"/>
                    <a:pt x="721075" y="58963"/>
                    <a:pt x="720541" y="160723"/>
                  </a:cubicBezTo>
                  <a:cubicBezTo>
                    <a:pt x="720541" y="172742"/>
                    <a:pt x="720541" y="184760"/>
                    <a:pt x="720541" y="196245"/>
                  </a:cubicBezTo>
                  <a:lnTo>
                    <a:pt x="709323" y="201053"/>
                  </a:lnTo>
                  <a:cubicBezTo>
                    <a:pt x="698105" y="147635"/>
                    <a:pt x="695434" y="129741"/>
                    <a:pt x="694900" y="124933"/>
                  </a:cubicBezTo>
                  <a:cubicBezTo>
                    <a:pt x="694259" y="88062"/>
                    <a:pt x="663851" y="58690"/>
                    <a:pt x="626980" y="59331"/>
                  </a:cubicBezTo>
                  <a:cubicBezTo>
                    <a:pt x="597360" y="59844"/>
                    <a:pt x="571621" y="79812"/>
                    <a:pt x="563761" y="108374"/>
                  </a:cubicBezTo>
                  <a:cubicBezTo>
                    <a:pt x="560823" y="121461"/>
                    <a:pt x="558686" y="130542"/>
                    <a:pt x="579786" y="230165"/>
                  </a:cubicBezTo>
                  <a:cubicBezTo>
                    <a:pt x="583704" y="247972"/>
                    <a:pt x="588245" y="265776"/>
                    <a:pt x="593407" y="283582"/>
                  </a:cubicBezTo>
                  <a:cubicBezTo>
                    <a:pt x="533684" y="346876"/>
                    <a:pt x="490718" y="424086"/>
                    <a:pt x="468411" y="508202"/>
                  </a:cubicBezTo>
                  <a:cubicBezTo>
                    <a:pt x="439833" y="612899"/>
                    <a:pt x="444641" y="700771"/>
                    <a:pt x="441703" y="801997"/>
                  </a:cubicBezTo>
                  <a:cubicBezTo>
                    <a:pt x="441703" y="807071"/>
                    <a:pt x="432889" y="804400"/>
                    <a:pt x="432889" y="804400"/>
                  </a:cubicBezTo>
                  <a:cubicBezTo>
                    <a:pt x="397102" y="805004"/>
                    <a:pt x="361403" y="808129"/>
                    <a:pt x="326054" y="813748"/>
                  </a:cubicBezTo>
                  <a:cubicBezTo>
                    <a:pt x="230972" y="829506"/>
                    <a:pt x="183163" y="856215"/>
                    <a:pt x="129746" y="918179"/>
                  </a:cubicBezTo>
                  <a:cubicBezTo>
                    <a:pt x="76329" y="980143"/>
                    <a:pt x="8489" y="1082971"/>
                    <a:pt x="743" y="1269932"/>
                  </a:cubicBezTo>
                  <a:cubicBezTo>
                    <a:pt x="-5659" y="1392455"/>
                    <a:pt x="29439" y="1513559"/>
                    <a:pt x="100366" y="1613671"/>
                  </a:cubicBezTo>
                  <a:cubicBezTo>
                    <a:pt x="147483" y="1680622"/>
                    <a:pt x="199154" y="1744250"/>
                    <a:pt x="255009" y="1804104"/>
                  </a:cubicBezTo>
                  <a:lnTo>
                    <a:pt x="255009" y="1804104"/>
                  </a:lnTo>
                  <a:cubicBezTo>
                    <a:pt x="292879" y="1838841"/>
                    <a:pt x="332552" y="1871559"/>
                    <a:pt x="373863" y="1902124"/>
                  </a:cubicBezTo>
                  <a:cubicBezTo>
                    <a:pt x="521179" y="2008294"/>
                    <a:pt x="688284" y="2083853"/>
                    <a:pt x="865301" y="2124340"/>
                  </a:cubicBezTo>
                  <a:cubicBezTo>
                    <a:pt x="1038106" y="2157993"/>
                    <a:pt x="1282223" y="2133421"/>
                    <a:pt x="1366889" y="2075730"/>
                  </a:cubicBezTo>
                  <a:cubicBezTo>
                    <a:pt x="1451555" y="2018040"/>
                    <a:pt x="1525004" y="1843098"/>
                    <a:pt x="1540495" y="1723978"/>
                  </a:cubicBezTo>
                  <a:cubicBezTo>
                    <a:pt x="1565275" y="1539712"/>
                    <a:pt x="1550246" y="1352277"/>
                    <a:pt x="1496426" y="1174315"/>
                  </a:cubicBezTo>
                  <a:close/>
                </a:path>
              </a:pathLst>
            </a:custGeom>
            <a:grpFill/>
            <a:ln w="26690" cap="flat">
              <a:noFill/>
              <a:prstDash val="solid"/>
              <a:miter/>
            </a:ln>
          </p:spPr>
          <p:txBody>
            <a:bodyPr rtlCol="0" anchor="ctr"/>
            <a:lstStyle/>
            <a:p>
              <a:endParaRPr lang="en-GB"/>
            </a:p>
          </p:txBody>
        </p:sp>
      </p:grpSp>
      <p:sp>
        <p:nvSpPr>
          <p:cNvPr id="11" name="Gráfico 6" descr="Corazón con pulso con relleno sólido">
            <a:extLst>
              <a:ext uri="{FF2B5EF4-FFF2-40B4-BE49-F238E27FC236}">
                <a16:creationId xmlns:a16="http://schemas.microsoft.com/office/drawing/2014/main" id="{9552BBD7-0218-8BED-AEA3-1E1A56396F46}"/>
              </a:ext>
            </a:extLst>
          </p:cNvPr>
          <p:cNvSpPr/>
          <p:nvPr/>
        </p:nvSpPr>
        <p:spPr>
          <a:xfrm>
            <a:off x="7289987" y="3617565"/>
            <a:ext cx="1678896" cy="1592491"/>
          </a:xfrm>
          <a:custGeom>
            <a:avLst/>
            <a:gdLst>
              <a:gd name="connsiteX0" fmla="*/ 845622 w 1678896"/>
              <a:gd name="connsiteY0" fmla="*/ 1587054 h 1592491"/>
              <a:gd name="connsiteX1" fmla="*/ 1155282 w 1678896"/>
              <a:gd name="connsiteY1" fmla="*/ 1312487 h 1592491"/>
              <a:gd name="connsiteX2" fmla="*/ 1529197 w 1678896"/>
              <a:gd name="connsiteY2" fmla="*/ 861218 h 1592491"/>
              <a:gd name="connsiteX3" fmla="*/ 1657460 w 1678896"/>
              <a:gd name="connsiteY3" fmla="*/ 306647 h 1592491"/>
              <a:gd name="connsiteX4" fmla="*/ 1290959 w 1678896"/>
              <a:gd name="connsiteY4" fmla="*/ 1682 h 1592491"/>
              <a:gd name="connsiteX5" fmla="*/ 838702 w 1678896"/>
              <a:gd name="connsiteY5" fmla="*/ 331855 h 1592491"/>
              <a:gd name="connsiteX6" fmla="*/ 438590 w 1678896"/>
              <a:gd name="connsiteY6" fmla="*/ 694 h 1592491"/>
              <a:gd name="connsiteX7" fmla="*/ 41197 w 1678896"/>
              <a:gd name="connsiteY7" fmla="*/ 255737 h 1592491"/>
              <a:gd name="connsiteX8" fmla="*/ 119786 w 1678896"/>
              <a:gd name="connsiteY8" fmla="*/ 813768 h 1592491"/>
              <a:gd name="connsiteX9" fmla="*/ 489006 w 1678896"/>
              <a:gd name="connsiteY9" fmla="*/ 1279371 h 1592491"/>
              <a:gd name="connsiteX10" fmla="*/ 838702 w 1678896"/>
              <a:gd name="connsiteY10" fmla="*/ 1592491 h 1592491"/>
              <a:gd name="connsiteX11" fmla="*/ 443286 w 1678896"/>
              <a:gd name="connsiteY11" fmla="*/ 746795 h 1592491"/>
              <a:gd name="connsiteX12" fmla="*/ 517426 w 1678896"/>
              <a:gd name="connsiteY12" fmla="*/ 524373 h 1592491"/>
              <a:gd name="connsiteX13" fmla="*/ 561416 w 1678896"/>
              <a:gd name="connsiteY13" fmla="*/ 392156 h 1592491"/>
              <a:gd name="connsiteX14" fmla="*/ 637781 w 1678896"/>
              <a:gd name="connsiteY14" fmla="*/ 331608 h 1592491"/>
              <a:gd name="connsiteX15" fmla="*/ 673121 w 1678896"/>
              <a:gd name="connsiteY15" fmla="*/ 399323 h 1592491"/>
              <a:gd name="connsiteX16" fmla="*/ 693634 w 1678896"/>
              <a:gd name="connsiteY16" fmla="*/ 508804 h 1592491"/>
              <a:gd name="connsiteX17" fmla="*/ 752946 w 1678896"/>
              <a:gd name="connsiteY17" fmla="*/ 825137 h 1592491"/>
              <a:gd name="connsiteX18" fmla="*/ 792240 w 1678896"/>
              <a:gd name="connsiteY18" fmla="*/ 1035201 h 1592491"/>
              <a:gd name="connsiteX19" fmla="*/ 935579 w 1678896"/>
              <a:gd name="connsiteY19" fmla="*/ 656096 h 1592491"/>
              <a:gd name="connsiteX20" fmla="*/ 967212 w 1678896"/>
              <a:gd name="connsiteY20" fmla="*/ 572565 h 1592491"/>
              <a:gd name="connsiteX21" fmla="*/ 1016639 w 1678896"/>
              <a:gd name="connsiteY21" fmla="*/ 520419 h 1592491"/>
              <a:gd name="connsiteX22" fmla="*/ 1076199 w 1678896"/>
              <a:gd name="connsiteY22" fmla="*/ 579732 h 1592491"/>
              <a:gd name="connsiteX23" fmla="*/ 1106596 w 1678896"/>
              <a:gd name="connsiteY23" fmla="*/ 684023 h 1592491"/>
              <a:gd name="connsiteX24" fmla="*/ 1166897 w 1678896"/>
              <a:gd name="connsiteY24" fmla="*/ 891369 h 1592491"/>
              <a:gd name="connsiteX25" fmla="*/ 1226457 w 1678896"/>
              <a:gd name="connsiteY25" fmla="*/ 825878 h 1592491"/>
              <a:gd name="connsiteX26" fmla="*/ 1290465 w 1678896"/>
              <a:gd name="connsiteY26" fmla="*/ 757174 h 1592491"/>
              <a:gd name="connsiteX27" fmla="*/ 1389319 w 1678896"/>
              <a:gd name="connsiteY27" fmla="*/ 747783 h 1592491"/>
              <a:gd name="connsiteX28" fmla="*/ 1481253 w 1678896"/>
              <a:gd name="connsiteY28" fmla="*/ 747783 h 1592491"/>
              <a:gd name="connsiteX29" fmla="*/ 1420705 w 1678896"/>
              <a:gd name="connsiteY29" fmla="*/ 846637 h 1592491"/>
              <a:gd name="connsiteX30" fmla="*/ 1340386 w 1678896"/>
              <a:gd name="connsiteY30" fmla="*/ 846637 h 1592491"/>
              <a:gd name="connsiteX31" fmla="*/ 1181478 w 1678896"/>
              <a:gd name="connsiteY31" fmla="*/ 1021609 h 1592491"/>
              <a:gd name="connsiteX32" fmla="*/ 1111853 w 1678896"/>
              <a:gd name="connsiteY32" fmla="*/ 1027795 h 1592491"/>
              <a:gd name="connsiteX33" fmla="*/ 1101406 w 1678896"/>
              <a:gd name="connsiteY33" fmla="*/ 1015678 h 1592491"/>
              <a:gd name="connsiteX34" fmla="*/ 1089791 w 1678896"/>
              <a:gd name="connsiteY34" fmla="*/ 982067 h 1592491"/>
              <a:gd name="connsiteX35" fmla="*/ 1048520 w 1678896"/>
              <a:gd name="connsiteY35" fmla="*/ 840953 h 1592491"/>
              <a:gd name="connsiteX36" fmla="*/ 1014909 w 1678896"/>
              <a:gd name="connsiteY36" fmla="*/ 725294 h 1592491"/>
              <a:gd name="connsiteX37" fmla="*/ 826345 w 1678896"/>
              <a:gd name="connsiteY37" fmla="*/ 1223766 h 1592491"/>
              <a:gd name="connsiteX38" fmla="*/ 803856 w 1678896"/>
              <a:gd name="connsiteY38" fmla="*/ 1257870 h 1592491"/>
              <a:gd name="connsiteX39" fmla="*/ 735130 w 1678896"/>
              <a:gd name="connsiteY39" fmla="*/ 1245116 h 1592491"/>
              <a:gd name="connsiteX40" fmla="*/ 727244 w 1678896"/>
              <a:gd name="connsiteY40" fmla="*/ 1225990 h 1592491"/>
              <a:gd name="connsiteX41" fmla="*/ 714146 w 1678896"/>
              <a:gd name="connsiteY41" fmla="*/ 1156792 h 1592491"/>
              <a:gd name="connsiteX42" fmla="*/ 651621 w 1678896"/>
              <a:gd name="connsiteY42" fmla="*/ 823160 h 1592491"/>
              <a:gd name="connsiteX43" fmla="*/ 604912 w 1678896"/>
              <a:gd name="connsiteY43" fmla="*/ 573800 h 1592491"/>
              <a:gd name="connsiteX44" fmla="*/ 535220 w 1678896"/>
              <a:gd name="connsiteY44" fmla="*/ 783124 h 1592491"/>
              <a:gd name="connsiteX45" fmla="*/ 476155 w 1678896"/>
              <a:gd name="connsiteY45" fmla="*/ 846637 h 1592491"/>
              <a:gd name="connsiteX46" fmla="*/ 367168 w 1678896"/>
              <a:gd name="connsiteY46" fmla="*/ 846637 h 1592491"/>
              <a:gd name="connsiteX47" fmla="*/ 255957 w 1678896"/>
              <a:gd name="connsiteY47" fmla="*/ 846637 h 1592491"/>
              <a:gd name="connsiteX48" fmla="*/ 195409 w 1678896"/>
              <a:gd name="connsiteY48" fmla="*/ 747783 h 15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678896" h="1592491">
                <a:moveTo>
                  <a:pt x="845622" y="1587054"/>
                </a:moveTo>
                <a:cubicBezTo>
                  <a:pt x="953985" y="1501503"/>
                  <a:pt x="1057374" y="1409831"/>
                  <a:pt x="1155282" y="1312487"/>
                </a:cubicBezTo>
                <a:cubicBezTo>
                  <a:pt x="1297209" y="1177270"/>
                  <a:pt x="1422712" y="1025803"/>
                  <a:pt x="1529197" y="861218"/>
                </a:cubicBezTo>
                <a:cubicBezTo>
                  <a:pt x="1628051" y="702063"/>
                  <a:pt x="1722457" y="495458"/>
                  <a:pt x="1657460" y="306647"/>
                </a:cubicBezTo>
                <a:cubicBezTo>
                  <a:pt x="1604821" y="150458"/>
                  <a:pt x="1458764" y="17746"/>
                  <a:pt x="1290959" y="1682"/>
                </a:cubicBezTo>
                <a:cubicBezTo>
                  <a:pt x="1078917" y="-19324"/>
                  <a:pt x="925446" y="160096"/>
                  <a:pt x="838702" y="331855"/>
                </a:cubicBezTo>
                <a:cubicBezTo>
                  <a:pt x="759371" y="174677"/>
                  <a:pt x="628143" y="12556"/>
                  <a:pt x="438590" y="694"/>
                </a:cubicBezTo>
                <a:cubicBezTo>
                  <a:pt x="270291" y="-9686"/>
                  <a:pt x="113607" y="108692"/>
                  <a:pt x="41197" y="255737"/>
                </a:cubicBezTo>
                <a:cubicBezTo>
                  <a:pt x="-49502" y="440347"/>
                  <a:pt x="24392" y="647941"/>
                  <a:pt x="119786" y="813768"/>
                </a:cubicBezTo>
                <a:cubicBezTo>
                  <a:pt x="218640" y="986763"/>
                  <a:pt x="350116" y="1138751"/>
                  <a:pt x="489006" y="1279371"/>
                </a:cubicBezTo>
                <a:cubicBezTo>
                  <a:pt x="598494" y="1391388"/>
                  <a:pt x="715317" y="1495992"/>
                  <a:pt x="838702" y="1592491"/>
                </a:cubicBezTo>
                <a:close/>
                <a:moveTo>
                  <a:pt x="443286" y="746795"/>
                </a:moveTo>
                <a:lnTo>
                  <a:pt x="517426" y="524373"/>
                </a:lnTo>
                <a:lnTo>
                  <a:pt x="561416" y="392156"/>
                </a:lnTo>
                <a:cubicBezTo>
                  <a:pt x="572784" y="357804"/>
                  <a:pt x="590331" y="311837"/>
                  <a:pt x="637781" y="331608"/>
                </a:cubicBezTo>
                <a:cubicBezTo>
                  <a:pt x="666449" y="343717"/>
                  <a:pt x="668179" y="373374"/>
                  <a:pt x="673121" y="399323"/>
                </a:cubicBezTo>
                <a:lnTo>
                  <a:pt x="693634" y="508804"/>
                </a:lnTo>
                <a:lnTo>
                  <a:pt x="752946" y="825137"/>
                </a:lnTo>
                <a:lnTo>
                  <a:pt x="792240" y="1035201"/>
                </a:lnTo>
                <a:lnTo>
                  <a:pt x="935579" y="656096"/>
                </a:lnTo>
                <a:lnTo>
                  <a:pt x="967212" y="572565"/>
                </a:lnTo>
                <a:cubicBezTo>
                  <a:pt x="976356" y="547851"/>
                  <a:pt x="985747" y="523138"/>
                  <a:pt x="1016639" y="520419"/>
                </a:cubicBezTo>
                <a:cubicBezTo>
                  <a:pt x="1055934" y="516465"/>
                  <a:pt x="1067549" y="550075"/>
                  <a:pt x="1076199" y="579732"/>
                </a:cubicBezTo>
                <a:lnTo>
                  <a:pt x="1106596" y="684023"/>
                </a:lnTo>
                <a:lnTo>
                  <a:pt x="1166897" y="891369"/>
                </a:lnTo>
                <a:lnTo>
                  <a:pt x="1226457" y="825878"/>
                </a:lnTo>
                <a:cubicBezTo>
                  <a:pt x="1245508" y="800950"/>
                  <a:pt x="1266945" y="777939"/>
                  <a:pt x="1290465" y="757174"/>
                </a:cubicBezTo>
                <a:cubicBezTo>
                  <a:pt x="1315178" y="739875"/>
                  <a:pt x="1360898" y="747783"/>
                  <a:pt x="1389319" y="747783"/>
                </a:cubicBezTo>
                <a:lnTo>
                  <a:pt x="1481253" y="747783"/>
                </a:lnTo>
                <a:cubicBezTo>
                  <a:pt x="1462965" y="780652"/>
                  <a:pt x="1442700" y="813768"/>
                  <a:pt x="1420705" y="846637"/>
                </a:cubicBezTo>
                <a:lnTo>
                  <a:pt x="1340386" y="846637"/>
                </a:lnTo>
                <a:cubicBezTo>
                  <a:pt x="1287746" y="904714"/>
                  <a:pt x="1237331" y="966498"/>
                  <a:pt x="1181478" y="1021609"/>
                </a:cubicBezTo>
                <a:cubicBezTo>
                  <a:pt x="1163959" y="1042544"/>
                  <a:pt x="1132788" y="1045314"/>
                  <a:pt x="1111853" y="1027795"/>
                </a:cubicBezTo>
                <a:cubicBezTo>
                  <a:pt x="1107736" y="1024350"/>
                  <a:pt x="1104207" y="1020257"/>
                  <a:pt x="1101406" y="1015678"/>
                </a:cubicBezTo>
                <a:cubicBezTo>
                  <a:pt x="1096036" y="1005049"/>
                  <a:pt x="1092129" y="993745"/>
                  <a:pt x="1089791" y="982067"/>
                </a:cubicBezTo>
                <a:lnTo>
                  <a:pt x="1048520" y="840953"/>
                </a:lnTo>
                <a:lnTo>
                  <a:pt x="1014909" y="725294"/>
                </a:lnTo>
                <a:cubicBezTo>
                  <a:pt x="951890" y="891616"/>
                  <a:pt x="891342" y="1058185"/>
                  <a:pt x="826345" y="1223766"/>
                </a:cubicBezTo>
                <a:cubicBezTo>
                  <a:pt x="822710" y="1237254"/>
                  <a:pt x="814824" y="1249216"/>
                  <a:pt x="803856" y="1257870"/>
                </a:cubicBezTo>
                <a:cubicBezTo>
                  <a:pt x="781354" y="1273326"/>
                  <a:pt x="750586" y="1267615"/>
                  <a:pt x="735130" y="1245116"/>
                </a:cubicBezTo>
                <a:cubicBezTo>
                  <a:pt x="731181" y="1239367"/>
                  <a:pt x="728494" y="1232850"/>
                  <a:pt x="727244" y="1225990"/>
                </a:cubicBezTo>
                <a:cubicBezTo>
                  <a:pt x="721560" y="1203253"/>
                  <a:pt x="718594" y="1179528"/>
                  <a:pt x="714146" y="1156792"/>
                </a:cubicBezTo>
                <a:lnTo>
                  <a:pt x="651621" y="823160"/>
                </a:lnTo>
                <a:lnTo>
                  <a:pt x="604912" y="573800"/>
                </a:lnTo>
                <a:lnTo>
                  <a:pt x="535220" y="783124"/>
                </a:lnTo>
                <a:cubicBezTo>
                  <a:pt x="524593" y="814263"/>
                  <a:pt x="516191" y="844660"/>
                  <a:pt x="476155" y="846637"/>
                </a:cubicBezTo>
                <a:cubicBezTo>
                  <a:pt x="439826" y="848367"/>
                  <a:pt x="403250" y="846637"/>
                  <a:pt x="367168" y="846637"/>
                </a:cubicBezTo>
                <a:lnTo>
                  <a:pt x="255957" y="846637"/>
                </a:lnTo>
                <a:cubicBezTo>
                  <a:pt x="234209" y="813768"/>
                  <a:pt x="213697" y="780652"/>
                  <a:pt x="195409" y="747783"/>
                </a:cubicBezTo>
                <a:close/>
              </a:path>
            </a:pathLst>
          </a:custGeom>
          <a:gradFill>
            <a:gsLst>
              <a:gs pos="52000">
                <a:srgbClr val="DE6508"/>
              </a:gs>
              <a:gs pos="0">
                <a:schemeClr val="accent5"/>
              </a:gs>
              <a:gs pos="100000">
                <a:srgbClr val="C00000"/>
              </a:gs>
            </a:gsLst>
            <a:path path="rect">
              <a:fillToRect l="100000" t="100000"/>
            </a:path>
          </a:gradFill>
          <a:ln w="24705" cap="flat">
            <a:noFill/>
            <a:prstDash val="solid"/>
            <a:miter/>
          </a:ln>
        </p:spPr>
        <p:txBody>
          <a:bodyPr rtlCol="0" anchor="ctr"/>
          <a:lstStyle/>
          <a:p>
            <a:endParaRPr lang="en-GB"/>
          </a:p>
        </p:txBody>
      </p:sp>
    </p:spTree>
    <p:extLst>
      <p:ext uri="{BB962C8B-B14F-4D97-AF65-F5344CB8AC3E}">
        <p14:creationId xmlns:p14="http://schemas.microsoft.com/office/powerpoint/2010/main" val="318562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childTnLst>
                          </p:cTn>
                        </p:par>
                        <p:par>
                          <p:cTn id="8" fill="hold">
                            <p:stCondLst>
                              <p:cond delay="500"/>
                            </p:stCondLst>
                            <p:childTnLst>
                              <p:par>
                                <p:cTn id="9" presetID="26" presetClass="emph" presetSubtype="0" fill="hold" nodeType="afterEffect">
                                  <p:stCondLst>
                                    <p:cond delay="1000"/>
                                  </p:stCondLst>
                                  <p:childTnLst>
                                    <p:animEffect transition="out" filter="fade">
                                      <p:cBhvr>
                                        <p:cTn id="10" dur="500" tmFilter="0, 0; .2, .5; .8, .5; 1, 0"/>
                                        <p:tgtEl>
                                          <p:spTgt spid="14"/>
                                        </p:tgtEl>
                                      </p:cBhvr>
                                    </p:animEffect>
                                    <p:animScale>
                                      <p:cBhvr>
                                        <p:cTn id="11" dur="250" autoRev="1" fill="hold"/>
                                        <p:tgtEl>
                                          <p:spTgt spid="14"/>
                                        </p:tgtEl>
                                      </p:cBhvr>
                                      <p:by x="105000" y="105000"/>
                                    </p:animScale>
                                  </p:childTnLst>
                                </p:cTn>
                              </p:par>
                            </p:childTnLst>
                          </p:cTn>
                        </p:par>
                        <p:par>
                          <p:cTn id="12" fill="hold">
                            <p:stCondLst>
                              <p:cond delay="2000"/>
                            </p:stCondLst>
                            <p:childTnLst>
                              <p:par>
                                <p:cTn id="13" presetID="26" presetClass="emph" presetSubtype="0" fill="hold" nodeType="afterEffect">
                                  <p:stCondLst>
                                    <p:cond delay="1000"/>
                                  </p:stCondLst>
                                  <p:childTnLst>
                                    <p:animEffect transition="out" filter="fade">
                                      <p:cBhvr>
                                        <p:cTn id="14" dur="500" tmFilter="0, 0; .2, .5; .8, .5; 1, 0"/>
                                        <p:tgtEl>
                                          <p:spTgt spid="14"/>
                                        </p:tgtEl>
                                      </p:cBhvr>
                                    </p:animEffect>
                                    <p:animScale>
                                      <p:cBhvr>
                                        <p:cTn id="15" dur="250" autoRev="1" fill="hold"/>
                                        <p:tgtEl>
                                          <p:spTgt spid="14"/>
                                        </p:tgtEl>
                                      </p:cBhvr>
                                      <p:by x="105000" y="105000"/>
                                    </p:animScale>
                                  </p:childTnLst>
                                  <p:subTnLst>
                                    <p:set>
                                      <p:cBhvr override="childStyle">
                                        <p:cTn dur="1" fill="hold" display="0" masterRel="sameClick" afterEffect="1">
                                          <p:stCondLst>
                                            <p:cond evt="end" delay="0">
                                              <p:tn val="13"/>
                                            </p:cond>
                                          </p:stCondLst>
                                        </p:cTn>
                                        <p:tgtEl>
                                          <p:spTgt spid="14"/>
                                        </p:tgtEl>
                                        <p:attrNameLst>
                                          <p:attrName>style.visibility</p:attrName>
                                        </p:attrNameLst>
                                      </p:cBhvr>
                                      <p:to>
                                        <p:strVal val="hidden"/>
                                      </p:to>
                                    </p:set>
                                  </p:subTnLst>
                                </p:cTn>
                              </p:par>
                            </p:childTnLst>
                          </p:cTn>
                        </p:par>
                        <p:par>
                          <p:cTn id="16" fill="hold">
                            <p:stCondLst>
                              <p:cond delay="3500"/>
                            </p:stCondLst>
                            <p:childTnLst>
                              <p:par>
                                <p:cTn id="17" presetID="9" presetClass="emph" presetSubtype="0" nodeType="afterEffect">
                                  <p:stCondLst>
                                    <p:cond delay="0"/>
                                  </p:stCondLst>
                                  <p:childTnLst>
                                    <p:set>
                                      <p:cBhvr>
                                        <p:cTn id="18" dur="indefinite"/>
                                        <p:tgtEl>
                                          <p:spTgt spid="10"/>
                                        </p:tgtEl>
                                        <p:attrNameLst>
                                          <p:attrName>style.opacity</p:attrName>
                                        </p:attrNameLst>
                                      </p:cBhvr>
                                      <p:to>
                                        <p:strVal val="0.5"/>
                                      </p:to>
                                    </p:set>
                                    <p:animEffect filter="image" prLst="opacity: 0.5">
                                      <p:cBhvr rctx="IE">
                                        <p:cTn id="19" dur="indefinite"/>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CFBF18E7-7CD8-5F0C-206D-83C593BA0845}"/>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Docker </a:t>
            </a:r>
            <a:r>
              <a:rPr lang="es-ES" sz="3600" i="1" dirty="0" err="1">
                <a:solidFill>
                  <a:srgbClr val="1D63ED"/>
                </a:solidFill>
                <a:latin typeface="Open Sans ExtraBold" pitchFamily="2" charset="0"/>
                <a:ea typeface="Open Sans ExtraBold" pitchFamily="2" charset="0"/>
                <a:cs typeface="Open Sans ExtraBold" pitchFamily="2" charset="0"/>
              </a:rPr>
              <a:t>Compose</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3" name="CuadroTexto 2">
            <a:extLst>
              <a:ext uri="{FF2B5EF4-FFF2-40B4-BE49-F238E27FC236}">
                <a16:creationId xmlns:a16="http://schemas.microsoft.com/office/drawing/2014/main" id="{FBAC6656-B2D3-94CF-0D3B-8C3C76321C85}"/>
              </a:ext>
            </a:extLst>
          </p:cNvPr>
          <p:cNvSpPr txBox="1"/>
          <p:nvPr/>
        </p:nvSpPr>
        <p:spPr>
          <a:xfrm>
            <a:off x="790832" y="2940908"/>
            <a:ext cx="8056606" cy="2554545"/>
          </a:xfrm>
          <a:prstGeom prst="rect">
            <a:avLst/>
          </a:prstGeom>
          <a:noFill/>
        </p:spPr>
        <p:txBody>
          <a:bodyPr wrap="square" rtlCol="0">
            <a:spAutoFit/>
          </a:bodyPr>
          <a:lstStyle/>
          <a:p>
            <a:r>
              <a:rPr lang="en-GB" sz="3200" dirty="0">
                <a:solidFill>
                  <a:srgbClr val="00B2F3"/>
                </a:solidFill>
                <a:latin typeface="Open Sans ExtraBold" pitchFamily="2" charset="0"/>
                <a:ea typeface="Open Sans ExtraBold" pitchFamily="2" charset="0"/>
                <a:cs typeface="Open Sans ExtraBold" pitchFamily="2" charset="0"/>
              </a:rPr>
              <a:t>deploy</a:t>
            </a:r>
            <a:r>
              <a:rPr lang="en-GB" sz="3200" dirty="0">
                <a:latin typeface="Open Sans ExtraBold" pitchFamily="2" charset="0"/>
                <a:ea typeface="Open Sans ExtraBold" pitchFamily="2" charset="0"/>
                <a:cs typeface="Open Sans ExtraBold" pitchFamily="2" charset="0"/>
              </a:rPr>
              <a:t>:</a:t>
            </a:r>
          </a:p>
          <a:p>
            <a:r>
              <a:rPr lang="en-GB" sz="3200" dirty="0">
                <a:solidFill>
                  <a:srgbClr val="00B2F3"/>
                </a:solidFill>
                <a:latin typeface="Open Sans ExtraBold" pitchFamily="2" charset="0"/>
                <a:ea typeface="Open Sans ExtraBold" pitchFamily="2" charset="0"/>
                <a:cs typeface="Open Sans ExtraBold" pitchFamily="2" charset="0"/>
              </a:rPr>
              <a:t>      mode</a:t>
            </a:r>
            <a:r>
              <a:rPr lang="en-GB" sz="3200" dirty="0">
                <a:latin typeface="Open Sans ExtraBold" pitchFamily="2" charset="0"/>
                <a:ea typeface="Open Sans ExtraBold" pitchFamily="2" charset="0"/>
                <a:cs typeface="Open Sans ExtraBold" pitchFamily="2" charset="0"/>
              </a:rPr>
              <a:t>: </a:t>
            </a:r>
            <a:r>
              <a:rPr lang="en-GB" sz="3200" dirty="0">
                <a:solidFill>
                  <a:schemeClr val="tx1">
                    <a:lumMod val="50000"/>
                    <a:lumOff val="50000"/>
                  </a:schemeClr>
                </a:solidFill>
                <a:latin typeface="Open Sans ExtraBold" pitchFamily="2" charset="0"/>
                <a:ea typeface="Open Sans ExtraBold" pitchFamily="2" charset="0"/>
                <a:cs typeface="Open Sans ExtraBold" pitchFamily="2" charset="0"/>
              </a:rPr>
              <a:t>replicated</a:t>
            </a:r>
          </a:p>
          <a:p>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replicas</a:t>
            </a:r>
            <a:r>
              <a:rPr lang="en-GB" sz="3200" dirty="0">
                <a:latin typeface="Open Sans ExtraBold" pitchFamily="2" charset="0"/>
                <a:ea typeface="Open Sans ExtraBold" pitchFamily="2" charset="0"/>
                <a:cs typeface="Open Sans ExtraBold" pitchFamily="2" charset="0"/>
              </a:rPr>
              <a:t>: </a:t>
            </a:r>
            <a:r>
              <a:rPr lang="en-GB" sz="3200" dirty="0">
                <a:solidFill>
                  <a:schemeClr val="tx1">
                    <a:lumMod val="50000"/>
                    <a:lumOff val="50000"/>
                  </a:schemeClr>
                </a:solidFill>
                <a:latin typeface="Open Sans ExtraBold" pitchFamily="2" charset="0"/>
                <a:ea typeface="Open Sans ExtraBold" pitchFamily="2" charset="0"/>
                <a:cs typeface="Open Sans ExtraBold" pitchFamily="2" charset="0"/>
              </a:rPr>
              <a:t>2</a:t>
            </a:r>
          </a:p>
          <a:p>
            <a:r>
              <a:rPr lang="en-GB" sz="3200" dirty="0">
                <a:latin typeface="Open Sans ExtraBold" pitchFamily="2" charset="0"/>
                <a:ea typeface="Open Sans ExtraBold" pitchFamily="2" charset="0"/>
                <a:cs typeface="Open Sans ExtraBold" pitchFamily="2" charset="0"/>
              </a:rPr>
              <a:t>      </a:t>
            </a:r>
            <a:r>
              <a:rPr lang="en-GB" sz="3200" dirty="0" err="1">
                <a:solidFill>
                  <a:srgbClr val="00B2F3"/>
                </a:solidFill>
                <a:latin typeface="Open Sans ExtraBold" pitchFamily="2" charset="0"/>
                <a:ea typeface="Open Sans ExtraBold" pitchFamily="2" charset="0"/>
                <a:cs typeface="Open Sans ExtraBold" pitchFamily="2" charset="0"/>
              </a:rPr>
              <a:t>restart_policy</a:t>
            </a:r>
            <a:r>
              <a:rPr lang="en-GB" sz="3200" dirty="0">
                <a:latin typeface="Open Sans ExtraBold" pitchFamily="2" charset="0"/>
                <a:ea typeface="Open Sans ExtraBold" pitchFamily="2" charset="0"/>
                <a:cs typeface="Open Sans ExtraBold" pitchFamily="2" charset="0"/>
              </a:rPr>
              <a:t>:</a:t>
            </a:r>
          </a:p>
          <a:p>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condition</a:t>
            </a:r>
            <a:r>
              <a:rPr lang="en-GB" sz="3200" dirty="0">
                <a:latin typeface="Open Sans ExtraBold" pitchFamily="2" charset="0"/>
                <a:ea typeface="Open Sans ExtraBold" pitchFamily="2" charset="0"/>
                <a:cs typeface="Open Sans ExtraBold" pitchFamily="2" charset="0"/>
              </a:rPr>
              <a:t>: </a:t>
            </a:r>
            <a:r>
              <a:rPr lang="en-GB" sz="3200" dirty="0">
                <a:solidFill>
                  <a:schemeClr val="tx1">
                    <a:lumMod val="50000"/>
                    <a:lumOff val="50000"/>
                  </a:schemeClr>
                </a:solidFill>
                <a:latin typeface="Open Sans ExtraBold" pitchFamily="2" charset="0"/>
                <a:ea typeface="Open Sans ExtraBold" pitchFamily="2" charset="0"/>
                <a:cs typeface="Open Sans ExtraBold" pitchFamily="2" charset="0"/>
              </a:rPr>
              <a:t>on-failure</a:t>
            </a:r>
          </a:p>
        </p:txBody>
      </p:sp>
    </p:spTree>
    <p:extLst>
      <p:ext uri="{BB962C8B-B14F-4D97-AF65-F5344CB8AC3E}">
        <p14:creationId xmlns:p14="http://schemas.microsoft.com/office/powerpoint/2010/main" val="7126294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BB9E0F3-2A38-F621-A426-5663C6BA3CD4}"/>
              </a:ext>
            </a:extLst>
          </p:cNvPr>
          <p:cNvSpPr/>
          <p:nvPr/>
        </p:nvSpPr>
        <p:spPr>
          <a:xfrm>
            <a:off x="1318260" y="3604260"/>
            <a:ext cx="9585960" cy="1005840"/>
          </a:xfrm>
          <a:prstGeom prst="rect">
            <a:avLst/>
          </a:prstGeom>
          <a:solidFill>
            <a:srgbClr val="FFF4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(VI)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56F82A92-EA6A-EB2F-967A-B3710C18DFB6}"/>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Documentación (otra vez)</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CuadroTexto 1">
            <a:extLst>
              <a:ext uri="{FF2B5EF4-FFF2-40B4-BE49-F238E27FC236}">
                <a16:creationId xmlns:a16="http://schemas.microsoft.com/office/drawing/2014/main" id="{9F71DAAD-5D83-FFB5-5A8D-3E889D8AAF70}"/>
              </a:ext>
            </a:extLst>
          </p:cNvPr>
          <p:cNvSpPr txBox="1"/>
          <p:nvPr/>
        </p:nvSpPr>
        <p:spPr>
          <a:xfrm>
            <a:off x="1668710" y="3839885"/>
            <a:ext cx="252000" cy="252000"/>
          </a:xfrm>
          <a:prstGeom prst="ellipse">
            <a:avLst/>
          </a:prstGeom>
          <a:solidFill>
            <a:srgbClr val="BE6602"/>
          </a:solidFill>
        </p:spPr>
        <p:txBody>
          <a:bodyPr wrap="square" rtlCol="0">
            <a:spAutoFit/>
          </a:bodyPr>
          <a:lstStyle/>
          <a:p>
            <a:pPr algn="ctr"/>
            <a:endParaRPr lang="en-GB" sz="900" dirty="0"/>
          </a:p>
        </p:txBody>
      </p:sp>
      <p:sp>
        <p:nvSpPr>
          <p:cNvPr id="6" name="CuadroTexto 5">
            <a:extLst>
              <a:ext uri="{FF2B5EF4-FFF2-40B4-BE49-F238E27FC236}">
                <a16:creationId xmlns:a16="http://schemas.microsoft.com/office/drawing/2014/main" id="{1D348A22-ACE4-26CC-8686-1835C6DB6494}"/>
              </a:ext>
            </a:extLst>
          </p:cNvPr>
          <p:cNvSpPr txBox="1"/>
          <p:nvPr/>
        </p:nvSpPr>
        <p:spPr>
          <a:xfrm>
            <a:off x="1708785" y="3811996"/>
            <a:ext cx="125730" cy="307777"/>
          </a:xfrm>
          <a:prstGeom prst="rect">
            <a:avLst/>
          </a:prstGeom>
          <a:noFill/>
        </p:spPr>
        <p:txBody>
          <a:bodyPr wrap="square" rtlCol="0">
            <a:spAutoFit/>
          </a:bodyPr>
          <a:lstStyle/>
          <a:p>
            <a:r>
              <a:rPr lang="es-ES" sz="1400" b="1" dirty="0">
                <a:solidFill>
                  <a:srgbClr val="FFF4DC"/>
                </a:solidFill>
                <a:latin typeface="+mj-lt"/>
                <a:ea typeface="Open Sans" pitchFamily="2" charset="0"/>
                <a:cs typeface="Open Sans" pitchFamily="2" charset="0"/>
              </a:rPr>
              <a:t>!</a:t>
            </a:r>
            <a:endParaRPr lang="en-GB" sz="1400" b="1" dirty="0">
              <a:solidFill>
                <a:srgbClr val="FFF4DC"/>
              </a:solidFill>
              <a:latin typeface="+mj-lt"/>
              <a:ea typeface="Open Sans" pitchFamily="2" charset="0"/>
              <a:cs typeface="Open Sans" pitchFamily="2" charset="0"/>
            </a:endParaRPr>
          </a:p>
        </p:txBody>
      </p:sp>
      <p:sp>
        <p:nvSpPr>
          <p:cNvPr id="8" name="CuadroTexto 7">
            <a:extLst>
              <a:ext uri="{FF2B5EF4-FFF2-40B4-BE49-F238E27FC236}">
                <a16:creationId xmlns:a16="http://schemas.microsoft.com/office/drawing/2014/main" id="{D6AF4BAC-E17A-CD15-CD10-7EF36D9E8841}"/>
              </a:ext>
            </a:extLst>
          </p:cNvPr>
          <p:cNvSpPr txBox="1"/>
          <p:nvPr/>
        </p:nvSpPr>
        <p:spPr>
          <a:xfrm>
            <a:off x="1934996" y="3796756"/>
            <a:ext cx="4854423" cy="355482"/>
          </a:xfrm>
          <a:prstGeom prst="rect">
            <a:avLst/>
          </a:prstGeom>
          <a:noFill/>
        </p:spPr>
        <p:txBody>
          <a:bodyPr wrap="square" rtlCol="0">
            <a:spAutoFit/>
          </a:bodyPr>
          <a:lstStyle/>
          <a:p>
            <a:r>
              <a:rPr lang="es-ES" sz="1710" b="1" dirty="0">
                <a:solidFill>
                  <a:srgbClr val="BE6602"/>
                </a:solidFill>
              </a:rPr>
              <a:t>Note </a:t>
            </a:r>
            <a:r>
              <a:rPr lang="es-ES" sz="1710" b="1" dirty="0" err="1">
                <a:solidFill>
                  <a:srgbClr val="BE6602"/>
                </a:solidFill>
              </a:rPr>
              <a:t>when</a:t>
            </a:r>
            <a:r>
              <a:rPr lang="es-ES" sz="1710" b="1" dirty="0">
                <a:solidFill>
                  <a:srgbClr val="BE6602"/>
                </a:solidFill>
              </a:rPr>
              <a:t> </a:t>
            </a:r>
            <a:r>
              <a:rPr lang="es-ES" sz="1710" b="1" dirty="0" err="1">
                <a:solidFill>
                  <a:srgbClr val="BE6602"/>
                </a:solidFill>
              </a:rPr>
              <a:t>using</a:t>
            </a:r>
            <a:r>
              <a:rPr lang="es-ES" sz="1710" b="1" dirty="0">
                <a:solidFill>
                  <a:srgbClr val="BE6602"/>
                </a:solidFill>
              </a:rPr>
              <a:t> </a:t>
            </a:r>
            <a:r>
              <a:rPr lang="es-ES" sz="1710" b="1" dirty="0" err="1">
                <a:solidFill>
                  <a:srgbClr val="BE6602"/>
                </a:solidFill>
              </a:rPr>
              <a:t>docker</a:t>
            </a:r>
            <a:r>
              <a:rPr lang="es-ES" sz="1710" b="1" dirty="0">
                <a:solidFill>
                  <a:srgbClr val="BE6602"/>
                </a:solidFill>
              </a:rPr>
              <a:t> stack </a:t>
            </a:r>
            <a:r>
              <a:rPr lang="es-ES" sz="1710" b="1" dirty="0" err="1">
                <a:solidFill>
                  <a:srgbClr val="BE6602"/>
                </a:solidFill>
              </a:rPr>
              <a:t>deploy</a:t>
            </a:r>
            <a:r>
              <a:rPr lang="es-ES" sz="1710" b="1" dirty="0">
                <a:solidFill>
                  <a:srgbClr val="BE6602"/>
                </a:solidFill>
              </a:rPr>
              <a:t> . . .</a:t>
            </a:r>
            <a:endParaRPr lang="en-GB" sz="1710" b="1" dirty="0">
              <a:solidFill>
                <a:srgbClr val="BE6602"/>
              </a:solidFill>
            </a:endParaRPr>
          </a:p>
        </p:txBody>
      </p:sp>
    </p:spTree>
    <p:extLst>
      <p:ext uri="{BB962C8B-B14F-4D97-AF65-F5344CB8AC3E}">
        <p14:creationId xmlns:p14="http://schemas.microsoft.com/office/powerpoint/2010/main" val="26314867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(VII)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599B0A07-8A9B-0D04-A0DC-D6ED488B84DB}"/>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Dándole a la colmena</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7" name="CuadroTexto 6">
            <a:extLst>
              <a:ext uri="{FF2B5EF4-FFF2-40B4-BE49-F238E27FC236}">
                <a16:creationId xmlns:a16="http://schemas.microsoft.com/office/drawing/2014/main" id="{6F91A5D2-8FFA-BE9D-D8CD-DA2C88FC9B72}"/>
              </a:ext>
            </a:extLst>
          </p:cNvPr>
          <p:cNvSpPr txBox="1"/>
          <p:nvPr/>
        </p:nvSpPr>
        <p:spPr>
          <a:xfrm>
            <a:off x="565149" y="3429000"/>
            <a:ext cx="10259369" cy="1569660"/>
          </a:xfrm>
          <a:prstGeom prst="rect">
            <a:avLst/>
          </a:prstGeom>
          <a:noFill/>
        </p:spPr>
        <p:txBody>
          <a:bodyPr wrap="square">
            <a:spAutoFit/>
          </a:bodyPr>
          <a:lstStyle/>
          <a:p>
            <a:r>
              <a:rPr lang="en-GB" sz="3200" dirty="0">
                <a:solidFill>
                  <a:srgbClr val="1E1E1E"/>
                </a:solidFill>
                <a:latin typeface="Open Sans ExtraBold" pitchFamily="2" charset="0"/>
                <a:ea typeface="Open Sans ExtraBold" pitchFamily="2" charset="0"/>
                <a:cs typeface="Open Sans ExtraBold" pitchFamily="2" charset="0"/>
              </a:rPr>
              <a:t>docker</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swarm</a:t>
            </a:r>
            <a:r>
              <a:rPr lang="en-GB" sz="3200" dirty="0">
                <a:latin typeface="Open Sans ExtraBold" pitchFamily="2" charset="0"/>
                <a:ea typeface="Open Sans ExtraBold" pitchFamily="2" charset="0"/>
                <a:cs typeface="Open Sans ExtraBold" pitchFamily="2" charset="0"/>
              </a:rPr>
              <a:t> </a:t>
            </a:r>
            <a:r>
              <a:rPr lang="en-GB" sz="3200" dirty="0" err="1">
                <a:solidFill>
                  <a:srgbClr val="00B2F3"/>
                </a:solidFill>
                <a:latin typeface="Open Sans ExtraBold" pitchFamily="2" charset="0"/>
                <a:ea typeface="Open Sans ExtraBold" pitchFamily="2" charset="0"/>
                <a:cs typeface="Open Sans ExtraBold" pitchFamily="2" charset="0"/>
              </a:rPr>
              <a:t>init</a:t>
            </a:r>
            <a:endParaRPr lang="en-GB" sz="3200" dirty="0">
              <a:solidFill>
                <a:srgbClr val="00B2F3"/>
              </a:solidFill>
              <a:latin typeface="Open Sans ExtraBold" pitchFamily="2" charset="0"/>
              <a:ea typeface="Open Sans ExtraBold" pitchFamily="2" charset="0"/>
              <a:cs typeface="Open Sans ExtraBold" pitchFamily="2" charset="0"/>
            </a:endParaRPr>
          </a:p>
          <a:p>
            <a:r>
              <a:rPr lang="en-GB" sz="3200" dirty="0">
                <a:solidFill>
                  <a:srgbClr val="1E1E1E"/>
                </a:solidFill>
                <a:latin typeface="Open Sans ExtraBold" pitchFamily="2" charset="0"/>
                <a:ea typeface="Open Sans ExtraBold" pitchFamily="2" charset="0"/>
                <a:cs typeface="Open Sans ExtraBold" pitchFamily="2" charset="0"/>
              </a:rPr>
              <a:t>docker</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swarm</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join</a:t>
            </a:r>
            <a:r>
              <a:rPr lang="en-GB" sz="3200" dirty="0">
                <a:latin typeface="Open Sans ExtraBold" pitchFamily="2" charset="0"/>
                <a:ea typeface="Open Sans ExtraBold" pitchFamily="2" charset="0"/>
                <a:cs typeface="Open Sans ExtraBold" pitchFamily="2" charset="0"/>
              </a:rPr>
              <a:t> </a:t>
            </a:r>
            <a:r>
              <a:rPr lang="en-GB" sz="3200" dirty="0">
                <a:solidFill>
                  <a:srgbClr val="00224B"/>
                </a:solidFill>
                <a:latin typeface="Open Sans ExtraBold" pitchFamily="2" charset="0"/>
                <a:ea typeface="Open Sans ExtraBold" pitchFamily="2" charset="0"/>
                <a:cs typeface="Open Sans ExtraBold" pitchFamily="2" charset="0"/>
              </a:rPr>
              <a:t>--token </a:t>
            </a:r>
            <a:r>
              <a:rPr lang="en-GB" sz="3200" dirty="0" err="1">
                <a:solidFill>
                  <a:srgbClr val="00224B"/>
                </a:solidFill>
                <a:latin typeface="Open Sans ExtraBold" pitchFamily="2" charset="0"/>
                <a:ea typeface="Open Sans ExtraBold" pitchFamily="2" charset="0"/>
                <a:cs typeface="Open Sans ExtraBold" pitchFamily="2" charset="0"/>
              </a:rPr>
              <a:t>unTokenMuyLargo</a:t>
            </a:r>
            <a:endParaRPr lang="en-GB" sz="3200" dirty="0">
              <a:solidFill>
                <a:srgbClr val="00224B"/>
              </a:solidFill>
              <a:latin typeface="Open Sans ExtraBold" pitchFamily="2" charset="0"/>
              <a:ea typeface="Open Sans ExtraBold" pitchFamily="2" charset="0"/>
              <a:cs typeface="Open Sans ExtraBold" pitchFamily="2" charset="0"/>
            </a:endParaRPr>
          </a:p>
          <a:p>
            <a:r>
              <a:rPr lang="en-GB" sz="3200" dirty="0">
                <a:solidFill>
                  <a:srgbClr val="1E1E1E"/>
                </a:solidFill>
                <a:latin typeface="Open Sans ExtraBold" pitchFamily="2" charset="0"/>
                <a:ea typeface="Open Sans ExtraBold" pitchFamily="2" charset="0"/>
                <a:cs typeface="Open Sans ExtraBold" pitchFamily="2" charset="0"/>
              </a:rPr>
              <a:t>docker</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stack</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deploy</a:t>
            </a:r>
          </a:p>
        </p:txBody>
      </p:sp>
      <p:sp>
        <p:nvSpPr>
          <p:cNvPr id="3" name="CuadroTexto 2">
            <a:extLst>
              <a:ext uri="{FF2B5EF4-FFF2-40B4-BE49-F238E27FC236}">
                <a16:creationId xmlns:a16="http://schemas.microsoft.com/office/drawing/2014/main" id="{4588DC5A-675A-0C38-9ACB-549F0E9B5350}"/>
              </a:ext>
            </a:extLst>
          </p:cNvPr>
          <p:cNvSpPr txBox="1"/>
          <p:nvPr/>
        </p:nvSpPr>
        <p:spPr>
          <a:xfrm>
            <a:off x="565149" y="5684459"/>
            <a:ext cx="9835977" cy="1384995"/>
          </a:xfrm>
          <a:prstGeom prst="rect">
            <a:avLst/>
          </a:prstGeom>
          <a:noFill/>
        </p:spPr>
        <p:txBody>
          <a:bodyPr wrap="square" numCol="2" rtlCol="0">
            <a:spAutoFit/>
          </a:bodyPr>
          <a:lstStyle/>
          <a:p>
            <a:pPr algn="ctr"/>
            <a:r>
              <a:rPr lang="en-GB" sz="2800" dirty="0">
                <a:solidFill>
                  <a:srgbClr val="1E1E1E"/>
                </a:solidFill>
                <a:latin typeface="Open Sans ExtraBold" pitchFamily="2" charset="0"/>
                <a:ea typeface="Open Sans ExtraBold" pitchFamily="2" charset="0"/>
                <a:cs typeface="Open Sans ExtraBold" pitchFamily="2" charset="0"/>
              </a:rPr>
              <a:t>docker</a:t>
            </a:r>
            <a:r>
              <a:rPr lang="en-GB" sz="2800" dirty="0">
                <a:latin typeface="Open Sans ExtraBold" pitchFamily="2" charset="0"/>
                <a:ea typeface="Open Sans ExtraBold" pitchFamily="2" charset="0"/>
                <a:cs typeface="Open Sans ExtraBold" pitchFamily="2" charset="0"/>
              </a:rPr>
              <a:t> </a:t>
            </a:r>
            <a:r>
              <a:rPr lang="en-GB" sz="2800" dirty="0">
                <a:solidFill>
                  <a:srgbClr val="00B2F3"/>
                </a:solidFill>
                <a:latin typeface="Open Sans ExtraBold" pitchFamily="2" charset="0"/>
                <a:ea typeface="Open Sans ExtraBold" pitchFamily="2" charset="0"/>
                <a:cs typeface="Open Sans ExtraBold" pitchFamily="2" charset="0"/>
              </a:rPr>
              <a:t>service ls</a:t>
            </a:r>
          </a:p>
          <a:p>
            <a:pPr algn="ctr"/>
            <a:endParaRPr lang="en-GB" sz="2800" dirty="0">
              <a:solidFill>
                <a:srgbClr val="00B2F3"/>
              </a:solidFill>
              <a:latin typeface="Open Sans ExtraBold" pitchFamily="2" charset="0"/>
              <a:ea typeface="Open Sans ExtraBold" pitchFamily="2" charset="0"/>
              <a:cs typeface="Open Sans ExtraBold" pitchFamily="2" charset="0"/>
            </a:endParaRPr>
          </a:p>
          <a:p>
            <a:pPr algn="ctr"/>
            <a:endParaRPr lang="en-GB" sz="2800" dirty="0">
              <a:solidFill>
                <a:srgbClr val="00B2F3"/>
              </a:solidFill>
              <a:latin typeface="Open Sans ExtraBold" pitchFamily="2" charset="0"/>
              <a:ea typeface="Open Sans ExtraBold" pitchFamily="2" charset="0"/>
              <a:cs typeface="Open Sans ExtraBold" pitchFamily="2" charset="0"/>
            </a:endParaRPr>
          </a:p>
          <a:p>
            <a:pPr algn="ctr"/>
            <a:r>
              <a:rPr lang="en-GB" sz="2800" dirty="0">
                <a:solidFill>
                  <a:srgbClr val="1E1E1E"/>
                </a:solidFill>
                <a:latin typeface="Open Sans ExtraBold" pitchFamily="2" charset="0"/>
                <a:ea typeface="Open Sans ExtraBold" pitchFamily="2" charset="0"/>
                <a:cs typeface="Open Sans ExtraBold" pitchFamily="2" charset="0"/>
              </a:rPr>
              <a:t>docker</a:t>
            </a:r>
            <a:r>
              <a:rPr lang="en-GB" sz="2800" dirty="0">
                <a:latin typeface="Open Sans ExtraBold" pitchFamily="2" charset="0"/>
                <a:ea typeface="Open Sans ExtraBold" pitchFamily="2" charset="0"/>
                <a:cs typeface="Open Sans ExtraBold" pitchFamily="2" charset="0"/>
              </a:rPr>
              <a:t> </a:t>
            </a:r>
            <a:r>
              <a:rPr lang="en-GB" sz="2800" dirty="0">
                <a:solidFill>
                  <a:srgbClr val="00B2F3"/>
                </a:solidFill>
                <a:latin typeface="Open Sans ExtraBold" pitchFamily="2" charset="0"/>
                <a:ea typeface="Open Sans ExtraBold" pitchFamily="2" charset="0"/>
                <a:cs typeface="Open Sans ExtraBold" pitchFamily="2" charset="0"/>
              </a:rPr>
              <a:t>node ls</a:t>
            </a:r>
          </a:p>
          <a:p>
            <a:pPr algn="ctr"/>
            <a:endParaRPr lang="en-GB" sz="2800" dirty="0"/>
          </a:p>
        </p:txBody>
      </p:sp>
    </p:spTree>
    <p:extLst>
      <p:ext uri="{BB962C8B-B14F-4D97-AF65-F5344CB8AC3E}">
        <p14:creationId xmlns:p14="http://schemas.microsoft.com/office/powerpoint/2010/main" val="18676759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latin typeface="Open Sans ExtraBold" pitchFamily="2" charset="0"/>
                <a:ea typeface="Open Sans ExtraBold" pitchFamily="2" charset="0"/>
                <a:cs typeface="Open Sans ExtraBold" pitchFamily="2" charset="0"/>
              </a:rPr>
              <a:t>THE END</a:t>
            </a:r>
            <a:endParaRPr lang="en-GB" sz="10000" dirty="0">
              <a:solidFill>
                <a:srgbClr val="1D63ED"/>
              </a:solidFill>
            </a:endParaRPr>
          </a:p>
        </p:txBody>
      </p:sp>
    </p:spTree>
    <p:extLst>
      <p:ext uri="{BB962C8B-B14F-4D97-AF65-F5344CB8AC3E}">
        <p14:creationId xmlns:p14="http://schemas.microsoft.com/office/powerpoint/2010/main" val="18649301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DD3691-46EB-3DDC-DE95-C3DD076F6D15}"/>
              </a:ext>
            </a:extLst>
          </p:cNvPr>
          <p:cNvSpPr>
            <a:spLocks noGrp="1"/>
          </p:cNvSpPr>
          <p:nvPr>
            <p:ph type="title"/>
          </p:nvPr>
        </p:nvSpPr>
        <p:spPr>
          <a:xfrm>
            <a:off x="4087284" y="2160016"/>
            <a:ext cx="7335835" cy="1268984"/>
          </a:xfrm>
        </p:spPr>
        <p:txBody>
          <a:bodyPr anchor="ctr">
            <a:normAutofit fontScale="90000"/>
          </a:bodyPr>
          <a:lstStyle/>
          <a:p>
            <a:pPr algn="r"/>
            <a:r>
              <a:rPr lang="es-ES" sz="5400" dirty="0">
                <a:latin typeface="Open Sans ExtraBold" pitchFamily="2" charset="0"/>
                <a:ea typeface="Open Sans ExtraBold" pitchFamily="2" charset="0"/>
                <a:cs typeface="Open Sans ExtraBold" pitchFamily="2" charset="0"/>
              </a:rPr>
              <a:t>Bibliografía y Recursos</a:t>
            </a:r>
            <a:endParaRPr lang="en-GB" sz="5400" dirty="0">
              <a:latin typeface="Open Sans ExtraBold" pitchFamily="2" charset="0"/>
              <a:ea typeface="Open Sans ExtraBold" pitchFamily="2" charset="0"/>
              <a:cs typeface="Open Sans ExtraBold" pitchFamily="2" charset="0"/>
            </a:endParaRPr>
          </a:p>
        </p:txBody>
      </p:sp>
      <p:sp>
        <p:nvSpPr>
          <p:cNvPr id="10" name="CuadroTexto 9">
            <a:extLst>
              <a:ext uri="{FF2B5EF4-FFF2-40B4-BE49-F238E27FC236}">
                <a16:creationId xmlns:a16="http://schemas.microsoft.com/office/drawing/2014/main" id="{D9EF3C70-F4C2-CBE7-0577-974779A66876}"/>
              </a:ext>
            </a:extLst>
          </p:cNvPr>
          <p:cNvSpPr txBox="1"/>
          <p:nvPr/>
        </p:nvSpPr>
        <p:spPr>
          <a:xfrm>
            <a:off x="1183385" y="3549390"/>
            <a:ext cx="9106929" cy="2893100"/>
          </a:xfrm>
          <a:prstGeom prst="rect">
            <a:avLst/>
          </a:prstGeom>
          <a:noFill/>
        </p:spPr>
        <p:txBody>
          <a:bodyPr wrap="square" rtlCol="0">
            <a:spAutoFit/>
          </a:bodyPr>
          <a:lstStyle/>
          <a:p>
            <a:r>
              <a:rPr lang="en-GB" sz="1400" dirty="0">
                <a:solidFill>
                  <a:srgbClr val="808C8E"/>
                </a:solidFill>
                <a:latin typeface="Open Sans" pitchFamily="2" charset="0"/>
                <a:ea typeface="Open Sans" pitchFamily="2" charset="0"/>
                <a:cs typeface="Open Sans" pitchFamily="2" charset="0"/>
                <a:hlinkClick r:id="rId3">
                  <a:extLst>
                    <a:ext uri="{A12FA001-AC4F-418D-AE19-62706E023703}">
                      <ahyp:hlinkClr xmlns:ahyp="http://schemas.microsoft.com/office/drawing/2018/hyperlinkcolor" val="tx"/>
                    </a:ext>
                  </a:extLst>
                </a:hlinkClick>
              </a:rPr>
              <a:t>https://docs.docker.com/</a:t>
            </a:r>
          </a:p>
          <a:p>
            <a:r>
              <a:rPr lang="en-GB" sz="1400" dirty="0">
                <a:solidFill>
                  <a:srgbClr val="808C8E"/>
                </a:solidFill>
                <a:latin typeface="Open Sans" pitchFamily="2" charset="0"/>
                <a:ea typeface="Open Sans" pitchFamily="2" charset="0"/>
                <a:cs typeface="Open Sans" pitchFamily="2" charset="0"/>
                <a:hlinkClick r:id="rId4">
                  <a:extLst>
                    <a:ext uri="{A12FA001-AC4F-418D-AE19-62706E023703}">
                      <ahyp:hlinkClr xmlns:ahyp="http://schemas.microsoft.com/office/drawing/2018/hyperlinkcolor" val="tx"/>
                    </a:ext>
                  </a:extLst>
                </a:hlinkClick>
              </a:rPr>
              <a:t>https://docs.docker.com/develop/develop-images/dockerfile_best-practices/</a:t>
            </a:r>
            <a:endParaRPr lang="en-GB" sz="1400" dirty="0">
              <a:solidFill>
                <a:srgbClr val="808C8E"/>
              </a:solidFill>
              <a:latin typeface="Open Sans" pitchFamily="2" charset="0"/>
              <a:ea typeface="Open Sans" pitchFamily="2" charset="0"/>
              <a:cs typeface="Open Sans" pitchFamily="2" charset="0"/>
              <a:hlinkClick r:id="rId3">
                <a:extLst>
                  <a:ext uri="{A12FA001-AC4F-418D-AE19-62706E023703}">
                    <ahyp:hlinkClr xmlns:ahyp="http://schemas.microsoft.com/office/drawing/2018/hyperlinkcolor" val="tx"/>
                  </a:ext>
                </a:extLst>
              </a:hlinkClick>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3">
                  <a:extLst>
                    <a:ext uri="{A12FA001-AC4F-418D-AE19-62706E023703}">
                      <ahyp:hlinkClr xmlns:ahyp="http://schemas.microsoft.com/office/drawing/2018/hyperlinkcolor" val="tx"/>
                    </a:ext>
                  </a:extLst>
                </a:hlinkClick>
              </a:rPr>
              <a:t>https://www.docker.com/resources/what-container/</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5">
                  <a:extLst>
                    <a:ext uri="{A12FA001-AC4F-418D-AE19-62706E023703}">
                      <ahyp:hlinkClr xmlns:ahyp="http://schemas.microsoft.com/office/drawing/2018/hyperlinkcolor" val="tx"/>
                    </a:ext>
                  </a:extLst>
                </a:hlinkClick>
              </a:rPr>
              <a:t>https://learn.microsoft.com/es-es/windows/images/vscode-remote-containers.png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6">
                  <a:extLst>
                    <a:ext uri="{A12FA001-AC4F-418D-AE19-62706E023703}">
                      <ahyp:hlinkClr xmlns:ahyp="http://schemas.microsoft.com/office/drawing/2018/hyperlinkcolor" val="tx"/>
                    </a:ext>
                  </a:extLst>
                </a:hlinkClick>
              </a:rPr>
              <a:t>https://github.githubassets.com/images/modules/site/social-cards/codespaces-ga-individuals.jpg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7">
                  <a:extLst>
                    <a:ext uri="{A12FA001-AC4F-418D-AE19-62706E023703}">
                      <ahyp:hlinkClr xmlns:ahyp="http://schemas.microsoft.com/office/drawing/2018/hyperlinkcolor" val="tx"/>
                    </a:ext>
                  </a:extLst>
                </a:hlinkClick>
              </a:rPr>
              <a:t>https://seeklogo.com/images/S/scratch-cat-logo-7F652C6253-seeklogo.com.png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8">
                  <a:extLst>
                    <a:ext uri="{A12FA001-AC4F-418D-AE19-62706E023703}">
                      <ahyp:hlinkClr xmlns:ahyp="http://schemas.microsoft.com/office/drawing/2018/hyperlinkcolor" val="tx"/>
                    </a:ext>
                  </a:extLst>
                </a:hlinkClick>
              </a:rPr>
              <a:t>https://docs.docker.com/engine/swarm/images/swarm-diagram.png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9">
                  <a:extLst>
                    <a:ext uri="{A12FA001-AC4F-418D-AE19-62706E023703}">
                      <ahyp:hlinkClr xmlns:ahyp="http://schemas.microsoft.com/office/drawing/2018/hyperlinkcolor" val="tx"/>
                    </a:ext>
                  </a:extLst>
                </a:hlinkClick>
              </a:rPr>
              <a:t>https://www.docker.com/wp-content/uploads/2023/07/scout-logo-white-new.svg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10">
                  <a:extLst>
                    <a:ext uri="{A12FA001-AC4F-418D-AE19-62706E023703}">
                      <ahyp:hlinkClr xmlns:ahyp="http://schemas.microsoft.com/office/drawing/2018/hyperlinkcolor" val="tx"/>
                    </a:ext>
                  </a:extLst>
                </a:hlinkClick>
              </a:rPr>
              <a:t>https://www.cvedetails.com/vulnerability-list.php?vendor_id=13534&amp;product_id=28125</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11">
                  <a:extLst>
                    <a:ext uri="{A12FA001-AC4F-418D-AE19-62706E023703}">
                      <ahyp:hlinkClr xmlns:ahyp="http://schemas.microsoft.com/office/drawing/2018/hyperlinkcolor" val="tx"/>
                    </a:ext>
                  </a:extLst>
                </a:hlinkClick>
              </a:rPr>
              <a:t>https://hub.docker.com/extensions/docker/disk-usage-extension</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latin typeface="Open Sans" pitchFamily="2" charset="0"/>
                <a:ea typeface="Open Sans" pitchFamily="2" charset="0"/>
                <a:cs typeface="Open Sans" pitchFamily="2" charset="0"/>
              </a:rPr>
              <a:t>De Oracle Corporation - This image may be found in VirtualBox 4.2 for Windows hosts, GPLv2, </a:t>
            </a:r>
            <a:r>
              <a:rPr lang="en-GB" sz="1400" dirty="0">
                <a:solidFill>
                  <a:schemeClr val="tx1">
                    <a:lumMod val="50000"/>
                    <a:lumOff val="50000"/>
                  </a:schemeClr>
                </a:solidFill>
                <a:latin typeface="Open Sans" pitchFamily="2" charset="0"/>
                <a:ea typeface="Open Sans" pitchFamily="2" charset="0"/>
                <a:cs typeface="Open Sans" pitchFamily="2" charset="0"/>
                <a:hlinkClick r:id="rId12">
                  <a:extLst>
                    <a:ext uri="{A12FA001-AC4F-418D-AE19-62706E023703}">
                      <ahyp:hlinkClr xmlns:ahyp="http://schemas.microsoft.com/office/drawing/2018/hyperlinkcolor" val="tx"/>
                    </a:ext>
                  </a:extLst>
                </a:hlinkClick>
              </a:rPr>
              <a:t>https://commons.wikimedia.org/w/index.php?curid=24112652</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endParaRPr lang="en-GB" sz="1400" dirty="0"/>
          </a:p>
        </p:txBody>
      </p:sp>
    </p:spTree>
    <p:extLst>
      <p:ext uri="{BB962C8B-B14F-4D97-AF65-F5344CB8AC3E}">
        <p14:creationId xmlns:p14="http://schemas.microsoft.com/office/powerpoint/2010/main" val="247263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5400" dirty="0">
                <a:solidFill>
                  <a:srgbClr val="1E6C5F"/>
                </a:solidFill>
                <a:latin typeface="Open Sans ExtraBold" pitchFamily="2" charset="0"/>
                <a:ea typeface="Open Sans ExtraBold" pitchFamily="2" charset="0"/>
                <a:cs typeface="Open Sans ExtraBold" pitchFamily="2" charset="0"/>
              </a:rPr>
              <a:t>Seguridad</a:t>
            </a:r>
            <a:endParaRPr lang="en-GB" sz="6600" dirty="0">
              <a:solidFill>
                <a:srgbClr val="1E6C5F"/>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D78AC767-9E72-FA79-0CD8-A4FE102C7984}"/>
              </a:ext>
            </a:extLst>
          </p:cNvPr>
          <p:cNvSpPr>
            <a:spLocks noGrp="1"/>
          </p:cNvSpPr>
          <p:nvPr>
            <p:ph type="subTitle" idx="13"/>
          </p:nvPr>
        </p:nvSpPr>
        <p:spPr/>
        <p:txBody>
          <a:bodyPr/>
          <a:lstStyle/>
          <a:p>
            <a:r>
              <a:rPr lang="es-ES" sz="3600" i="1" dirty="0">
                <a:solidFill>
                  <a:schemeClr val="accent4"/>
                </a:solidFill>
                <a:latin typeface="Open Sans ExtraBold" pitchFamily="2" charset="0"/>
                <a:ea typeface="Open Sans ExtraBold" pitchFamily="2" charset="0"/>
                <a:cs typeface="Open Sans ExtraBold" pitchFamily="2" charset="0"/>
              </a:rPr>
              <a:t>“Nada es 100% seguro”</a:t>
            </a:r>
            <a:endParaRPr lang="en-GB" i="1" dirty="0">
              <a:solidFill>
                <a:schemeClr val="accent4"/>
              </a:solidFill>
              <a:latin typeface="Open Sans ExtraBold" pitchFamily="2" charset="0"/>
              <a:ea typeface="Open Sans ExtraBold" pitchFamily="2" charset="0"/>
              <a:cs typeface="Open Sans ExtraBold" pitchFamily="2" charset="0"/>
            </a:endParaRPr>
          </a:p>
        </p:txBody>
      </p:sp>
      <p:pic>
        <p:nvPicPr>
          <p:cNvPr id="3" name="Imagen 2" descr="Vulnerabilidades de Docker">
            <a:hlinkClick r:id="rId3"/>
            <a:extLst>
              <a:ext uri="{FF2B5EF4-FFF2-40B4-BE49-F238E27FC236}">
                <a16:creationId xmlns:a16="http://schemas.microsoft.com/office/drawing/2014/main" id="{2B337356-00ED-A31B-6499-2B1F6140F926}"/>
              </a:ext>
            </a:extLst>
          </p:cNvPr>
          <p:cNvPicPr>
            <a:picLocks noChangeAspect="1"/>
          </p:cNvPicPr>
          <p:nvPr/>
        </p:nvPicPr>
        <p:blipFill>
          <a:blip r:embed="rId4"/>
          <a:stretch>
            <a:fillRect/>
          </a:stretch>
        </p:blipFill>
        <p:spPr>
          <a:xfrm>
            <a:off x="713840" y="3018026"/>
            <a:ext cx="6344866" cy="2750136"/>
          </a:xfrm>
          <a:prstGeom prst="rect">
            <a:avLst/>
          </a:prstGeom>
        </p:spPr>
      </p:pic>
      <p:grpSp>
        <p:nvGrpSpPr>
          <p:cNvPr id="8" name="Gráfico 6" descr="Logo de Docker Scout">
            <a:extLst>
              <a:ext uri="{FF2B5EF4-FFF2-40B4-BE49-F238E27FC236}">
                <a16:creationId xmlns:a16="http://schemas.microsoft.com/office/drawing/2014/main" id="{CA54BEBB-E662-C9F0-90CF-D5B66CC8F19F}"/>
              </a:ext>
            </a:extLst>
          </p:cNvPr>
          <p:cNvGrpSpPr/>
          <p:nvPr/>
        </p:nvGrpSpPr>
        <p:grpSpPr>
          <a:xfrm>
            <a:off x="8017314" y="3018026"/>
            <a:ext cx="2637646" cy="2637730"/>
            <a:chOff x="1376010" y="3451166"/>
            <a:chExt cx="282612" cy="282621"/>
          </a:xfrm>
          <a:solidFill>
            <a:srgbClr val="1E6C5F"/>
          </a:solidFill>
        </p:grpSpPr>
        <p:sp>
          <p:nvSpPr>
            <p:cNvPr id="16" name="Forma libre: forma 15">
              <a:extLst>
                <a:ext uri="{FF2B5EF4-FFF2-40B4-BE49-F238E27FC236}">
                  <a16:creationId xmlns:a16="http://schemas.microsoft.com/office/drawing/2014/main" id="{FB314493-8A69-EDFC-6024-FFD4FC64F6A8}"/>
                </a:ext>
              </a:extLst>
            </p:cNvPr>
            <p:cNvSpPr/>
            <p:nvPr/>
          </p:nvSpPr>
          <p:spPr>
            <a:xfrm>
              <a:off x="1540062" y="3451166"/>
              <a:ext cx="118560" cy="118529"/>
            </a:xfrm>
            <a:custGeom>
              <a:avLst/>
              <a:gdLst>
                <a:gd name="connsiteX0" fmla="*/ 83538 w 118560"/>
                <a:gd name="connsiteY0" fmla="*/ 118530 h 118529"/>
                <a:gd name="connsiteX1" fmla="*/ 118561 w 118560"/>
                <a:gd name="connsiteY1" fmla="*/ 0 h 118529"/>
                <a:gd name="connsiteX2" fmla="*/ 0 w 118560"/>
                <a:gd name="connsiteY2" fmla="*/ 35038 h 118529"/>
                <a:gd name="connsiteX3" fmla="*/ 83538 w 118560"/>
                <a:gd name="connsiteY3" fmla="*/ 118514 h 118529"/>
                <a:gd name="connsiteX4" fmla="*/ 83538 w 118560"/>
                <a:gd name="connsiteY4" fmla="*/ 118530 h 11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60" h="118529">
                  <a:moveTo>
                    <a:pt x="83538" y="118530"/>
                  </a:moveTo>
                  <a:cubicBezTo>
                    <a:pt x="113551" y="57352"/>
                    <a:pt x="118561" y="0"/>
                    <a:pt x="118561" y="0"/>
                  </a:cubicBezTo>
                  <a:cubicBezTo>
                    <a:pt x="118561" y="0"/>
                    <a:pt x="61193" y="5025"/>
                    <a:pt x="0" y="35038"/>
                  </a:cubicBezTo>
                  <a:cubicBezTo>
                    <a:pt x="41692" y="43936"/>
                    <a:pt x="74609" y="76838"/>
                    <a:pt x="83538" y="118514"/>
                  </a:cubicBezTo>
                  <a:lnTo>
                    <a:pt x="83538" y="118530"/>
                  </a:lnTo>
                  <a:close/>
                </a:path>
              </a:pathLst>
            </a:custGeom>
            <a:grpFill/>
            <a:ln w="9525" cap="flat">
              <a:noFill/>
              <a:prstDash val="solid"/>
              <a:miter/>
            </a:ln>
          </p:spPr>
          <p:txBody>
            <a:bodyPr rtlCol="0" anchor="ctr"/>
            <a:lstStyle/>
            <a:p>
              <a:endParaRPr lang="en-GB"/>
            </a:p>
          </p:txBody>
        </p:sp>
        <p:sp>
          <p:nvSpPr>
            <p:cNvPr id="17" name="Forma libre: forma 16">
              <a:extLst>
                <a:ext uri="{FF2B5EF4-FFF2-40B4-BE49-F238E27FC236}">
                  <a16:creationId xmlns:a16="http://schemas.microsoft.com/office/drawing/2014/main" id="{CBE3F0EF-C06C-32D3-78CD-16B4EE945A3F}"/>
                </a:ext>
              </a:extLst>
            </p:cNvPr>
            <p:cNvSpPr/>
            <p:nvPr/>
          </p:nvSpPr>
          <p:spPr>
            <a:xfrm>
              <a:off x="1538188" y="3615323"/>
              <a:ext cx="105221" cy="104422"/>
            </a:xfrm>
            <a:custGeom>
              <a:avLst/>
              <a:gdLst>
                <a:gd name="connsiteX0" fmla="*/ 85398 w 105221"/>
                <a:gd name="connsiteY0" fmla="*/ 15 h 104422"/>
                <a:gd name="connsiteX1" fmla="*/ 0 w 105221"/>
                <a:gd name="connsiteY1" fmla="*/ 83784 h 104422"/>
                <a:gd name="connsiteX2" fmla="*/ 3119 w 105221"/>
                <a:gd name="connsiteY2" fmla="*/ 86904 h 104422"/>
                <a:gd name="connsiteX3" fmla="*/ 45411 w 105221"/>
                <a:gd name="connsiteY3" fmla="*/ 104423 h 104422"/>
                <a:gd name="connsiteX4" fmla="*/ 87703 w 105221"/>
                <a:gd name="connsiteY4" fmla="*/ 86904 h 104422"/>
                <a:gd name="connsiteX5" fmla="*/ 87703 w 105221"/>
                <a:gd name="connsiteY5" fmla="*/ 2320 h 104422"/>
                <a:gd name="connsiteX6" fmla="*/ 85382 w 105221"/>
                <a:gd name="connsiteY6" fmla="*/ 0 h 104422"/>
                <a:gd name="connsiteX7" fmla="*/ 85398 w 105221"/>
                <a:gd name="connsiteY7" fmla="*/ 15 h 104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221" h="104422">
                  <a:moveTo>
                    <a:pt x="85398" y="15"/>
                  </a:moveTo>
                  <a:cubicBezTo>
                    <a:pt x="76315" y="42277"/>
                    <a:pt x="42553" y="75486"/>
                    <a:pt x="0" y="83784"/>
                  </a:cubicBezTo>
                  <a:lnTo>
                    <a:pt x="3119" y="86904"/>
                  </a:lnTo>
                  <a:cubicBezTo>
                    <a:pt x="14799" y="98583"/>
                    <a:pt x="30106" y="104423"/>
                    <a:pt x="45411" y="104423"/>
                  </a:cubicBezTo>
                  <a:cubicBezTo>
                    <a:pt x="60717" y="104423"/>
                    <a:pt x="76024" y="98583"/>
                    <a:pt x="87703" y="86904"/>
                  </a:cubicBezTo>
                  <a:cubicBezTo>
                    <a:pt x="111062" y="63545"/>
                    <a:pt x="111062" y="25679"/>
                    <a:pt x="87703" y="2320"/>
                  </a:cubicBezTo>
                  <a:lnTo>
                    <a:pt x="85382" y="0"/>
                  </a:lnTo>
                  <a:lnTo>
                    <a:pt x="85398" y="15"/>
                  </a:lnTo>
                  <a:close/>
                </a:path>
              </a:pathLst>
            </a:custGeom>
            <a:solidFill>
              <a:srgbClr val="88D6C0"/>
            </a:solidFill>
            <a:ln w="9525" cap="flat">
              <a:noFill/>
              <a:prstDash val="solid"/>
              <a:miter/>
            </a:ln>
          </p:spPr>
          <p:txBody>
            <a:bodyPr rtlCol="0" anchor="ctr"/>
            <a:lstStyle/>
            <a:p>
              <a:endParaRPr lang="en-GB"/>
            </a:p>
          </p:txBody>
        </p:sp>
        <p:sp>
          <p:nvSpPr>
            <p:cNvPr id="18" name="Forma libre: forma 17">
              <a:extLst>
                <a:ext uri="{FF2B5EF4-FFF2-40B4-BE49-F238E27FC236}">
                  <a16:creationId xmlns:a16="http://schemas.microsoft.com/office/drawing/2014/main" id="{8FA0F820-CBFE-5F08-B456-40B4CB34CFE0}"/>
                </a:ext>
              </a:extLst>
            </p:cNvPr>
            <p:cNvSpPr/>
            <p:nvPr/>
          </p:nvSpPr>
          <p:spPr>
            <a:xfrm>
              <a:off x="1451698" y="3526821"/>
              <a:ext cx="131316" cy="131300"/>
            </a:xfrm>
            <a:custGeom>
              <a:avLst/>
              <a:gdLst>
                <a:gd name="connsiteX0" fmla="*/ 131317 w 131316"/>
                <a:gd name="connsiteY0" fmla="*/ 65650 h 131300"/>
                <a:gd name="connsiteX1" fmla="*/ 127797 w 131316"/>
                <a:gd name="connsiteY1" fmla="*/ 44427 h 131300"/>
                <a:gd name="connsiteX2" fmla="*/ 86888 w 131316"/>
                <a:gd name="connsiteY2" fmla="*/ 3519 h 131300"/>
                <a:gd name="connsiteX3" fmla="*/ 65665 w 131316"/>
                <a:gd name="connsiteY3" fmla="*/ 0 h 131300"/>
                <a:gd name="connsiteX4" fmla="*/ 0 w 131316"/>
                <a:gd name="connsiteY4" fmla="*/ 65650 h 131300"/>
                <a:gd name="connsiteX5" fmla="*/ 5010 w 131316"/>
                <a:gd name="connsiteY5" fmla="*/ 90807 h 131300"/>
                <a:gd name="connsiteX6" fmla="*/ 40494 w 131316"/>
                <a:gd name="connsiteY6" fmla="*/ 126291 h 131300"/>
                <a:gd name="connsiteX7" fmla="*/ 65650 w 131316"/>
                <a:gd name="connsiteY7" fmla="*/ 131300 h 131300"/>
                <a:gd name="connsiteX8" fmla="*/ 131300 w 131316"/>
                <a:gd name="connsiteY8" fmla="*/ 65650 h 131300"/>
                <a:gd name="connsiteX9" fmla="*/ 131317 w 131316"/>
                <a:gd name="connsiteY9" fmla="*/ 65650 h 1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316" h="131300">
                  <a:moveTo>
                    <a:pt x="131317" y="65650"/>
                  </a:moveTo>
                  <a:cubicBezTo>
                    <a:pt x="131317" y="58228"/>
                    <a:pt x="130087" y="51082"/>
                    <a:pt x="127797" y="44427"/>
                  </a:cubicBezTo>
                  <a:cubicBezTo>
                    <a:pt x="121235" y="25264"/>
                    <a:pt x="106051" y="10081"/>
                    <a:pt x="86888" y="3519"/>
                  </a:cubicBezTo>
                  <a:cubicBezTo>
                    <a:pt x="80219" y="1230"/>
                    <a:pt x="73088" y="0"/>
                    <a:pt x="65665" y="0"/>
                  </a:cubicBezTo>
                  <a:cubicBezTo>
                    <a:pt x="29460" y="0"/>
                    <a:pt x="0" y="29460"/>
                    <a:pt x="0" y="65650"/>
                  </a:cubicBezTo>
                  <a:cubicBezTo>
                    <a:pt x="0" y="74548"/>
                    <a:pt x="1783" y="83047"/>
                    <a:pt x="5010" y="90807"/>
                  </a:cubicBezTo>
                  <a:cubicBezTo>
                    <a:pt x="11679" y="106805"/>
                    <a:pt x="24496" y="119637"/>
                    <a:pt x="40494" y="126291"/>
                  </a:cubicBezTo>
                  <a:cubicBezTo>
                    <a:pt x="48255" y="129518"/>
                    <a:pt x="56737" y="131300"/>
                    <a:pt x="65650" y="131300"/>
                  </a:cubicBezTo>
                  <a:cubicBezTo>
                    <a:pt x="101857" y="131300"/>
                    <a:pt x="131300" y="101841"/>
                    <a:pt x="131300" y="65650"/>
                  </a:cubicBezTo>
                  <a:lnTo>
                    <a:pt x="131317" y="65650"/>
                  </a:lnTo>
                  <a:close/>
                </a:path>
              </a:pathLst>
            </a:custGeom>
            <a:grpFill/>
            <a:ln w="9525" cap="flat">
              <a:noFill/>
              <a:prstDash val="solid"/>
              <a:miter/>
            </a:ln>
          </p:spPr>
          <p:txBody>
            <a:bodyPr rtlCol="0" anchor="ctr"/>
            <a:lstStyle/>
            <a:p>
              <a:endParaRPr lang="en-GB" dirty="0"/>
            </a:p>
          </p:txBody>
        </p:sp>
        <p:sp>
          <p:nvSpPr>
            <p:cNvPr id="19" name="Forma libre: forma 18">
              <a:extLst>
                <a:ext uri="{FF2B5EF4-FFF2-40B4-BE49-F238E27FC236}">
                  <a16:creationId xmlns:a16="http://schemas.microsoft.com/office/drawing/2014/main" id="{DDAFAD74-B752-4D59-ECFC-C323AD2DE701}"/>
                </a:ext>
              </a:extLst>
            </p:cNvPr>
            <p:cNvSpPr/>
            <p:nvPr/>
          </p:nvSpPr>
          <p:spPr>
            <a:xfrm>
              <a:off x="1390197" y="3466534"/>
              <a:ext cx="104299" cy="105114"/>
            </a:xfrm>
            <a:custGeom>
              <a:avLst/>
              <a:gdLst>
                <a:gd name="connsiteX0" fmla="*/ 20531 w 104299"/>
                <a:gd name="connsiteY0" fmla="*/ 105114 h 105114"/>
                <a:gd name="connsiteX1" fmla="*/ 104300 w 104299"/>
                <a:gd name="connsiteY1" fmla="*/ 19716 h 105114"/>
                <a:gd name="connsiteX2" fmla="*/ 102102 w 104299"/>
                <a:gd name="connsiteY2" fmla="*/ 17519 h 105114"/>
                <a:gd name="connsiteX3" fmla="*/ 17519 w 104299"/>
                <a:gd name="connsiteY3" fmla="*/ 17519 h 105114"/>
                <a:gd name="connsiteX4" fmla="*/ 17519 w 104299"/>
                <a:gd name="connsiteY4" fmla="*/ 102102 h 105114"/>
                <a:gd name="connsiteX5" fmla="*/ 20531 w 104299"/>
                <a:gd name="connsiteY5" fmla="*/ 105114 h 105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299" h="105114">
                  <a:moveTo>
                    <a:pt x="20531" y="105114"/>
                  </a:moveTo>
                  <a:cubicBezTo>
                    <a:pt x="28814" y="62561"/>
                    <a:pt x="62039" y="28814"/>
                    <a:pt x="104300" y="19716"/>
                  </a:cubicBezTo>
                  <a:lnTo>
                    <a:pt x="102102" y="17519"/>
                  </a:lnTo>
                  <a:cubicBezTo>
                    <a:pt x="78744" y="-5840"/>
                    <a:pt x="40878" y="-5840"/>
                    <a:pt x="17519" y="17519"/>
                  </a:cubicBezTo>
                  <a:cubicBezTo>
                    <a:pt x="-5840" y="40878"/>
                    <a:pt x="-5840" y="78743"/>
                    <a:pt x="17519" y="102102"/>
                  </a:cubicBezTo>
                  <a:lnTo>
                    <a:pt x="20531" y="105114"/>
                  </a:lnTo>
                  <a:close/>
                </a:path>
              </a:pathLst>
            </a:custGeom>
            <a:solidFill>
              <a:srgbClr val="88D6C0"/>
            </a:solidFill>
            <a:ln w="9525" cap="flat">
              <a:noFill/>
              <a:prstDash val="solid"/>
              <a:miter/>
            </a:ln>
          </p:spPr>
          <p:txBody>
            <a:bodyPr rtlCol="0" anchor="ctr"/>
            <a:lstStyle/>
            <a:p>
              <a:endParaRPr lang="en-GB"/>
            </a:p>
          </p:txBody>
        </p:sp>
        <p:sp>
          <p:nvSpPr>
            <p:cNvPr id="20" name="Forma libre: forma 19">
              <a:extLst>
                <a:ext uri="{FF2B5EF4-FFF2-40B4-BE49-F238E27FC236}">
                  <a16:creationId xmlns:a16="http://schemas.microsoft.com/office/drawing/2014/main" id="{4FB416C8-60EF-292E-E308-9BB05CF41B9D}"/>
                </a:ext>
              </a:extLst>
            </p:cNvPr>
            <p:cNvSpPr/>
            <p:nvPr/>
          </p:nvSpPr>
          <p:spPr>
            <a:xfrm>
              <a:off x="1376010" y="3615151"/>
              <a:ext cx="118622" cy="118636"/>
            </a:xfrm>
            <a:custGeom>
              <a:avLst/>
              <a:gdLst>
                <a:gd name="connsiteX0" fmla="*/ 35084 w 118622"/>
                <a:gd name="connsiteY0" fmla="*/ 0 h 118636"/>
                <a:gd name="connsiteX1" fmla="*/ 0 w 118622"/>
                <a:gd name="connsiteY1" fmla="*/ 118637 h 118636"/>
                <a:gd name="connsiteX2" fmla="*/ 118622 w 118622"/>
                <a:gd name="connsiteY2" fmla="*/ 83569 h 118636"/>
                <a:gd name="connsiteX3" fmla="*/ 35084 w 118622"/>
                <a:gd name="connsiteY3" fmla="*/ 0 h 118636"/>
              </a:gdLst>
              <a:ahLst/>
              <a:cxnLst>
                <a:cxn ang="0">
                  <a:pos x="connsiteX0" y="connsiteY0"/>
                </a:cxn>
                <a:cxn ang="0">
                  <a:pos x="connsiteX1" y="connsiteY1"/>
                </a:cxn>
                <a:cxn ang="0">
                  <a:pos x="connsiteX2" y="connsiteY2"/>
                </a:cxn>
                <a:cxn ang="0">
                  <a:pos x="connsiteX3" y="connsiteY3"/>
                </a:cxn>
              </a:cxnLst>
              <a:rect l="l" t="t" r="r" b="b"/>
              <a:pathLst>
                <a:path w="118622" h="118636">
                  <a:moveTo>
                    <a:pt x="35084" y="0"/>
                  </a:moveTo>
                  <a:cubicBezTo>
                    <a:pt x="5025" y="61224"/>
                    <a:pt x="0" y="118637"/>
                    <a:pt x="0" y="118637"/>
                  </a:cubicBezTo>
                  <a:cubicBezTo>
                    <a:pt x="0" y="118637"/>
                    <a:pt x="57413" y="113612"/>
                    <a:pt x="118622" y="83569"/>
                  </a:cubicBezTo>
                  <a:cubicBezTo>
                    <a:pt x="76899" y="74655"/>
                    <a:pt x="43982" y="41722"/>
                    <a:pt x="35084" y="0"/>
                  </a:cubicBezTo>
                  <a:close/>
                </a:path>
              </a:pathLst>
            </a:custGeom>
            <a:grp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164467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unchcardVTI">
  <a:themeElements>
    <a:clrScheme name="Personalizado 9">
      <a:dk1>
        <a:srgbClr val="000000"/>
      </a:dk1>
      <a:lt1>
        <a:srgbClr val="FFFFFF"/>
      </a:lt1>
      <a:dk2>
        <a:srgbClr val="00224B"/>
      </a:dk2>
      <a:lt2>
        <a:srgbClr val="EFF0EF"/>
      </a:lt2>
      <a:accent1>
        <a:srgbClr val="1D63ED"/>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7745</TotalTime>
  <Words>5919</Words>
  <Application>Microsoft Office PowerPoint</Application>
  <PresentationFormat>Panorámica</PresentationFormat>
  <Paragraphs>647</Paragraphs>
  <Slides>85</Slides>
  <Notes>74</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85</vt:i4>
      </vt:variant>
    </vt:vector>
  </HeadingPairs>
  <TitlesOfParts>
    <vt:vector size="96" baseType="lpstr">
      <vt:lpstr>Arial</vt:lpstr>
      <vt:lpstr>Calibri</vt:lpstr>
      <vt:lpstr>Comfortaa</vt:lpstr>
      <vt:lpstr>Consolas</vt:lpstr>
      <vt:lpstr>Google Sans</vt:lpstr>
      <vt:lpstr>Neue Haas Grotesk Text Pro</vt:lpstr>
      <vt:lpstr>Open Sans</vt:lpstr>
      <vt:lpstr>Open Sans ExtraBold</vt:lpstr>
      <vt:lpstr>Roboto</vt:lpstr>
      <vt:lpstr>Segoe UI</vt:lpstr>
      <vt:lpstr>PunchcardVTI</vt:lpstr>
      <vt:lpstr>En mi máquina funciona, pero ¿y en la tuya?</vt:lpstr>
      <vt:lpstr>Introducción</vt:lpstr>
      <vt:lpstr>Requisitos</vt:lpstr>
      <vt:lpstr>Una aplicación no es solo el código</vt:lpstr>
      <vt:lpstr>¿Qué es un contenedor?</vt:lpstr>
      <vt:lpstr>Docker como plataforma</vt:lpstr>
      <vt:lpstr>¿Máquinas virtuales?</vt:lpstr>
      <vt:lpstr>Sistemas Operativos</vt:lpstr>
      <vt:lpstr>Seguridad</vt:lpstr>
      <vt:lpstr>Docker Daemon</vt:lpstr>
      <vt:lpstr>Conceptos (I)</vt:lpstr>
      <vt:lpstr>Conceptos (II)</vt:lpstr>
      <vt:lpstr>Dockerfile (I)</vt:lpstr>
      <vt:lpstr>Dockerfile (II)</vt:lpstr>
      <vt:lpstr>Dockerfile (III)</vt:lpstr>
      <vt:lpstr>Dockerfile (IV)</vt:lpstr>
      <vt:lpstr>Dockerfile (V)</vt:lpstr>
      <vt:lpstr>Imágenes (I)</vt:lpstr>
      <vt:lpstr>Imágenes (II)</vt:lpstr>
      <vt:lpstr>Docker Registry</vt:lpstr>
      <vt:lpstr>Dockerhub</vt:lpstr>
      <vt:lpstr>Comandos (I)</vt:lpstr>
      <vt:lpstr>Comandos (II)</vt:lpstr>
      <vt:lpstr>Comandos de Docker</vt:lpstr>
      <vt:lpstr>Documentación (I)</vt:lpstr>
      <vt:lpstr>Documentación (II)</vt:lpstr>
      <vt:lpstr>A Practicar</vt:lpstr>
      <vt:lpstr>Ejercicios</vt:lpstr>
      <vt:lpstr>Ejercicio 0</vt:lpstr>
      <vt:lpstr>Soluciones (I)</vt:lpstr>
      <vt:lpstr>Comandos - Ejercicio 1</vt:lpstr>
      <vt:lpstr>Comandos - Ejercicio 2</vt:lpstr>
      <vt:lpstr>Comandos - Ejercicio 3</vt:lpstr>
      <vt:lpstr>Soluciones (II)</vt:lpstr>
      <vt:lpstr>Mecanismos Entre Contenedores</vt:lpstr>
      <vt:lpstr>Volúmenes (I)</vt:lpstr>
      <vt:lpstr>Volúmenes (II)</vt:lpstr>
      <vt:lpstr>Bind mounts</vt:lpstr>
      <vt:lpstr>Networks (I)</vt:lpstr>
      <vt:lpstr>Docker Compose</vt:lpstr>
      <vt:lpstr>Docker Compose (I)</vt:lpstr>
      <vt:lpstr>Docker Compose (II)</vt:lpstr>
      <vt:lpstr>Comandos de Docker Compose</vt:lpstr>
      <vt:lpstr>Compose File (v.3) - I</vt:lpstr>
      <vt:lpstr>Compose File (v.3) - II</vt:lpstr>
      <vt:lpstr>Compose File (v.3) - III</vt:lpstr>
      <vt:lpstr>Compose File (v.3) - IV</vt:lpstr>
      <vt:lpstr>Compose File (v.3) - V</vt:lpstr>
      <vt:lpstr>Organizando dependencias</vt:lpstr>
      <vt:lpstr>Comprobando dependencias</vt:lpstr>
      <vt:lpstr>.env</vt:lpstr>
      <vt:lpstr>Compose Ejemplo</vt:lpstr>
      <vt:lpstr>Ejercicio 4</vt:lpstr>
      <vt:lpstr>Curiosidades</vt:lpstr>
      <vt:lpstr>¿Dockerfile y compose.yml automático?</vt:lpstr>
      <vt:lpstr>Orquestradores</vt:lpstr>
      <vt:lpstr>Podman</vt:lpstr>
      <vt:lpstr>Desarrollando en contenedores</vt:lpstr>
      <vt:lpstr>Otros consejos</vt:lpstr>
      <vt:lpstr>Errores comunes</vt:lpstr>
      <vt:lpstr>FIN</vt:lpstr>
      <vt:lpstr>Expansión</vt:lpstr>
      <vt:lpstr>Problema del PID1</vt:lpstr>
      <vt:lpstr>Soluciones para PID1</vt:lpstr>
      <vt:lpstr>Dockerfile (VI)</vt:lpstr>
      <vt:lpstr>Dockerfile (VII)</vt:lpstr>
      <vt:lpstr>Dockerfile (VIII)</vt:lpstr>
      <vt:lpstr>Dockerfile (IX)</vt:lpstr>
      <vt:lpstr>Usuarios</vt:lpstr>
      <vt:lpstr>Docker Scout</vt:lpstr>
      <vt:lpstr>Secrets</vt:lpstr>
      <vt:lpstr>Networks (II)</vt:lpstr>
      <vt:lpstr>Volumes</vt:lpstr>
      <vt:lpstr>Docker Compose Up</vt:lpstr>
      <vt:lpstr>Docker Machine</vt:lpstr>
      <vt:lpstr>Docker Swarm</vt:lpstr>
      <vt:lpstr>Docker Swarm (I)</vt:lpstr>
      <vt:lpstr>Docker Swarm (II)</vt:lpstr>
      <vt:lpstr>Docker Swarm (III)</vt:lpstr>
      <vt:lpstr>Docker Swarm (IV)</vt:lpstr>
      <vt:lpstr>Docker Swarm (V)</vt:lpstr>
      <vt:lpstr>Docker Swarm (VI)</vt:lpstr>
      <vt:lpstr>Docker Swarm (VII)</vt:lpstr>
      <vt:lpstr>THE END</vt:lpstr>
      <vt:lpstr>Bibliografía y Recursos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Docker</dc:title>
  <dc:creator>josanri</dc:creator>
  <cp:lastModifiedBy>Jose Manuel Sanchez Rico</cp:lastModifiedBy>
  <cp:revision>297</cp:revision>
  <dcterms:created xsi:type="dcterms:W3CDTF">2023-04-29T20:11:33Z</dcterms:created>
  <dcterms:modified xsi:type="dcterms:W3CDTF">2024-05-13T15:31:31Z</dcterms:modified>
</cp:coreProperties>
</file>