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0034016-89DD-423F-BEE0-C6453152BED7}">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AD452-C4E5-4347-886E-EA9E667A69CA}" v="27" dt="2024-04-24T11:24:41.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886D-0576-B1F7-9D00-CE9E49235F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C2695F-1928-3DEC-3DAD-060AE67E8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BFF6F1-0AC5-3828-6AFC-9ABC4CE63F75}"/>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5" name="Footer Placeholder 4">
            <a:extLst>
              <a:ext uri="{FF2B5EF4-FFF2-40B4-BE49-F238E27FC236}">
                <a16:creationId xmlns:a16="http://schemas.microsoft.com/office/drawing/2014/main" id="{A35C30AC-1532-B556-AD8E-0844FEFFD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3609D-7DAE-2B1D-2EB6-86E71EF982A5}"/>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365964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93AE-174F-19EE-7A96-38452EE717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BCA786-FF8D-3822-A4FE-857B26BDD9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1A5B6-89FC-3090-4DB3-593006D3FB61}"/>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5" name="Footer Placeholder 4">
            <a:extLst>
              <a:ext uri="{FF2B5EF4-FFF2-40B4-BE49-F238E27FC236}">
                <a16:creationId xmlns:a16="http://schemas.microsoft.com/office/drawing/2014/main" id="{FC021096-3EB1-7055-D484-9817F0F12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15777-921B-81C8-9495-606E95C835ED}"/>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29742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AF78A-5D6B-636E-8BEF-F2393CB14C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3BCAB0-0FEF-7CC5-F2AA-1730EC282A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CA170-DC82-E602-6CD1-09F65CE74932}"/>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5" name="Footer Placeholder 4">
            <a:extLst>
              <a:ext uri="{FF2B5EF4-FFF2-40B4-BE49-F238E27FC236}">
                <a16:creationId xmlns:a16="http://schemas.microsoft.com/office/drawing/2014/main" id="{715E4A43-E2F2-CE60-9B26-DAA96F9E2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A5A1F-38E9-6C3F-FD3F-35F6030B45FE}"/>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192588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0768-D871-7294-7F41-D1E412922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F4A62-2CF6-764B-B9E4-D48EE19AE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E2623-0158-5D9D-4C21-DC8A7AD7EBA0}"/>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5" name="Footer Placeholder 4">
            <a:extLst>
              <a:ext uri="{FF2B5EF4-FFF2-40B4-BE49-F238E27FC236}">
                <a16:creationId xmlns:a16="http://schemas.microsoft.com/office/drawing/2014/main" id="{DCA3AB9D-A414-7438-606A-9FD7CAABF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31545-6FCD-709F-77EA-0A1FC18F2FE9}"/>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172736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F4C9-39A4-17CF-4D5D-D67730CD8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E589AD-FA67-E640-15CF-B59B77828C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0BD8C-52B8-489B-7DE6-2090434A8E83}"/>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5" name="Footer Placeholder 4">
            <a:extLst>
              <a:ext uri="{FF2B5EF4-FFF2-40B4-BE49-F238E27FC236}">
                <a16:creationId xmlns:a16="http://schemas.microsoft.com/office/drawing/2014/main" id="{53269B2C-4B31-53F5-B721-7A7DCE815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D7357-5EF5-8371-26A0-8F2F39B83602}"/>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275260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DF5A-649C-4470-8E32-B2D0D5630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640C2-E33A-8117-0950-EBD576020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58E331-BA78-56DD-760A-2CFDCF66E7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D080CF-18CC-C593-CE61-FD0E9B7200BD}"/>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6" name="Footer Placeholder 5">
            <a:extLst>
              <a:ext uri="{FF2B5EF4-FFF2-40B4-BE49-F238E27FC236}">
                <a16:creationId xmlns:a16="http://schemas.microsoft.com/office/drawing/2014/main" id="{4A4AA116-B4BB-17C5-8A9B-D01C87855D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0906A-0B70-1982-A470-56D1B073F956}"/>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353906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1BF1-4E7A-051A-4F51-F54AACC3A7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6E38AA-E84D-8F02-436A-3051B0435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C0E42-5016-8F4D-E446-603C27272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FF99AB-D0F6-47FB-6EA6-025A73EC2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91B5D-1142-87FC-A7F4-8EC497989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5A6EDC-D616-C34C-7309-546DAEE1442E}"/>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8" name="Footer Placeholder 7">
            <a:extLst>
              <a:ext uri="{FF2B5EF4-FFF2-40B4-BE49-F238E27FC236}">
                <a16:creationId xmlns:a16="http://schemas.microsoft.com/office/drawing/2014/main" id="{57EF98A1-8169-1E07-73BD-46B57D1126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689EAC-2E83-B04E-0FE0-588D0A9B13D8}"/>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49165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BC00-6557-9ABB-4415-55CDDD82C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67C758-7133-CEF7-6B86-503B8B2E7457}"/>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4" name="Footer Placeholder 3">
            <a:extLst>
              <a:ext uri="{FF2B5EF4-FFF2-40B4-BE49-F238E27FC236}">
                <a16:creationId xmlns:a16="http://schemas.microsoft.com/office/drawing/2014/main" id="{C91B3FC4-118D-0319-B610-164C619C99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D37B07-5876-0E38-9F46-56BBD85A1858}"/>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377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36410-F406-A5A9-A9D7-D67A96BB4DCE}"/>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3" name="Footer Placeholder 2">
            <a:extLst>
              <a:ext uri="{FF2B5EF4-FFF2-40B4-BE49-F238E27FC236}">
                <a16:creationId xmlns:a16="http://schemas.microsoft.com/office/drawing/2014/main" id="{7CA906E1-D698-2188-3481-AA90D4AC26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58CB74-930A-E704-FC87-C2FEDA1C74FA}"/>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239878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FA28-35F4-3D6A-4175-E3B270775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3B0C9C-B402-3804-132B-C5CB8EDFD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3A129F-090F-1E95-9E40-B5FBBB9E0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11847-6D4E-7378-B251-D22B700700D3}"/>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6" name="Footer Placeholder 5">
            <a:extLst>
              <a:ext uri="{FF2B5EF4-FFF2-40B4-BE49-F238E27FC236}">
                <a16:creationId xmlns:a16="http://schemas.microsoft.com/office/drawing/2014/main" id="{1A773F1A-6468-F09E-5B87-389F84AA20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877DC6-2A77-B9D8-662A-4222907A31D5}"/>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411215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6914-C561-D287-1D1C-23834AF1D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61EB42-CC0D-CF8C-BFC8-7AD50729A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92B275-D46C-E58E-0599-8E56357C2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A8A3E-3DA7-BE62-5E17-FCCCCAD5C611}"/>
              </a:ext>
            </a:extLst>
          </p:cNvPr>
          <p:cNvSpPr>
            <a:spLocks noGrp="1"/>
          </p:cNvSpPr>
          <p:nvPr>
            <p:ph type="dt" sz="half" idx="10"/>
          </p:nvPr>
        </p:nvSpPr>
        <p:spPr/>
        <p:txBody>
          <a:bodyPr/>
          <a:lstStyle/>
          <a:p>
            <a:fld id="{5DDFF9C7-CB62-4B28-A1DB-235F55ADB1A6}" type="datetimeFigureOut">
              <a:rPr lang="en-IN" smtClean="0"/>
              <a:t>18-05-2024</a:t>
            </a:fld>
            <a:endParaRPr lang="en-IN"/>
          </a:p>
        </p:txBody>
      </p:sp>
      <p:sp>
        <p:nvSpPr>
          <p:cNvPr id="6" name="Footer Placeholder 5">
            <a:extLst>
              <a:ext uri="{FF2B5EF4-FFF2-40B4-BE49-F238E27FC236}">
                <a16:creationId xmlns:a16="http://schemas.microsoft.com/office/drawing/2014/main" id="{06B179EF-ACA6-E641-E06E-854A29C8CE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39E4C2-EFF9-6E29-9933-3FC98B43B51A}"/>
              </a:ext>
            </a:extLst>
          </p:cNvPr>
          <p:cNvSpPr>
            <a:spLocks noGrp="1"/>
          </p:cNvSpPr>
          <p:nvPr>
            <p:ph type="sldNum" sz="quarter" idx="12"/>
          </p:nvPr>
        </p:nvSpPr>
        <p:spPr/>
        <p:txBody>
          <a:bodyPr/>
          <a:lstStyle/>
          <a:p>
            <a:fld id="{68D983EC-07A3-42F4-B48D-534329143C4C}" type="slidenum">
              <a:rPr lang="en-IN" smtClean="0"/>
              <a:t>‹#›</a:t>
            </a:fld>
            <a:endParaRPr lang="en-IN"/>
          </a:p>
        </p:txBody>
      </p:sp>
    </p:spTree>
    <p:extLst>
      <p:ext uri="{BB962C8B-B14F-4D97-AF65-F5344CB8AC3E}">
        <p14:creationId xmlns:p14="http://schemas.microsoft.com/office/powerpoint/2010/main" val="288848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7CF31-166D-2F2A-B5B0-EF38C22F6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F2A2E9-E066-FB6C-E5A7-66BF7B938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41A95-5AE4-1580-A73B-FD052DDAC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FF9C7-CB62-4B28-A1DB-235F55ADB1A6}" type="datetimeFigureOut">
              <a:rPr lang="en-IN" smtClean="0"/>
              <a:t>18-05-2024</a:t>
            </a:fld>
            <a:endParaRPr lang="en-IN"/>
          </a:p>
        </p:txBody>
      </p:sp>
      <p:sp>
        <p:nvSpPr>
          <p:cNvPr id="5" name="Footer Placeholder 4">
            <a:extLst>
              <a:ext uri="{FF2B5EF4-FFF2-40B4-BE49-F238E27FC236}">
                <a16:creationId xmlns:a16="http://schemas.microsoft.com/office/drawing/2014/main" id="{56288431-3102-FBBD-DD9F-7D908C71E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E5DB15-B94F-233B-AC07-C827F9E4A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983EC-07A3-42F4-B48D-534329143C4C}" type="slidenum">
              <a:rPr lang="en-IN" smtClean="0"/>
              <a:t>‹#›</a:t>
            </a:fld>
            <a:endParaRPr lang="en-IN"/>
          </a:p>
        </p:txBody>
      </p:sp>
    </p:spTree>
    <p:extLst>
      <p:ext uri="{BB962C8B-B14F-4D97-AF65-F5344CB8AC3E}">
        <p14:creationId xmlns:p14="http://schemas.microsoft.com/office/powerpoint/2010/main" val="67418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3154-DC24-F206-CECE-2E20A2EEEF75}"/>
              </a:ext>
            </a:extLst>
          </p:cNvPr>
          <p:cNvSpPr>
            <a:spLocks noGrp="1"/>
          </p:cNvSpPr>
          <p:nvPr>
            <p:ph type="ctrTitle"/>
          </p:nvPr>
        </p:nvSpPr>
        <p:spPr>
          <a:xfrm>
            <a:off x="1524000" y="1041400"/>
            <a:ext cx="9144000" cy="2387600"/>
          </a:xfrm>
        </p:spPr>
        <p:txBody>
          <a:bodyPr/>
          <a:lstStyle/>
          <a:p>
            <a:endParaRPr lang="en-IN" b="1" dirty="0"/>
          </a:p>
        </p:txBody>
      </p:sp>
      <p:sp>
        <p:nvSpPr>
          <p:cNvPr id="3" name="Subtitle 2">
            <a:extLst>
              <a:ext uri="{FF2B5EF4-FFF2-40B4-BE49-F238E27FC236}">
                <a16:creationId xmlns:a16="http://schemas.microsoft.com/office/drawing/2014/main" id="{11689956-F2F9-1C2A-C3AE-87CF428507EE}"/>
              </a:ext>
            </a:extLst>
          </p:cNvPr>
          <p:cNvSpPr>
            <a:spLocks noGrp="1"/>
          </p:cNvSpPr>
          <p:nvPr>
            <p:ph type="subTitle" idx="1"/>
          </p:nvPr>
        </p:nvSpPr>
        <p:spPr>
          <a:xfrm>
            <a:off x="717755" y="3687096"/>
            <a:ext cx="10599174" cy="2129503"/>
          </a:xfrm>
        </p:spPr>
        <p:txBody>
          <a:bodyPr>
            <a:normAutofit lnSpcReduction="10000"/>
          </a:bodyPr>
          <a:lstStyle/>
          <a:p>
            <a:r>
              <a:rPr lang="en-US" dirty="0" err="1"/>
              <a:t>Adaboost</a:t>
            </a:r>
            <a:r>
              <a:rPr lang="en-US" dirty="0"/>
              <a:t> is a supervised machine learning algorithm This algorithm</a:t>
            </a:r>
          </a:p>
          <a:p>
            <a:r>
              <a:rPr lang="en-US" b="0" i="0" dirty="0">
                <a:solidFill>
                  <a:srgbClr val="242424"/>
                </a:solidFill>
                <a:effectLst/>
                <a:highlight>
                  <a:srgbClr val="FFFFFF"/>
                </a:highlight>
                <a:latin typeface="source-serif-pro"/>
              </a:rPr>
              <a:t>can solve both kinds of problem statements that is classification and </a:t>
            </a:r>
            <a:r>
              <a:rPr lang="en-US" b="0" i="0" dirty="0" err="1">
                <a:solidFill>
                  <a:srgbClr val="242424"/>
                </a:solidFill>
                <a:effectLst/>
                <a:highlight>
                  <a:srgbClr val="FFFFFF"/>
                </a:highlight>
                <a:latin typeface="source-serif-pro"/>
              </a:rPr>
              <a:t>regression.It</a:t>
            </a:r>
            <a:r>
              <a:rPr lang="en-US" b="0" i="0" dirty="0">
                <a:solidFill>
                  <a:srgbClr val="242424"/>
                </a:solidFill>
                <a:effectLst/>
                <a:highlight>
                  <a:srgbClr val="FFFFFF"/>
                </a:highlight>
                <a:latin typeface="source-serif-pro"/>
              </a:rPr>
              <a:t> comes under the category of boosting ensemble technique. The basic idea of this algorithm is to collect some weak machine learning algorithms and train them in a sequential order where each weak learner passes some kind of helpful information to the next weak learner so that the next weak learner can learn better. </a:t>
            </a:r>
          </a:p>
          <a:p>
            <a:endParaRPr lang="en-IN" dirty="0"/>
          </a:p>
        </p:txBody>
      </p:sp>
      <p:pic>
        <p:nvPicPr>
          <p:cNvPr id="1026" name="Picture 2" descr="Understanding AdaBoost for Decision Tree | by Valentina Alto ...">
            <a:extLst>
              <a:ext uri="{FF2B5EF4-FFF2-40B4-BE49-F238E27FC236}">
                <a16:creationId xmlns:a16="http://schemas.microsoft.com/office/drawing/2014/main" id="{F2FF11E2-17F5-7FDA-944D-174BCFA3F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30380"/>
            <a:ext cx="80962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33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4C23-E268-EEF7-E4EE-D7CAECDFB7FE}"/>
              </a:ext>
            </a:extLst>
          </p:cNvPr>
          <p:cNvSpPr>
            <a:spLocks noGrp="1"/>
          </p:cNvSpPr>
          <p:nvPr>
            <p:ph type="title"/>
          </p:nvPr>
        </p:nvSpPr>
        <p:spPr>
          <a:xfrm>
            <a:off x="464896" y="1289497"/>
            <a:ext cx="11459062" cy="823912"/>
          </a:xfrm>
        </p:spPr>
        <p:txBody>
          <a:bodyPr>
            <a:normAutofit fontScale="90000"/>
          </a:bodyPr>
          <a:lstStyle/>
          <a:p>
            <a:r>
              <a:rPr lang="en-US" sz="3600" b="0" i="0" dirty="0">
                <a:solidFill>
                  <a:srgbClr val="232323"/>
                </a:solidFill>
                <a:effectLst/>
                <a:latin typeface="Satoshi-Regular"/>
              </a:rPr>
              <a:t>AdaBoost in machine learning is one of these </a:t>
            </a:r>
            <a:r>
              <a:rPr lang="en-US" b="0" i="0" dirty="0">
                <a:solidFill>
                  <a:srgbClr val="232323"/>
                </a:solidFill>
                <a:effectLst/>
                <a:latin typeface="Satoshi-Regular"/>
              </a:rPr>
              <a:t>predictive </a:t>
            </a:r>
            <a:r>
              <a:rPr lang="en-US" sz="3600" b="0" i="0" dirty="0">
                <a:solidFill>
                  <a:srgbClr val="232323"/>
                </a:solidFill>
                <a:effectLst/>
                <a:latin typeface="Satoshi-Regular"/>
              </a:rPr>
              <a:t>modelling </a:t>
            </a:r>
            <a:r>
              <a:rPr lang="en-IN" sz="3600" b="0" i="0" dirty="0">
                <a:solidFill>
                  <a:srgbClr val="232323"/>
                </a:solidFill>
                <a:effectLst/>
                <a:latin typeface="Satoshi-Regular"/>
              </a:rPr>
              <a:t>techniques.</a:t>
            </a:r>
            <a:r>
              <a:rPr lang="en-US" sz="3600" b="0" i="0" dirty="0">
                <a:solidFill>
                  <a:srgbClr val="232323"/>
                </a:solidFill>
                <a:effectLst/>
                <a:latin typeface="Satoshi-Regular"/>
              </a:rPr>
              <a:t> AdaBoost, also known as Adaptive Boosting,</a:t>
            </a:r>
            <a:r>
              <a:rPr lang="en-US" sz="1400" b="0" i="0" dirty="0">
                <a:solidFill>
                  <a:srgbClr val="232323"/>
                </a:solidFill>
                <a:effectLst/>
                <a:latin typeface="Satoshi-Regular"/>
              </a:rPr>
              <a:t> </a:t>
            </a:r>
            <a:r>
              <a:rPr lang="en-US" sz="4000" b="0" i="0" dirty="0">
                <a:solidFill>
                  <a:srgbClr val="232323"/>
                </a:solidFill>
                <a:effectLst/>
                <a:latin typeface="Satoshi-Regular"/>
              </a:rPr>
              <a:t> </a:t>
            </a:r>
            <a:endParaRPr lang="en-IN" sz="4000" dirty="0"/>
          </a:p>
        </p:txBody>
      </p:sp>
      <p:sp>
        <p:nvSpPr>
          <p:cNvPr id="4" name="Text Placeholder 3">
            <a:extLst>
              <a:ext uri="{FF2B5EF4-FFF2-40B4-BE49-F238E27FC236}">
                <a16:creationId xmlns:a16="http://schemas.microsoft.com/office/drawing/2014/main" id="{DA47206F-3D1B-DB8F-023A-22783A7A8FB0}"/>
              </a:ext>
            </a:extLst>
          </p:cNvPr>
          <p:cNvSpPr>
            <a:spLocks noGrp="1"/>
          </p:cNvSpPr>
          <p:nvPr>
            <p:ph type="body" idx="1"/>
          </p:nvPr>
        </p:nvSpPr>
        <p:spPr>
          <a:xfrm>
            <a:off x="306085" y="796413"/>
            <a:ext cx="11579829" cy="1754380"/>
          </a:xfrm>
        </p:spPr>
        <p:txBody>
          <a:bodyPr>
            <a:normAutofit fontScale="25000" lnSpcReduction="20000"/>
          </a:bodyPr>
          <a:lstStyle/>
          <a:p>
            <a:endParaRPr lang="en-IN" dirty="0"/>
          </a:p>
        </p:txBody>
      </p:sp>
      <p:pic>
        <p:nvPicPr>
          <p:cNvPr id="1028" name="Picture 4" descr="AdaBoost Algorithm">
            <a:extLst>
              <a:ext uri="{FF2B5EF4-FFF2-40B4-BE49-F238E27FC236}">
                <a16:creationId xmlns:a16="http://schemas.microsoft.com/office/drawing/2014/main" id="{6C428ED4-242E-6B82-655A-3752D4ADCDA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39788" y="2896741"/>
            <a:ext cx="5157787" cy="290125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02329620-13ED-1199-1DFE-DB80DBE0B33C}"/>
              </a:ext>
            </a:extLst>
          </p:cNvPr>
          <p:cNvSpPr>
            <a:spLocks noGrp="1"/>
          </p:cNvSpPr>
          <p:nvPr>
            <p:ph type="body" sz="quarter" idx="3"/>
          </p:nvPr>
        </p:nvSpPr>
        <p:spPr>
          <a:xfrm>
            <a:off x="6738046" y="2550792"/>
            <a:ext cx="4844354" cy="55700"/>
          </a:xfrm>
        </p:spPr>
        <p:txBody>
          <a:bodyPr>
            <a:normAutofit fontScale="25000" lnSpcReduction="20000"/>
          </a:bodyPr>
          <a:lstStyle/>
          <a:p>
            <a:endParaRPr lang="en-IN" dirty="0"/>
          </a:p>
        </p:txBody>
      </p:sp>
      <p:sp>
        <p:nvSpPr>
          <p:cNvPr id="6" name="Content Placeholder 5">
            <a:extLst>
              <a:ext uri="{FF2B5EF4-FFF2-40B4-BE49-F238E27FC236}">
                <a16:creationId xmlns:a16="http://schemas.microsoft.com/office/drawing/2014/main" id="{B6F08527-570B-0C28-E59E-6165AA3C78AA}"/>
              </a:ext>
            </a:extLst>
          </p:cNvPr>
          <p:cNvSpPr>
            <a:spLocks noGrp="1"/>
          </p:cNvSpPr>
          <p:nvPr>
            <p:ph sz="quarter" idx="4"/>
          </p:nvPr>
        </p:nvSpPr>
        <p:spPr>
          <a:xfrm>
            <a:off x="6478663" y="2697929"/>
            <a:ext cx="5310213" cy="3226261"/>
          </a:xfrm>
        </p:spPr>
        <p:txBody>
          <a:bodyPr/>
          <a:lstStyle/>
          <a:p>
            <a:r>
              <a:rPr lang="en-US" sz="2800" b="0" i="0" dirty="0">
                <a:solidFill>
                  <a:srgbClr val="232323"/>
                </a:solidFill>
                <a:effectLst/>
                <a:latin typeface="Satoshi-Regular"/>
              </a:rPr>
              <a:t>is a Machine Learning approach that is </a:t>
            </a:r>
            <a:r>
              <a:rPr lang="en-US" sz="2800" b="0" i="0" dirty="0" err="1">
                <a:solidFill>
                  <a:srgbClr val="232323"/>
                </a:solidFill>
                <a:effectLst/>
                <a:latin typeface="Satoshi-Regular"/>
              </a:rPr>
              <a:t>utilised</a:t>
            </a:r>
            <a:r>
              <a:rPr lang="en-US" sz="2800" b="0" i="0" dirty="0">
                <a:solidFill>
                  <a:srgbClr val="232323"/>
                </a:solidFill>
                <a:effectLst/>
                <a:latin typeface="Satoshi-Regular"/>
              </a:rPr>
              <a:t> as </a:t>
            </a:r>
            <a:r>
              <a:rPr lang="en-IN" sz="2800" b="0" i="0" dirty="0">
                <a:solidFill>
                  <a:srgbClr val="232323"/>
                </a:solidFill>
                <a:effectLst/>
                <a:latin typeface="Satoshi-Regular"/>
              </a:rPr>
              <a:t>an Ensemble Method.</a:t>
            </a:r>
            <a:r>
              <a:rPr lang="en-US" sz="2800" b="0" i="0" dirty="0">
                <a:solidFill>
                  <a:srgbClr val="232323"/>
                </a:solidFill>
                <a:effectLst/>
                <a:latin typeface="Satoshi-Regular"/>
              </a:rPr>
              <a:t>  AdaBoost's most commonly used estimator is decision trees with one level,</a:t>
            </a:r>
            <a:r>
              <a:rPr lang="en-US" sz="1100" b="0" i="0" dirty="0">
                <a:solidFill>
                  <a:srgbClr val="232323"/>
                </a:solidFill>
                <a:effectLst/>
                <a:latin typeface="Satoshi-Regular"/>
              </a:rPr>
              <a:t> </a:t>
            </a:r>
            <a:r>
              <a:rPr lang="en-US" sz="2800" b="0" i="0" dirty="0">
                <a:solidFill>
                  <a:srgbClr val="232323"/>
                </a:solidFill>
                <a:effectLst/>
                <a:latin typeface="Satoshi-Regular"/>
              </a:rPr>
              <a:t>which is decision trees with just one split.</a:t>
            </a:r>
            <a:endParaRPr lang="en-IN" dirty="0"/>
          </a:p>
        </p:txBody>
      </p:sp>
    </p:spTree>
    <p:extLst>
      <p:ext uri="{BB962C8B-B14F-4D97-AF65-F5344CB8AC3E}">
        <p14:creationId xmlns:p14="http://schemas.microsoft.com/office/powerpoint/2010/main" val="104479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F244-07E5-23F8-11CD-0C414597F835}"/>
              </a:ext>
            </a:extLst>
          </p:cNvPr>
          <p:cNvSpPr>
            <a:spLocks noGrp="1"/>
          </p:cNvSpPr>
          <p:nvPr>
            <p:ph type="title"/>
          </p:nvPr>
        </p:nvSpPr>
        <p:spPr>
          <a:xfrm>
            <a:off x="707923" y="-226141"/>
            <a:ext cx="10645877" cy="1916830"/>
          </a:xfrm>
        </p:spPr>
        <p:txBody>
          <a:bodyPr>
            <a:normAutofit/>
          </a:bodyPr>
          <a:lstStyle/>
          <a:p>
            <a:r>
              <a:rPr lang="en-US" sz="2800" b="0" i="0" dirty="0">
                <a:solidFill>
                  <a:srgbClr val="111111"/>
                </a:solidFill>
                <a:effectLst/>
                <a:highlight>
                  <a:srgbClr val="FFFFFF"/>
                </a:highlight>
                <a:latin typeface="Roboto" panose="020F0502020204030204" pitchFamily="2" charset="0"/>
              </a:rPr>
              <a:t>A schematic of the AdaBoost process. Blue triangles and orange squares represent features, with the size of the features representing weighting. Iteration 1, </a:t>
            </a:r>
            <a:endParaRPr lang="en-IN" sz="2800" dirty="0"/>
          </a:p>
        </p:txBody>
      </p:sp>
      <p:pic>
        <p:nvPicPr>
          <p:cNvPr id="4" name="Content Placeholder 3">
            <a:extLst>
              <a:ext uri="{FF2B5EF4-FFF2-40B4-BE49-F238E27FC236}">
                <a16:creationId xmlns:a16="http://schemas.microsoft.com/office/drawing/2014/main" id="{D04412BB-20D7-2C4E-DF41-86188A32AC58}"/>
              </a:ext>
            </a:extLst>
          </p:cNvPr>
          <p:cNvPicPr>
            <a:picLocks noGrp="1" noChangeAspect="1"/>
          </p:cNvPicPr>
          <p:nvPr>
            <p:ph sz="half" idx="1"/>
          </p:nvPr>
        </p:nvPicPr>
        <p:blipFill>
          <a:blip r:embed="rId2"/>
          <a:stretch>
            <a:fillRect/>
          </a:stretch>
        </p:blipFill>
        <p:spPr>
          <a:xfrm>
            <a:off x="1401238" y="1825625"/>
            <a:ext cx="4055523" cy="4351338"/>
          </a:xfrm>
          <a:prstGeom prst="rect">
            <a:avLst/>
          </a:prstGeom>
        </p:spPr>
      </p:pic>
      <p:sp>
        <p:nvSpPr>
          <p:cNvPr id="5" name="Content Placeholder 4">
            <a:extLst>
              <a:ext uri="{FF2B5EF4-FFF2-40B4-BE49-F238E27FC236}">
                <a16:creationId xmlns:a16="http://schemas.microsoft.com/office/drawing/2014/main" id="{DCC544D2-D3CF-FEB1-C7FC-18C4EB810680}"/>
              </a:ext>
            </a:extLst>
          </p:cNvPr>
          <p:cNvSpPr>
            <a:spLocks noGrp="1"/>
          </p:cNvSpPr>
          <p:nvPr>
            <p:ph sz="half" idx="2"/>
          </p:nvPr>
        </p:nvSpPr>
        <p:spPr/>
        <p:txBody>
          <a:bodyPr/>
          <a:lstStyle/>
          <a:p>
            <a:r>
              <a:rPr lang="en-US" b="0" i="0" dirty="0">
                <a:solidFill>
                  <a:srgbClr val="111111"/>
                </a:solidFill>
                <a:effectLst/>
                <a:highlight>
                  <a:srgbClr val="FFFFFF"/>
                </a:highlight>
                <a:latin typeface="Roboto" panose="020F0502020204030204" pitchFamily="2" charset="0"/>
              </a:rPr>
              <a:t>all features carry equal weight. Iteration 2, correctly classified</a:t>
            </a:r>
            <a:br>
              <a:rPr lang="en-US" b="0" i="0" dirty="0">
                <a:solidFill>
                  <a:srgbClr val="111111"/>
                </a:solidFill>
                <a:effectLst/>
                <a:highlight>
                  <a:srgbClr val="FFFFFF"/>
                </a:highlight>
                <a:latin typeface="Roboto" panose="020F0502020204030204" pitchFamily="2" charset="0"/>
              </a:rPr>
            </a:br>
            <a:r>
              <a:rPr lang="en-US" b="0" i="0" dirty="0">
                <a:solidFill>
                  <a:srgbClr val="111111"/>
                </a:solidFill>
                <a:effectLst/>
                <a:highlight>
                  <a:srgbClr val="FFFFFF"/>
                </a:highlight>
                <a:latin typeface="Roboto" panose="020F0502020204030204" pitchFamily="2" charset="0"/>
              </a:rPr>
              <a:t>all features carry equal weight. Iteration 2, correctly classified</a:t>
            </a:r>
            <a:br>
              <a:rPr lang="en-US" b="0" i="0" dirty="0">
                <a:solidFill>
                  <a:srgbClr val="111111"/>
                </a:solidFill>
                <a:effectLst/>
                <a:highlight>
                  <a:srgbClr val="FFFFFF"/>
                </a:highlight>
                <a:latin typeface="Roboto" panose="020F0502020204030204" pitchFamily="2" charset="0"/>
              </a:rPr>
            </a:br>
            <a:r>
              <a:rPr lang="en-US" b="0" i="0" dirty="0">
                <a:solidFill>
                  <a:srgbClr val="111111"/>
                </a:solidFill>
                <a:effectLst/>
                <a:highlight>
                  <a:srgbClr val="FFFFFF"/>
                </a:highlight>
                <a:latin typeface="Roboto" panose="020F0502020204030204" pitchFamily="2" charset="0"/>
              </a:rPr>
              <a:t>f</a:t>
            </a:r>
            <a:r>
              <a:rPr lang="en-US" b="0" i="0" dirty="0">
                <a:solidFill>
                  <a:srgbClr val="111111"/>
                </a:solidFill>
                <a:effectLst/>
                <a:highlight>
                  <a:srgbClr val="FFFFFF"/>
                </a:highlight>
                <a:latin typeface="Roboto" panose="02000000000000000000" pitchFamily="2" charset="0"/>
              </a:rPr>
              <a:t>eatures (in iteration 1) down-weighted, incorrectly classified feature up-weighted. Iteration 3, correctly classified</a:t>
            </a:r>
          </a:p>
          <a:p>
            <a:endParaRPr lang="en-IN" dirty="0"/>
          </a:p>
        </p:txBody>
      </p:sp>
    </p:spTree>
    <p:extLst>
      <p:ext uri="{BB962C8B-B14F-4D97-AF65-F5344CB8AC3E}">
        <p14:creationId xmlns:p14="http://schemas.microsoft.com/office/powerpoint/2010/main" val="274819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364F-EB57-0BC2-B536-CFCE15F0F530}"/>
              </a:ext>
            </a:extLst>
          </p:cNvPr>
          <p:cNvSpPr>
            <a:spLocks noGrp="1"/>
          </p:cNvSpPr>
          <p:nvPr>
            <p:ph type="title"/>
          </p:nvPr>
        </p:nvSpPr>
        <p:spPr>
          <a:xfrm>
            <a:off x="0" y="98323"/>
            <a:ext cx="11523405" cy="2797277"/>
          </a:xfrm>
        </p:spPr>
        <p:txBody>
          <a:bodyPr>
            <a:normAutofit/>
          </a:bodyPr>
          <a:lstStyle/>
          <a:p>
            <a:r>
              <a:rPr lang="en-US" sz="2000" b="0" i="0" dirty="0">
                <a:solidFill>
                  <a:srgbClr val="383838"/>
                </a:solidFill>
                <a:effectLst/>
                <a:highlight>
                  <a:srgbClr val="FFFFFF"/>
                </a:highlight>
                <a:latin typeface="Arial Black" panose="020B0A04020102020204" pitchFamily="34" charset="0"/>
              </a:rPr>
              <a:t>Advantages</a:t>
            </a:r>
            <a:br>
              <a:rPr lang="en-US" sz="2000" b="0" i="0" dirty="0">
                <a:solidFill>
                  <a:srgbClr val="383838"/>
                </a:solidFill>
                <a:effectLst/>
                <a:highlight>
                  <a:srgbClr val="FFFFFF"/>
                </a:highlight>
                <a:latin typeface="Arial Black" panose="020B0A04020102020204" pitchFamily="34" charset="0"/>
              </a:rPr>
            </a:br>
            <a:r>
              <a:rPr lang="en-US" sz="2000" b="0" i="0" dirty="0">
                <a:solidFill>
                  <a:srgbClr val="383838"/>
                </a:solidFill>
                <a:effectLst/>
                <a:highlight>
                  <a:srgbClr val="FFFFFF"/>
                </a:highlight>
                <a:latin typeface="Arial Black" panose="020B0A04020102020204" pitchFamily="34" charset="0"/>
              </a:rPr>
              <a:t>It is less prone to overfitting</a:t>
            </a:r>
            <a:br>
              <a:rPr lang="en-US" sz="2000" b="0" i="0" dirty="0">
                <a:solidFill>
                  <a:srgbClr val="383838"/>
                </a:solidFill>
                <a:effectLst/>
                <a:highlight>
                  <a:srgbClr val="FFFFFF"/>
                </a:highlight>
                <a:latin typeface="Arial Black" panose="020B0A04020102020204" pitchFamily="34" charset="0"/>
              </a:rPr>
            </a:br>
            <a:r>
              <a:rPr lang="en-US" sz="2000" b="0" i="0" dirty="0">
                <a:solidFill>
                  <a:srgbClr val="383838"/>
                </a:solidFill>
                <a:effectLst/>
                <a:highlight>
                  <a:srgbClr val="FFFFFF"/>
                </a:highlight>
                <a:latin typeface="Arial Black" panose="020B0A04020102020204" pitchFamily="34" charset="0"/>
              </a:rPr>
              <a:t>Less parameters tweaking</a:t>
            </a:r>
            <a:br>
              <a:rPr lang="en-US" sz="2000" b="0" i="0" dirty="0">
                <a:solidFill>
                  <a:srgbClr val="383838"/>
                </a:solidFill>
                <a:effectLst/>
                <a:highlight>
                  <a:srgbClr val="FFFFFF"/>
                </a:highlight>
                <a:latin typeface="Arial Black" panose="020B0A04020102020204" pitchFamily="34" charset="0"/>
              </a:rPr>
            </a:br>
            <a:r>
              <a:rPr lang="en-US" sz="2000" b="0" i="0" dirty="0">
                <a:solidFill>
                  <a:srgbClr val="383838"/>
                </a:solidFill>
                <a:effectLst/>
                <a:highlight>
                  <a:srgbClr val="FFFFFF"/>
                </a:highlight>
                <a:latin typeface="Arial Black" panose="020B0A04020102020204" pitchFamily="34" charset="0"/>
              </a:rPr>
              <a:t>Helps in reducing bias and variance</a:t>
            </a:r>
            <a:br>
              <a:rPr lang="en-US" sz="2000" b="0" i="0" dirty="0">
                <a:solidFill>
                  <a:srgbClr val="383838"/>
                </a:solidFill>
                <a:effectLst/>
                <a:highlight>
                  <a:srgbClr val="FFFFFF"/>
                </a:highlight>
                <a:latin typeface="Arial Black" panose="020B0A04020102020204" pitchFamily="34" charset="0"/>
              </a:rPr>
            </a:br>
            <a:br>
              <a:rPr lang="en-US" sz="2000" b="0" i="0" dirty="0">
                <a:solidFill>
                  <a:srgbClr val="383838"/>
                </a:solidFill>
                <a:effectLst/>
                <a:highlight>
                  <a:srgbClr val="FFFFFF"/>
                </a:highlight>
                <a:latin typeface="Inter"/>
              </a:rPr>
            </a:br>
            <a:endParaRPr lang="en-IN" sz="2000" dirty="0"/>
          </a:p>
        </p:txBody>
      </p:sp>
      <p:sp>
        <p:nvSpPr>
          <p:cNvPr id="3" name="Text Placeholder 2">
            <a:extLst>
              <a:ext uri="{FF2B5EF4-FFF2-40B4-BE49-F238E27FC236}">
                <a16:creationId xmlns:a16="http://schemas.microsoft.com/office/drawing/2014/main" id="{64CE3521-8BDE-87BE-DBC4-C53AA32BDE09}"/>
              </a:ext>
            </a:extLst>
          </p:cNvPr>
          <p:cNvSpPr>
            <a:spLocks noGrp="1"/>
          </p:cNvSpPr>
          <p:nvPr>
            <p:ph type="body" idx="1"/>
          </p:nvPr>
        </p:nvSpPr>
        <p:spPr>
          <a:xfrm>
            <a:off x="67275" y="1971040"/>
            <a:ext cx="4433479" cy="1300480"/>
          </a:xfrm>
        </p:spPr>
        <p:txBody>
          <a:bodyPr>
            <a:noAutofit/>
          </a:bodyPr>
          <a:lstStyle/>
          <a:p>
            <a:r>
              <a:rPr lang="en-US" sz="1800" b="0" i="0" dirty="0">
                <a:solidFill>
                  <a:srgbClr val="383838"/>
                </a:solidFill>
                <a:effectLst/>
                <a:highlight>
                  <a:srgbClr val="FFFFFF"/>
                </a:highlight>
                <a:latin typeface="Arial Black" panose="020B0A04020102020204" pitchFamily="34" charset="0"/>
              </a:rPr>
              <a:t>Accuracy of weak classifiers a can be improved using this method</a:t>
            </a:r>
            <a:br>
              <a:rPr lang="en-US" sz="1800" b="0" i="0" dirty="0">
                <a:solidFill>
                  <a:srgbClr val="383838"/>
                </a:solidFill>
                <a:effectLst/>
                <a:highlight>
                  <a:srgbClr val="FFFFFF"/>
                </a:highlight>
                <a:latin typeface="Arial Black" panose="020B0A04020102020204" pitchFamily="34" charset="0"/>
              </a:rPr>
            </a:br>
            <a:r>
              <a:rPr lang="en-US" sz="1800" b="0" i="0" dirty="0">
                <a:solidFill>
                  <a:srgbClr val="383838"/>
                </a:solidFill>
                <a:effectLst/>
                <a:highlight>
                  <a:srgbClr val="FFFFFF"/>
                </a:highlight>
                <a:latin typeface="Arial Black" panose="020B0A04020102020204" pitchFamily="34" charset="0"/>
              </a:rPr>
              <a:t>Easy to use</a:t>
            </a:r>
            <a:br>
              <a:rPr lang="en-US" sz="1800" b="0" i="0" dirty="0">
                <a:solidFill>
                  <a:srgbClr val="383838"/>
                </a:solidFill>
                <a:effectLst/>
                <a:highlight>
                  <a:srgbClr val="FFFFFF"/>
                </a:highlight>
                <a:latin typeface="Arial Black" panose="020B0A04020102020204" pitchFamily="34" charset="0"/>
              </a:rPr>
            </a:br>
            <a:endParaRPr lang="en-IN" sz="1800" dirty="0">
              <a:latin typeface="Arial Black" panose="020B0A04020102020204" pitchFamily="34" charset="0"/>
            </a:endParaRPr>
          </a:p>
        </p:txBody>
      </p:sp>
      <p:sp>
        <p:nvSpPr>
          <p:cNvPr id="5" name="Text Placeholder 4">
            <a:extLst>
              <a:ext uri="{FF2B5EF4-FFF2-40B4-BE49-F238E27FC236}">
                <a16:creationId xmlns:a16="http://schemas.microsoft.com/office/drawing/2014/main" id="{85D085B2-80D3-C95B-FE21-CE5768FA5FC6}"/>
              </a:ext>
            </a:extLst>
          </p:cNvPr>
          <p:cNvSpPr>
            <a:spLocks noGrp="1"/>
          </p:cNvSpPr>
          <p:nvPr>
            <p:ph type="body" sz="quarter" idx="3"/>
          </p:nvPr>
        </p:nvSpPr>
        <p:spPr>
          <a:xfrm>
            <a:off x="6921910" y="1681163"/>
            <a:ext cx="4433478" cy="1071868"/>
          </a:xfrm>
        </p:spPr>
        <p:txBody>
          <a:bodyPr>
            <a:normAutofit/>
          </a:bodyPr>
          <a:lstStyle/>
          <a:p>
            <a:pPr algn="ctr"/>
            <a:r>
              <a:rPr lang="en-US" b="0" i="0" dirty="0">
                <a:solidFill>
                  <a:srgbClr val="383838"/>
                </a:solidFill>
                <a:effectLst/>
                <a:highlight>
                  <a:srgbClr val="FFFFFF"/>
                </a:highlight>
                <a:latin typeface="Inter"/>
              </a:rPr>
              <a:t>Disadvantages</a:t>
            </a:r>
          </a:p>
          <a:p>
            <a:endParaRPr lang="en-IN" dirty="0"/>
          </a:p>
        </p:txBody>
      </p:sp>
      <p:sp>
        <p:nvSpPr>
          <p:cNvPr id="6" name="Content Placeholder 5">
            <a:extLst>
              <a:ext uri="{FF2B5EF4-FFF2-40B4-BE49-F238E27FC236}">
                <a16:creationId xmlns:a16="http://schemas.microsoft.com/office/drawing/2014/main" id="{32ED2112-25B3-FD77-E911-E09C98A0617C}"/>
              </a:ext>
            </a:extLst>
          </p:cNvPr>
          <p:cNvSpPr>
            <a:spLocks noGrp="1"/>
          </p:cNvSpPr>
          <p:nvPr>
            <p:ph sz="quarter" idx="4"/>
          </p:nvPr>
        </p:nvSpPr>
        <p:spPr/>
        <p:txBody>
          <a:bodyPr/>
          <a:lstStyle/>
          <a:p>
            <a:pPr algn="l">
              <a:buFont typeface="Arial" panose="020B0604020202020204" pitchFamily="34" charset="0"/>
              <a:buChar char="•"/>
            </a:pPr>
            <a:r>
              <a:rPr lang="en-US" b="0" i="0" dirty="0">
                <a:solidFill>
                  <a:srgbClr val="383838"/>
                </a:solidFill>
                <a:effectLst/>
                <a:highlight>
                  <a:srgbClr val="FFFFFF"/>
                </a:highlight>
                <a:latin typeface="Inter"/>
              </a:rPr>
              <a:t>It needs a quality dataset</a:t>
            </a:r>
          </a:p>
          <a:p>
            <a:pPr algn="l">
              <a:buFont typeface="Arial" panose="020B0604020202020204" pitchFamily="34" charset="0"/>
              <a:buChar char="•"/>
            </a:pPr>
            <a:r>
              <a:rPr lang="en-US" b="0" i="0" dirty="0">
                <a:solidFill>
                  <a:srgbClr val="383838"/>
                </a:solidFill>
                <a:effectLst/>
                <a:highlight>
                  <a:srgbClr val="FFFFFF"/>
                </a:highlight>
                <a:latin typeface="Inter"/>
              </a:rPr>
              <a:t>Very sensitive to outliers and noise</a:t>
            </a:r>
          </a:p>
          <a:p>
            <a:pPr algn="l">
              <a:buFont typeface="Arial" panose="020B0604020202020204" pitchFamily="34" charset="0"/>
              <a:buChar char="•"/>
            </a:pPr>
            <a:r>
              <a:rPr lang="en-US" b="0" i="0" dirty="0">
                <a:solidFill>
                  <a:srgbClr val="383838"/>
                </a:solidFill>
                <a:effectLst/>
                <a:highlight>
                  <a:srgbClr val="FFFFFF"/>
                </a:highlight>
                <a:latin typeface="Inter"/>
              </a:rPr>
              <a:t>Slower than </a:t>
            </a:r>
            <a:r>
              <a:rPr lang="en-US" b="0" i="0" dirty="0" err="1">
                <a:solidFill>
                  <a:srgbClr val="383838"/>
                </a:solidFill>
                <a:effectLst/>
                <a:highlight>
                  <a:srgbClr val="FFFFFF"/>
                </a:highlight>
                <a:latin typeface="Inter"/>
              </a:rPr>
              <a:t>XGBoost</a:t>
            </a:r>
            <a:endParaRPr lang="en-US" b="0" i="0" dirty="0">
              <a:solidFill>
                <a:srgbClr val="383838"/>
              </a:solidFill>
              <a:effectLst/>
              <a:highlight>
                <a:srgbClr val="FFFFFF"/>
              </a:highlight>
              <a:latin typeface="Inter"/>
            </a:endParaRPr>
          </a:p>
          <a:p>
            <a:pPr algn="l">
              <a:buFont typeface="Arial" panose="020B0604020202020204" pitchFamily="34" charset="0"/>
              <a:buChar char="•"/>
            </a:pPr>
            <a:r>
              <a:rPr lang="en-US" b="0" i="0" dirty="0">
                <a:solidFill>
                  <a:srgbClr val="383838"/>
                </a:solidFill>
                <a:effectLst/>
                <a:highlight>
                  <a:srgbClr val="FFFFFF"/>
                </a:highlight>
                <a:latin typeface="Inter"/>
              </a:rPr>
              <a:t>Hyperparameter optimization is much more difficult</a:t>
            </a:r>
          </a:p>
          <a:p>
            <a:endParaRPr lang="en-IN" dirty="0"/>
          </a:p>
        </p:txBody>
      </p:sp>
      <p:pic>
        <p:nvPicPr>
          <p:cNvPr id="2050" name="Picture 2" descr="Adaboos learning">
            <a:extLst>
              <a:ext uri="{FF2B5EF4-FFF2-40B4-BE49-F238E27FC236}">
                <a16:creationId xmlns:a16="http://schemas.microsoft.com/office/drawing/2014/main" id="{602803D0-25F8-6061-FBFB-5BA56F83F4A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5292" y="3025299"/>
            <a:ext cx="5336039" cy="327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1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0DB4-3AE1-8F9C-2663-FD421B47B3DC}"/>
              </a:ext>
            </a:extLst>
          </p:cNvPr>
          <p:cNvSpPr>
            <a:spLocks noGrp="1"/>
          </p:cNvSpPr>
          <p:nvPr>
            <p:ph type="title"/>
          </p:nvPr>
        </p:nvSpPr>
        <p:spPr>
          <a:xfrm>
            <a:off x="707923" y="-579588"/>
            <a:ext cx="9999407" cy="2113935"/>
          </a:xfrm>
        </p:spPr>
        <p:txBody>
          <a:bodyPr>
            <a:normAutofit fontScale="90000"/>
          </a:bodyPr>
          <a:lstStyle/>
          <a:p>
            <a:br>
              <a:rPr lang="en-US" sz="2200" b="0" i="0" dirty="0">
                <a:solidFill>
                  <a:srgbClr val="000000"/>
                </a:solidFill>
                <a:effectLst/>
                <a:highlight>
                  <a:srgbClr val="FFFFFF"/>
                </a:highlight>
                <a:latin typeface="Mulish"/>
              </a:rPr>
            </a:br>
            <a:br>
              <a:rPr lang="en-US" sz="2200" b="0" i="0" dirty="0">
                <a:solidFill>
                  <a:srgbClr val="000000"/>
                </a:solidFill>
                <a:effectLst/>
                <a:highlight>
                  <a:srgbClr val="FFFFFF"/>
                </a:highlight>
                <a:latin typeface="Mulish"/>
              </a:rPr>
            </a:br>
            <a:br>
              <a:rPr lang="en-US" sz="2200" b="0" i="0" dirty="0">
                <a:solidFill>
                  <a:srgbClr val="000000"/>
                </a:solidFill>
                <a:effectLst/>
                <a:highlight>
                  <a:srgbClr val="FFFFFF"/>
                </a:highlight>
                <a:latin typeface="Mulish"/>
              </a:rPr>
            </a:br>
            <a:r>
              <a:rPr lang="en-US" sz="2200" b="0" i="0" dirty="0">
                <a:solidFill>
                  <a:srgbClr val="000000"/>
                </a:solidFill>
                <a:effectLst/>
                <a:highlight>
                  <a:srgbClr val="FFFFFF"/>
                </a:highlight>
                <a:latin typeface="Mulish"/>
              </a:rPr>
              <a:t>The above diagram shows that </a:t>
            </a:r>
            <a:r>
              <a:rPr lang="en-US" sz="2200" b="0" i="0" dirty="0" err="1">
                <a:solidFill>
                  <a:srgbClr val="000000"/>
                </a:solidFill>
                <a:effectLst/>
                <a:highlight>
                  <a:srgbClr val="FFFFFF"/>
                </a:highlight>
                <a:latin typeface="Mulish"/>
              </a:rPr>
              <a:t>Adaboost</a:t>
            </a:r>
            <a:r>
              <a:rPr lang="en-US" sz="2200" b="0" i="0" dirty="0">
                <a:solidFill>
                  <a:srgbClr val="000000"/>
                </a:solidFill>
                <a:effectLst/>
                <a:highlight>
                  <a:srgbClr val="FFFFFF"/>
                </a:highlight>
                <a:latin typeface="Mulish"/>
              </a:rPr>
              <a:t> begins by randomly selecting a training subset. It trains the AdaBoost machine learning model iteratively by picking the training set </a:t>
            </a:r>
            <a:r>
              <a:rPr lang="en-US" sz="2200" b="0" i="0" dirty="0" err="1">
                <a:solidFill>
                  <a:srgbClr val="000000"/>
                </a:solidFill>
                <a:effectLst/>
                <a:highlight>
                  <a:srgbClr val="FFFFFF"/>
                </a:highlight>
                <a:latin typeface="Mulish"/>
              </a:rPr>
              <a:t>basedon</a:t>
            </a:r>
            <a:r>
              <a:rPr lang="en-US" sz="2200" b="0" i="0" dirty="0">
                <a:solidFill>
                  <a:srgbClr val="000000"/>
                </a:solidFill>
                <a:effectLst/>
                <a:highlight>
                  <a:srgbClr val="FFFFFF"/>
                </a:highlight>
                <a:latin typeface="Mulish"/>
              </a:rPr>
              <a:t> the previous training's accurate prediction</a:t>
            </a:r>
            <a:r>
              <a:rPr lang="en-US" sz="2200" dirty="0">
                <a:solidFill>
                  <a:srgbClr val="000000"/>
                </a:solidFill>
                <a:highlight>
                  <a:srgbClr val="FFFFFF"/>
                </a:highlight>
                <a:latin typeface="Mulish"/>
              </a:rPr>
              <a:t> n.</a:t>
            </a:r>
            <a:r>
              <a:rPr lang="en-US" sz="4400" b="0" i="0" dirty="0">
                <a:solidFill>
                  <a:srgbClr val="000000"/>
                </a:solidFill>
                <a:effectLst/>
                <a:highlight>
                  <a:srgbClr val="FFFFFF"/>
                </a:highlight>
                <a:latin typeface="Arial Black" panose="020B0A04020102020204" pitchFamily="34" charset="0"/>
              </a:rPr>
              <a:t> </a:t>
            </a:r>
            <a:r>
              <a:rPr lang="en-US" sz="2200" b="0" i="0" dirty="0">
                <a:solidFill>
                  <a:srgbClr val="000000"/>
                </a:solidFill>
                <a:effectLst/>
                <a:highlight>
                  <a:srgbClr val="FFFFFF"/>
                </a:highlight>
                <a:latin typeface="Mulish"/>
              </a:rPr>
              <a:t>gives incorrectly classified observations a larger weight to have a higher chance of being classified in the next iteration. It also allocates weight to the trained classifier in each iteration based on the classifier's accuracy. The more accurate the classifier, the more weight will be given to it.</a:t>
            </a:r>
            <a:br>
              <a:rPr lang="en-US" sz="2200" b="0" i="0" dirty="0">
                <a:solidFill>
                  <a:srgbClr val="7F7F7F"/>
                </a:solidFill>
                <a:effectLst/>
                <a:highlight>
                  <a:srgbClr val="FFFFFF"/>
                </a:highlight>
                <a:latin typeface="Mulish"/>
              </a:rPr>
            </a:br>
            <a:br>
              <a:rPr lang="en-US" b="0" i="0" dirty="0">
                <a:solidFill>
                  <a:srgbClr val="7F7F7F"/>
                </a:solidFill>
                <a:effectLst/>
                <a:highlight>
                  <a:srgbClr val="FFFFFF"/>
                </a:highlight>
                <a:latin typeface="Mulish"/>
              </a:rPr>
            </a:br>
            <a:endParaRPr lang="en-IN" dirty="0"/>
          </a:p>
        </p:txBody>
      </p:sp>
      <p:sp>
        <p:nvSpPr>
          <p:cNvPr id="3" name="Text Placeholder 2">
            <a:extLst>
              <a:ext uri="{FF2B5EF4-FFF2-40B4-BE49-F238E27FC236}">
                <a16:creationId xmlns:a16="http://schemas.microsoft.com/office/drawing/2014/main" id="{D52CFB79-262E-8D3A-A708-4FF0419AF544}"/>
              </a:ext>
            </a:extLst>
          </p:cNvPr>
          <p:cNvSpPr>
            <a:spLocks noGrp="1"/>
          </p:cNvSpPr>
          <p:nvPr>
            <p:ph type="body" idx="1"/>
          </p:nvPr>
        </p:nvSpPr>
        <p:spPr>
          <a:xfrm>
            <a:off x="334298" y="1514683"/>
            <a:ext cx="5496232" cy="1464491"/>
          </a:xfrm>
        </p:spPr>
        <p:txBody>
          <a:bodyPr>
            <a:normAutofit/>
          </a:bodyPr>
          <a:lstStyle/>
          <a:p>
            <a:r>
              <a:rPr lang="en-US" b="0" i="0" dirty="0">
                <a:solidFill>
                  <a:srgbClr val="000000"/>
                </a:solidFill>
                <a:effectLst/>
                <a:highlight>
                  <a:srgbClr val="FFFFFF"/>
                </a:highlight>
                <a:latin typeface="Mulish"/>
              </a:rPr>
              <a:t>It</a:t>
            </a:r>
            <a:endParaRPr lang="en-IN" dirty="0"/>
          </a:p>
        </p:txBody>
      </p:sp>
      <p:pic>
        <p:nvPicPr>
          <p:cNvPr id="7" name="Content Placeholder 6">
            <a:extLst>
              <a:ext uri="{FF2B5EF4-FFF2-40B4-BE49-F238E27FC236}">
                <a16:creationId xmlns:a16="http://schemas.microsoft.com/office/drawing/2014/main" id="{58FBDDB9-4238-1024-983F-162786D93FD8}"/>
              </a:ext>
            </a:extLst>
          </p:cNvPr>
          <p:cNvPicPr>
            <a:picLocks noGrp="1" noChangeAspect="1"/>
          </p:cNvPicPr>
          <p:nvPr>
            <p:ph sz="half" idx="2"/>
          </p:nvPr>
        </p:nvPicPr>
        <p:blipFill>
          <a:blip r:embed="rId2"/>
          <a:stretch>
            <a:fillRect/>
          </a:stretch>
        </p:blipFill>
        <p:spPr>
          <a:xfrm>
            <a:off x="232800" y="1987554"/>
            <a:ext cx="5805210" cy="3085891"/>
          </a:xfrm>
          <a:prstGeom prst="rect">
            <a:avLst/>
          </a:prstGeom>
        </p:spPr>
      </p:pic>
      <p:sp>
        <p:nvSpPr>
          <p:cNvPr id="5" name="Text Placeholder 4">
            <a:extLst>
              <a:ext uri="{FF2B5EF4-FFF2-40B4-BE49-F238E27FC236}">
                <a16:creationId xmlns:a16="http://schemas.microsoft.com/office/drawing/2014/main" id="{9B7961DE-FCDB-B23F-8E5A-CDE4F6971B2E}"/>
              </a:ext>
            </a:extLst>
          </p:cNvPr>
          <p:cNvSpPr>
            <a:spLocks noGrp="1"/>
          </p:cNvSpPr>
          <p:nvPr>
            <p:ph type="body" sz="quarter" idx="3"/>
          </p:nvPr>
        </p:nvSpPr>
        <p:spPr>
          <a:xfrm>
            <a:off x="6882580" y="1690687"/>
            <a:ext cx="4472807" cy="814387"/>
          </a:xfrm>
        </p:spPr>
        <p:txBody>
          <a:bodyPr>
            <a:normAutofit/>
          </a:bodyPr>
          <a:lstStyle/>
          <a:p>
            <a:endParaRPr lang="en-IN" dirty="0"/>
          </a:p>
        </p:txBody>
      </p:sp>
      <p:sp>
        <p:nvSpPr>
          <p:cNvPr id="6" name="Content Placeholder 5">
            <a:extLst>
              <a:ext uri="{FF2B5EF4-FFF2-40B4-BE49-F238E27FC236}">
                <a16:creationId xmlns:a16="http://schemas.microsoft.com/office/drawing/2014/main" id="{05DBA6F6-D782-F150-E6DA-31950945C5FB}"/>
              </a:ext>
            </a:extLst>
          </p:cNvPr>
          <p:cNvSpPr>
            <a:spLocks noGrp="1"/>
          </p:cNvSpPr>
          <p:nvPr>
            <p:ph sz="quarter" idx="4"/>
          </p:nvPr>
        </p:nvSpPr>
        <p:spPr/>
        <p:txBody>
          <a:bodyPr>
            <a:normAutofit lnSpcReduction="10000"/>
          </a:bodyPr>
          <a:lstStyle/>
          <a:p>
            <a:r>
              <a:rPr lang="en-US" b="0" i="0" dirty="0">
                <a:solidFill>
                  <a:srgbClr val="000000"/>
                </a:solidFill>
                <a:effectLst/>
                <a:highlight>
                  <a:srgbClr val="FFFFFF"/>
                </a:highlight>
                <a:latin typeface="Mulish"/>
              </a:rPr>
              <a:t>This method is repeated until all of the training data fits perfectly or the maximum number of estimators is reached.</a:t>
            </a:r>
            <a:endParaRPr lang="en-US" b="0" i="0" dirty="0">
              <a:solidFill>
                <a:srgbClr val="7F7F7F"/>
              </a:solidFill>
              <a:effectLst/>
              <a:highlight>
                <a:srgbClr val="FFFFFF"/>
              </a:highlight>
              <a:latin typeface="Mulish"/>
            </a:endParaRPr>
          </a:p>
          <a:p>
            <a:pPr>
              <a:buFont typeface="Arial" panose="020B0604020202020204" pitchFamily="34" charset="0"/>
              <a:buChar char="•"/>
            </a:pPr>
            <a:r>
              <a:rPr lang="en-US" dirty="0">
                <a:solidFill>
                  <a:srgbClr val="000000"/>
                </a:solidFill>
                <a:effectLst/>
              </a:rPr>
              <a:t>Perform a "</a:t>
            </a:r>
            <a:r>
              <a:rPr lang="en-US" b="1" dirty="0">
                <a:solidFill>
                  <a:srgbClr val="000000"/>
                </a:solidFill>
                <a:effectLst/>
              </a:rPr>
              <a:t>vote</a:t>
            </a:r>
            <a:r>
              <a:rPr lang="en-US" dirty="0">
                <a:solidFill>
                  <a:srgbClr val="000000"/>
                </a:solidFill>
                <a:effectLst/>
              </a:rPr>
              <a:t>" across all of the learning algorithms you created to classify them.</a:t>
            </a:r>
            <a:endParaRPr lang="en-US" dirty="0">
              <a:effectLst/>
            </a:endParaRPr>
          </a:p>
          <a:p>
            <a:pPr marL="0" indent="0">
              <a:buNone/>
            </a:pPr>
            <a:br>
              <a:rPr lang="en-US" dirty="0">
                <a:effectLst/>
              </a:rPr>
            </a:br>
            <a:endParaRPr lang="en-IN" dirty="0"/>
          </a:p>
        </p:txBody>
      </p:sp>
    </p:spTree>
    <p:extLst>
      <p:ext uri="{BB962C8B-B14F-4D97-AF65-F5344CB8AC3E}">
        <p14:creationId xmlns:p14="http://schemas.microsoft.com/office/powerpoint/2010/main" val="30018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391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Arial Black</vt:lpstr>
      <vt:lpstr>Calibri</vt:lpstr>
      <vt:lpstr>Calibri Light</vt:lpstr>
      <vt:lpstr>Inter</vt:lpstr>
      <vt:lpstr>Mulish</vt:lpstr>
      <vt:lpstr>Roboto</vt:lpstr>
      <vt:lpstr>Satoshi-Regular</vt:lpstr>
      <vt:lpstr>source-serif-pro</vt:lpstr>
      <vt:lpstr>Office Theme</vt:lpstr>
      <vt:lpstr>PowerPoint Presentation</vt:lpstr>
      <vt:lpstr>AdaBoost in machine learning is one of these predictive modelling techniques. AdaBoost, also known as Adaptive Boosting,  </vt:lpstr>
      <vt:lpstr>A schematic of the AdaBoost process. Blue triangles and orange squares represent features, with the size of the features representing weighting. Iteration 1, </vt:lpstr>
      <vt:lpstr>Advantages It is less prone to overfitting Less parameters tweaking Helps in reducing bias and variance  </vt:lpstr>
      <vt:lpstr>   The above diagram shows that Adaboost begins by randomly selecting a training subset. It trains the AdaBoost machine learning model iteratively by picking the training set basedon the previous training's accurate prediction n. gives incorrectly classified observations a larger weight to have a higher chance of being classified in the next iteration. It also allocates weight to the trained classifier in each iteration based on the classifier's accuracy. The more accurate the classifier, the more weight will be given to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m r</dc:creator>
  <cp:lastModifiedBy>Sathish Kumar m r</cp:lastModifiedBy>
  <cp:revision>3</cp:revision>
  <dcterms:created xsi:type="dcterms:W3CDTF">2024-04-20T12:31:49Z</dcterms:created>
  <dcterms:modified xsi:type="dcterms:W3CDTF">2024-05-18T11:24:45Z</dcterms:modified>
</cp:coreProperties>
</file>