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9405-09AF-CC62-D02B-DBD89FFFFC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EE3A82-5818-1792-E28D-A63974824F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9C9623-FCA9-E8A8-F40E-83E5DBC40C63}"/>
              </a:ext>
            </a:extLst>
          </p:cNvPr>
          <p:cNvSpPr>
            <a:spLocks noGrp="1"/>
          </p:cNvSpPr>
          <p:nvPr>
            <p:ph type="dt" sz="half" idx="10"/>
          </p:nvPr>
        </p:nvSpPr>
        <p:spPr/>
        <p:txBody>
          <a:bodyPr/>
          <a:lstStyle/>
          <a:p>
            <a:fld id="{8C140AFD-28C4-463E-A184-9EC75FF57733}" type="datetimeFigureOut">
              <a:rPr lang="en-IN" smtClean="0"/>
              <a:t>18-05-2024</a:t>
            </a:fld>
            <a:endParaRPr lang="en-IN"/>
          </a:p>
        </p:txBody>
      </p:sp>
      <p:sp>
        <p:nvSpPr>
          <p:cNvPr id="5" name="Footer Placeholder 4">
            <a:extLst>
              <a:ext uri="{FF2B5EF4-FFF2-40B4-BE49-F238E27FC236}">
                <a16:creationId xmlns:a16="http://schemas.microsoft.com/office/drawing/2014/main" id="{54704A6A-7E2F-2F0A-3B6F-E4AAB755DC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657334-E62C-7D31-9BE5-C0D3202E2D5A}"/>
              </a:ext>
            </a:extLst>
          </p:cNvPr>
          <p:cNvSpPr>
            <a:spLocks noGrp="1"/>
          </p:cNvSpPr>
          <p:nvPr>
            <p:ph type="sldNum" sz="quarter" idx="12"/>
          </p:nvPr>
        </p:nvSpPr>
        <p:spPr/>
        <p:txBody>
          <a:bodyPr/>
          <a:lstStyle/>
          <a:p>
            <a:fld id="{90CD1E70-B442-4D01-AF64-D1F9016F0ECC}" type="slidenum">
              <a:rPr lang="en-IN" smtClean="0"/>
              <a:t>‹#›</a:t>
            </a:fld>
            <a:endParaRPr lang="en-IN"/>
          </a:p>
        </p:txBody>
      </p:sp>
    </p:spTree>
    <p:extLst>
      <p:ext uri="{BB962C8B-B14F-4D97-AF65-F5344CB8AC3E}">
        <p14:creationId xmlns:p14="http://schemas.microsoft.com/office/powerpoint/2010/main" val="27301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80D51-6C5B-F004-4943-270C8A7C6D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D3F67-92EE-E595-CED1-A9A380F74F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F7D3C0-3DAA-8654-C096-C1C6D4BD8AD4}"/>
              </a:ext>
            </a:extLst>
          </p:cNvPr>
          <p:cNvSpPr>
            <a:spLocks noGrp="1"/>
          </p:cNvSpPr>
          <p:nvPr>
            <p:ph type="dt" sz="half" idx="10"/>
          </p:nvPr>
        </p:nvSpPr>
        <p:spPr/>
        <p:txBody>
          <a:bodyPr/>
          <a:lstStyle/>
          <a:p>
            <a:fld id="{8C140AFD-28C4-463E-A184-9EC75FF57733}" type="datetimeFigureOut">
              <a:rPr lang="en-IN" smtClean="0"/>
              <a:t>18-05-2024</a:t>
            </a:fld>
            <a:endParaRPr lang="en-IN"/>
          </a:p>
        </p:txBody>
      </p:sp>
      <p:sp>
        <p:nvSpPr>
          <p:cNvPr id="5" name="Footer Placeholder 4">
            <a:extLst>
              <a:ext uri="{FF2B5EF4-FFF2-40B4-BE49-F238E27FC236}">
                <a16:creationId xmlns:a16="http://schemas.microsoft.com/office/drawing/2014/main" id="{A82F24CC-3992-5EED-DA37-C3CC4E4269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52A76-1BD1-8926-F0BB-21F4561673B9}"/>
              </a:ext>
            </a:extLst>
          </p:cNvPr>
          <p:cNvSpPr>
            <a:spLocks noGrp="1"/>
          </p:cNvSpPr>
          <p:nvPr>
            <p:ph type="sldNum" sz="quarter" idx="12"/>
          </p:nvPr>
        </p:nvSpPr>
        <p:spPr/>
        <p:txBody>
          <a:bodyPr/>
          <a:lstStyle/>
          <a:p>
            <a:fld id="{90CD1E70-B442-4D01-AF64-D1F9016F0ECC}" type="slidenum">
              <a:rPr lang="en-IN" smtClean="0"/>
              <a:t>‹#›</a:t>
            </a:fld>
            <a:endParaRPr lang="en-IN"/>
          </a:p>
        </p:txBody>
      </p:sp>
    </p:spTree>
    <p:extLst>
      <p:ext uri="{BB962C8B-B14F-4D97-AF65-F5344CB8AC3E}">
        <p14:creationId xmlns:p14="http://schemas.microsoft.com/office/powerpoint/2010/main" val="421188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01518-58AF-4D86-0CB1-A96E01D99C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D25642-CEF7-49C0-BCFA-881BF8C73F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B8DC7-5D55-A062-F6E5-34C7DE5A0085}"/>
              </a:ext>
            </a:extLst>
          </p:cNvPr>
          <p:cNvSpPr>
            <a:spLocks noGrp="1"/>
          </p:cNvSpPr>
          <p:nvPr>
            <p:ph type="dt" sz="half" idx="10"/>
          </p:nvPr>
        </p:nvSpPr>
        <p:spPr/>
        <p:txBody>
          <a:bodyPr/>
          <a:lstStyle/>
          <a:p>
            <a:fld id="{8C140AFD-28C4-463E-A184-9EC75FF57733}" type="datetimeFigureOut">
              <a:rPr lang="en-IN" smtClean="0"/>
              <a:t>18-05-2024</a:t>
            </a:fld>
            <a:endParaRPr lang="en-IN"/>
          </a:p>
        </p:txBody>
      </p:sp>
      <p:sp>
        <p:nvSpPr>
          <p:cNvPr id="5" name="Footer Placeholder 4">
            <a:extLst>
              <a:ext uri="{FF2B5EF4-FFF2-40B4-BE49-F238E27FC236}">
                <a16:creationId xmlns:a16="http://schemas.microsoft.com/office/drawing/2014/main" id="{E6014C26-4C9F-9BE3-6D9B-515C12BD59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4EB58-D6AF-8D69-0632-1BD5B75C91E4}"/>
              </a:ext>
            </a:extLst>
          </p:cNvPr>
          <p:cNvSpPr>
            <a:spLocks noGrp="1"/>
          </p:cNvSpPr>
          <p:nvPr>
            <p:ph type="sldNum" sz="quarter" idx="12"/>
          </p:nvPr>
        </p:nvSpPr>
        <p:spPr/>
        <p:txBody>
          <a:bodyPr/>
          <a:lstStyle/>
          <a:p>
            <a:fld id="{90CD1E70-B442-4D01-AF64-D1F9016F0ECC}" type="slidenum">
              <a:rPr lang="en-IN" smtClean="0"/>
              <a:t>‹#›</a:t>
            </a:fld>
            <a:endParaRPr lang="en-IN"/>
          </a:p>
        </p:txBody>
      </p:sp>
    </p:spTree>
    <p:extLst>
      <p:ext uri="{BB962C8B-B14F-4D97-AF65-F5344CB8AC3E}">
        <p14:creationId xmlns:p14="http://schemas.microsoft.com/office/powerpoint/2010/main" val="312061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1710-C634-7D16-C3EF-6BD1049747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DA16D7-8F94-013F-B5AD-38F55A1B1B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F19CFD-97D4-C9EF-EDF7-8E706589BB89}"/>
              </a:ext>
            </a:extLst>
          </p:cNvPr>
          <p:cNvSpPr>
            <a:spLocks noGrp="1"/>
          </p:cNvSpPr>
          <p:nvPr>
            <p:ph type="dt" sz="half" idx="10"/>
          </p:nvPr>
        </p:nvSpPr>
        <p:spPr/>
        <p:txBody>
          <a:bodyPr/>
          <a:lstStyle/>
          <a:p>
            <a:fld id="{8C140AFD-28C4-463E-A184-9EC75FF57733}" type="datetimeFigureOut">
              <a:rPr lang="en-IN" smtClean="0"/>
              <a:t>18-05-2024</a:t>
            </a:fld>
            <a:endParaRPr lang="en-IN"/>
          </a:p>
        </p:txBody>
      </p:sp>
      <p:sp>
        <p:nvSpPr>
          <p:cNvPr id="5" name="Footer Placeholder 4">
            <a:extLst>
              <a:ext uri="{FF2B5EF4-FFF2-40B4-BE49-F238E27FC236}">
                <a16:creationId xmlns:a16="http://schemas.microsoft.com/office/drawing/2014/main" id="{7C53FE20-E379-CCFB-E400-6CC09403BB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23482E-8430-B2F5-89AD-3322CA091F0C}"/>
              </a:ext>
            </a:extLst>
          </p:cNvPr>
          <p:cNvSpPr>
            <a:spLocks noGrp="1"/>
          </p:cNvSpPr>
          <p:nvPr>
            <p:ph type="sldNum" sz="quarter" idx="12"/>
          </p:nvPr>
        </p:nvSpPr>
        <p:spPr/>
        <p:txBody>
          <a:bodyPr/>
          <a:lstStyle/>
          <a:p>
            <a:fld id="{90CD1E70-B442-4D01-AF64-D1F9016F0ECC}" type="slidenum">
              <a:rPr lang="en-IN" smtClean="0"/>
              <a:t>‹#›</a:t>
            </a:fld>
            <a:endParaRPr lang="en-IN"/>
          </a:p>
        </p:txBody>
      </p:sp>
    </p:spTree>
    <p:extLst>
      <p:ext uri="{BB962C8B-B14F-4D97-AF65-F5344CB8AC3E}">
        <p14:creationId xmlns:p14="http://schemas.microsoft.com/office/powerpoint/2010/main" val="214427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B046-70BB-4F54-8456-385B2DF08B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103E2C-AA7F-21C8-F4BB-0E53C58A7B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46AE3E-5CD5-7D6C-149D-946955FCC954}"/>
              </a:ext>
            </a:extLst>
          </p:cNvPr>
          <p:cNvSpPr>
            <a:spLocks noGrp="1"/>
          </p:cNvSpPr>
          <p:nvPr>
            <p:ph type="dt" sz="half" idx="10"/>
          </p:nvPr>
        </p:nvSpPr>
        <p:spPr/>
        <p:txBody>
          <a:bodyPr/>
          <a:lstStyle/>
          <a:p>
            <a:fld id="{8C140AFD-28C4-463E-A184-9EC75FF57733}" type="datetimeFigureOut">
              <a:rPr lang="en-IN" smtClean="0"/>
              <a:t>18-05-2024</a:t>
            </a:fld>
            <a:endParaRPr lang="en-IN"/>
          </a:p>
        </p:txBody>
      </p:sp>
      <p:sp>
        <p:nvSpPr>
          <p:cNvPr id="5" name="Footer Placeholder 4">
            <a:extLst>
              <a:ext uri="{FF2B5EF4-FFF2-40B4-BE49-F238E27FC236}">
                <a16:creationId xmlns:a16="http://schemas.microsoft.com/office/drawing/2014/main" id="{94C04634-62AB-462C-C24D-7AE5CA9003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AB6297-2AB1-8F10-7816-F573696BA80C}"/>
              </a:ext>
            </a:extLst>
          </p:cNvPr>
          <p:cNvSpPr>
            <a:spLocks noGrp="1"/>
          </p:cNvSpPr>
          <p:nvPr>
            <p:ph type="sldNum" sz="quarter" idx="12"/>
          </p:nvPr>
        </p:nvSpPr>
        <p:spPr/>
        <p:txBody>
          <a:bodyPr/>
          <a:lstStyle/>
          <a:p>
            <a:fld id="{90CD1E70-B442-4D01-AF64-D1F9016F0ECC}" type="slidenum">
              <a:rPr lang="en-IN" smtClean="0"/>
              <a:t>‹#›</a:t>
            </a:fld>
            <a:endParaRPr lang="en-IN"/>
          </a:p>
        </p:txBody>
      </p:sp>
    </p:spTree>
    <p:extLst>
      <p:ext uri="{BB962C8B-B14F-4D97-AF65-F5344CB8AC3E}">
        <p14:creationId xmlns:p14="http://schemas.microsoft.com/office/powerpoint/2010/main" val="277793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F7EA-EE7F-1903-39B0-9CABCEA10C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24E297-AEAF-9F1C-CBC8-4261169000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DC7794-1BD2-78F9-B96B-106362D7E5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203582-535B-8CE6-1EFB-15432BDE3A40}"/>
              </a:ext>
            </a:extLst>
          </p:cNvPr>
          <p:cNvSpPr>
            <a:spLocks noGrp="1"/>
          </p:cNvSpPr>
          <p:nvPr>
            <p:ph type="dt" sz="half" idx="10"/>
          </p:nvPr>
        </p:nvSpPr>
        <p:spPr/>
        <p:txBody>
          <a:bodyPr/>
          <a:lstStyle/>
          <a:p>
            <a:fld id="{8C140AFD-28C4-463E-A184-9EC75FF57733}" type="datetimeFigureOut">
              <a:rPr lang="en-IN" smtClean="0"/>
              <a:t>18-05-2024</a:t>
            </a:fld>
            <a:endParaRPr lang="en-IN"/>
          </a:p>
        </p:txBody>
      </p:sp>
      <p:sp>
        <p:nvSpPr>
          <p:cNvPr id="6" name="Footer Placeholder 5">
            <a:extLst>
              <a:ext uri="{FF2B5EF4-FFF2-40B4-BE49-F238E27FC236}">
                <a16:creationId xmlns:a16="http://schemas.microsoft.com/office/drawing/2014/main" id="{53276980-4ADB-0A74-FDC9-C0C2ECD282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6CA119-4B42-4B66-04DD-43AB20F6ECFA}"/>
              </a:ext>
            </a:extLst>
          </p:cNvPr>
          <p:cNvSpPr>
            <a:spLocks noGrp="1"/>
          </p:cNvSpPr>
          <p:nvPr>
            <p:ph type="sldNum" sz="quarter" idx="12"/>
          </p:nvPr>
        </p:nvSpPr>
        <p:spPr/>
        <p:txBody>
          <a:bodyPr/>
          <a:lstStyle/>
          <a:p>
            <a:fld id="{90CD1E70-B442-4D01-AF64-D1F9016F0ECC}" type="slidenum">
              <a:rPr lang="en-IN" smtClean="0"/>
              <a:t>‹#›</a:t>
            </a:fld>
            <a:endParaRPr lang="en-IN"/>
          </a:p>
        </p:txBody>
      </p:sp>
    </p:spTree>
    <p:extLst>
      <p:ext uri="{BB962C8B-B14F-4D97-AF65-F5344CB8AC3E}">
        <p14:creationId xmlns:p14="http://schemas.microsoft.com/office/powerpoint/2010/main" val="264926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974DB-D74D-DC96-8423-920CC474E8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972732-862E-7D4E-FBD5-1FED62384A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6B152F-D83E-B758-9B0A-3AC8D5D4D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D56C11-469C-E4B4-A3E1-E157098FE5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916268-61C1-E116-CB8C-7889ECC072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477F3E-2F76-C779-0257-A4C3694CB216}"/>
              </a:ext>
            </a:extLst>
          </p:cNvPr>
          <p:cNvSpPr>
            <a:spLocks noGrp="1"/>
          </p:cNvSpPr>
          <p:nvPr>
            <p:ph type="dt" sz="half" idx="10"/>
          </p:nvPr>
        </p:nvSpPr>
        <p:spPr/>
        <p:txBody>
          <a:bodyPr/>
          <a:lstStyle/>
          <a:p>
            <a:fld id="{8C140AFD-28C4-463E-A184-9EC75FF57733}" type="datetimeFigureOut">
              <a:rPr lang="en-IN" smtClean="0"/>
              <a:t>18-05-2024</a:t>
            </a:fld>
            <a:endParaRPr lang="en-IN"/>
          </a:p>
        </p:txBody>
      </p:sp>
      <p:sp>
        <p:nvSpPr>
          <p:cNvPr id="8" name="Footer Placeholder 7">
            <a:extLst>
              <a:ext uri="{FF2B5EF4-FFF2-40B4-BE49-F238E27FC236}">
                <a16:creationId xmlns:a16="http://schemas.microsoft.com/office/drawing/2014/main" id="{E0E5504A-7F28-D63A-EE97-98F19129F0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6B92A7-D596-A1FE-AC3A-FF37DCBB806C}"/>
              </a:ext>
            </a:extLst>
          </p:cNvPr>
          <p:cNvSpPr>
            <a:spLocks noGrp="1"/>
          </p:cNvSpPr>
          <p:nvPr>
            <p:ph type="sldNum" sz="quarter" idx="12"/>
          </p:nvPr>
        </p:nvSpPr>
        <p:spPr/>
        <p:txBody>
          <a:bodyPr/>
          <a:lstStyle/>
          <a:p>
            <a:fld id="{90CD1E70-B442-4D01-AF64-D1F9016F0ECC}" type="slidenum">
              <a:rPr lang="en-IN" smtClean="0"/>
              <a:t>‹#›</a:t>
            </a:fld>
            <a:endParaRPr lang="en-IN"/>
          </a:p>
        </p:txBody>
      </p:sp>
    </p:spTree>
    <p:extLst>
      <p:ext uri="{BB962C8B-B14F-4D97-AF65-F5344CB8AC3E}">
        <p14:creationId xmlns:p14="http://schemas.microsoft.com/office/powerpoint/2010/main" val="384421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5E574-CCE8-DB2E-4E5A-75CBF9E631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D7E32F-9745-531B-4590-E11E97BC76BE}"/>
              </a:ext>
            </a:extLst>
          </p:cNvPr>
          <p:cNvSpPr>
            <a:spLocks noGrp="1"/>
          </p:cNvSpPr>
          <p:nvPr>
            <p:ph type="dt" sz="half" idx="10"/>
          </p:nvPr>
        </p:nvSpPr>
        <p:spPr/>
        <p:txBody>
          <a:bodyPr/>
          <a:lstStyle/>
          <a:p>
            <a:fld id="{8C140AFD-28C4-463E-A184-9EC75FF57733}" type="datetimeFigureOut">
              <a:rPr lang="en-IN" smtClean="0"/>
              <a:t>18-05-2024</a:t>
            </a:fld>
            <a:endParaRPr lang="en-IN"/>
          </a:p>
        </p:txBody>
      </p:sp>
      <p:sp>
        <p:nvSpPr>
          <p:cNvPr id="4" name="Footer Placeholder 3">
            <a:extLst>
              <a:ext uri="{FF2B5EF4-FFF2-40B4-BE49-F238E27FC236}">
                <a16:creationId xmlns:a16="http://schemas.microsoft.com/office/drawing/2014/main" id="{E2FBC31C-F6A0-F5E0-4114-3C5244945C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9ABE8F-B1E8-45C3-BB33-FB03BB7DA8CC}"/>
              </a:ext>
            </a:extLst>
          </p:cNvPr>
          <p:cNvSpPr>
            <a:spLocks noGrp="1"/>
          </p:cNvSpPr>
          <p:nvPr>
            <p:ph type="sldNum" sz="quarter" idx="12"/>
          </p:nvPr>
        </p:nvSpPr>
        <p:spPr/>
        <p:txBody>
          <a:bodyPr/>
          <a:lstStyle/>
          <a:p>
            <a:fld id="{90CD1E70-B442-4D01-AF64-D1F9016F0ECC}" type="slidenum">
              <a:rPr lang="en-IN" smtClean="0"/>
              <a:t>‹#›</a:t>
            </a:fld>
            <a:endParaRPr lang="en-IN"/>
          </a:p>
        </p:txBody>
      </p:sp>
    </p:spTree>
    <p:extLst>
      <p:ext uri="{BB962C8B-B14F-4D97-AF65-F5344CB8AC3E}">
        <p14:creationId xmlns:p14="http://schemas.microsoft.com/office/powerpoint/2010/main" val="239703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E78593-A195-FB17-8AD5-793D3BB79ECF}"/>
              </a:ext>
            </a:extLst>
          </p:cNvPr>
          <p:cNvSpPr>
            <a:spLocks noGrp="1"/>
          </p:cNvSpPr>
          <p:nvPr>
            <p:ph type="dt" sz="half" idx="10"/>
          </p:nvPr>
        </p:nvSpPr>
        <p:spPr/>
        <p:txBody>
          <a:bodyPr/>
          <a:lstStyle/>
          <a:p>
            <a:fld id="{8C140AFD-28C4-463E-A184-9EC75FF57733}" type="datetimeFigureOut">
              <a:rPr lang="en-IN" smtClean="0"/>
              <a:t>18-05-2024</a:t>
            </a:fld>
            <a:endParaRPr lang="en-IN"/>
          </a:p>
        </p:txBody>
      </p:sp>
      <p:sp>
        <p:nvSpPr>
          <p:cNvPr id="3" name="Footer Placeholder 2">
            <a:extLst>
              <a:ext uri="{FF2B5EF4-FFF2-40B4-BE49-F238E27FC236}">
                <a16:creationId xmlns:a16="http://schemas.microsoft.com/office/drawing/2014/main" id="{C6D52F05-B11C-2C8A-6E33-B4F47422AA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CA9D2A-A441-1FE6-8773-7BFBBC3871FE}"/>
              </a:ext>
            </a:extLst>
          </p:cNvPr>
          <p:cNvSpPr>
            <a:spLocks noGrp="1"/>
          </p:cNvSpPr>
          <p:nvPr>
            <p:ph type="sldNum" sz="quarter" idx="12"/>
          </p:nvPr>
        </p:nvSpPr>
        <p:spPr/>
        <p:txBody>
          <a:bodyPr/>
          <a:lstStyle/>
          <a:p>
            <a:fld id="{90CD1E70-B442-4D01-AF64-D1F9016F0ECC}" type="slidenum">
              <a:rPr lang="en-IN" smtClean="0"/>
              <a:t>‹#›</a:t>
            </a:fld>
            <a:endParaRPr lang="en-IN"/>
          </a:p>
        </p:txBody>
      </p:sp>
    </p:spTree>
    <p:extLst>
      <p:ext uri="{BB962C8B-B14F-4D97-AF65-F5344CB8AC3E}">
        <p14:creationId xmlns:p14="http://schemas.microsoft.com/office/powerpoint/2010/main" val="232859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ECA7-948D-47F3-E81A-4A3E9245B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6614C4-DC1B-53B9-990D-5E4F21014F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D19754-4793-3967-C9C9-1E1C3CC08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BB7C9-E1DC-3904-E289-C3A20BB8B11F}"/>
              </a:ext>
            </a:extLst>
          </p:cNvPr>
          <p:cNvSpPr>
            <a:spLocks noGrp="1"/>
          </p:cNvSpPr>
          <p:nvPr>
            <p:ph type="dt" sz="half" idx="10"/>
          </p:nvPr>
        </p:nvSpPr>
        <p:spPr/>
        <p:txBody>
          <a:bodyPr/>
          <a:lstStyle/>
          <a:p>
            <a:fld id="{8C140AFD-28C4-463E-A184-9EC75FF57733}" type="datetimeFigureOut">
              <a:rPr lang="en-IN" smtClean="0"/>
              <a:t>18-05-2024</a:t>
            </a:fld>
            <a:endParaRPr lang="en-IN"/>
          </a:p>
        </p:txBody>
      </p:sp>
      <p:sp>
        <p:nvSpPr>
          <p:cNvPr id="6" name="Footer Placeholder 5">
            <a:extLst>
              <a:ext uri="{FF2B5EF4-FFF2-40B4-BE49-F238E27FC236}">
                <a16:creationId xmlns:a16="http://schemas.microsoft.com/office/drawing/2014/main" id="{6646A9FA-DCD3-8422-1BB8-81E330B65E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B07AF9-9657-F275-1887-7692218801BC}"/>
              </a:ext>
            </a:extLst>
          </p:cNvPr>
          <p:cNvSpPr>
            <a:spLocks noGrp="1"/>
          </p:cNvSpPr>
          <p:nvPr>
            <p:ph type="sldNum" sz="quarter" idx="12"/>
          </p:nvPr>
        </p:nvSpPr>
        <p:spPr/>
        <p:txBody>
          <a:bodyPr/>
          <a:lstStyle/>
          <a:p>
            <a:fld id="{90CD1E70-B442-4D01-AF64-D1F9016F0ECC}" type="slidenum">
              <a:rPr lang="en-IN" smtClean="0"/>
              <a:t>‹#›</a:t>
            </a:fld>
            <a:endParaRPr lang="en-IN"/>
          </a:p>
        </p:txBody>
      </p:sp>
    </p:spTree>
    <p:extLst>
      <p:ext uri="{BB962C8B-B14F-4D97-AF65-F5344CB8AC3E}">
        <p14:creationId xmlns:p14="http://schemas.microsoft.com/office/powerpoint/2010/main" val="4282338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3129-D627-03A7-EE4F-6B9A475B4E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6C18A4-7AE7-8BA1-6265-12E2AA244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9B4D9E-F838-E47B-0587-9C37248B2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77281-F710-1C39-85AE-ACEE99366276}"/>
              </a:ext>
            </a:extLst>
          </p:cNvPr>
          <p:cNvSpPr>
            <a:spLocks noGrp="1"/>
          </p:cNvSpPr>
          <p:nvPr>
            <p:ph type="dt" sz="half" idx="10"/>
          </p:nvPr>
        </p:nvSpPr>
        <p:spPr/>
        <p:txBody>
          <a:bodyPr/>
          <a:lstStyle/>
          <a:p>
            <a:fld id="{8C140AFD-28C4-463E-A184-9EC75FF57733}" type="datetimeFigureOut">
              <a:rPr lang="en-IN" smtClean="0"/>
              <a:t>18-05-2024</a:t>
            </a:fld>
            <a:endParaRPr lang="en-IN"/>
          </a:p>
        </p:txBody>
      </p:sp>
      <p:sp>
        <p:nvSpPr>
          <p:cNvPr id="6" name="Footer Placeholder 5">
            <a:extLst>
              <a:ext uri="{FF2B5EF4-FFF2-40B4-BE49-F238E27FC236}">
                <a16:creationId xmlns:a16="http://schemas.microsoft.com/office/drawing/2014/main" id="{540F0AE6-8363-0F6B-B4A4-5412664B13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564B62-F6AB-CD57-1A6C-E5474F819C18}"/>
              </a:ext>
            </a:extLst>
          </p:cNvPr>
          <p:cNvSpPr>
            <a:spLocks noGrp="1"/>
          </p:cNvSpPr>
          <p:nvPr>
            <p:ph type="sldNum" sz="quarter" idx="12"/>
          </p:nvPr>
        </p:nvSpPr>
        <p:spPr/>
        <p:txBody>
          <a:bodyPr/>
          <a:lstStyle/>
          <a:p>
            <a:fld id="{90CD1E70-B442-4D01-AF64-D1F9016F0ECC}" type="slidenum">
              <a:rPr lang="en-IN" smtClean="0"/>
              <a:t>‹#›</a:t>
            </a:fld>
            <a:endParaRPr lang="en-IN"/>
          </a:p>
        </p:txBody>
      </p:sp>
    </p:spTree>
    <p:extLst>
      <p:ext uri="{BB962C8B-B14F-4D97-AF65-F5344CB8AC3E}">
        <p14:creationId xmlns:p14="http://schemas.microsoft.com/office/powerpoint/2010/main" val="3534936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5D0FE3-0E97-AEB6-4C9B-F71CD2D036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C5A40E-5A8A-51EF-5895-16D2459AD4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267360-495B-A9E4-0B9B-07D2A070B3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40AFD-28C4-463E-A184-9EC75FF57733}" type="datetimeFigureOut">
              <a:rPr lang="en-IN" smtClean="0"/>
              <a:t>18-05-2024</a:t>
            </a:fld>
            <a:endParaRPr lang="en-IN"/>
          </a:p>
        </p:txBody>
      </p:sp>
      <p:sp>
        <p:nvSpPr>
          <p:cNvPr id="5" name="Footer Placeholder 4">
            <a:extLst>
              <a:ext uri="{FF2B5EF4-FFF2-40B4-BE49-F238E27FC236}">
                <a16:creationId xmlns:a16="http://schemas.microsoft.com/office/drawing/2014/main" id="{795DB219-21A4-2EFB-5A95-1661C2B1B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63829C-2CB3-985A-3855-E4900D29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CD1E70-B442-4D01-AF64-D1F9016F0ECC}" type="slidenum">
              <a:rPr lang="en-IN" smtClean="0"/>
              <a:t>‹#›</a:t>
            </a:fld>
            <a:endParaRPr lang="en-IN"/>
          </a:p>
        </p:txBody>
      </p:sp>
    </p:spTree>
    <p:extLst>
      <p:ext uri="{BB962C8B-B14F-4D97-AF65-F5344CB8AC3E}">
        <p14:creationId xmlns:p14="http://schemas.microsoft.com/office/powerpoint/2010/main" val="251124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neptune.ai/blog/xgboost-vs-lightgbm#:~:text=In%20XGBoost%2C%20trees%20grow%20depth,difference%20between%20the%20two%20frameworks." TargetMode="External"/><Relationship Id="rId2" Type="http://schemas.openxmlformats.org/officeDocument/2006/relationships/hyperlink" Target="https://lightgbm.readthedocs.io/en/lates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competitions/ubiquant-market-prediction/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21E706-A01A-B4FB-38AC-B77651EB4C75}"/>
              </a:ext>
            </a:extLst>
          </p:cNvPr>
          <p:cNvPicPr>
            <a:picLocks noChangeAspect="1"/>
          </p:cNvPicPr>
          <p:nvPr/>
        </p:nvPicPr>
        <p:blipFill>
          <a:blip r:embed="rId2"/>
          <a:stretch>
            <a:fillRect/>
          </a:stretch>
        </p:blipFill>
        <p:spPr>
          <a:xfrm>
            <a:off x="1219200" y="685800"/>
            <a:ext cx="9753600" cy="5486400"/>
          </a:xfrm>
          <a:prstGeom prst="rect">
            <a:avLst/>
          </a:prstGeom>
        </p:spPr>
      </p:pic>
      <p:sp>
        <p:nvSpPr>
          <p:cNvPr id="2" name="Title 1">
            <a:extLst>
              <a:ext uri="{FF2B5EF4-FFF2-40B4-BE49-F238E27FC236}">
                <a16:creationId xmlns:a16="http://schemas.microsoft.com/office/drawing/2014/main" id="{BB7F0143-0C65-595C-8010-A1DADD196ED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C76DE7A0-9F97-9C46-28A6-0D92C6B8D7E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3226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9777-8C07-9E71-1CAE-8275DC20C3FB}"/>
              </a:ext>
            </a:extLst>
          </p:cNvPr>
          <p:cNvSpPr>
            <a:spLocks noGrp="1"/>
          </p:cNvSpPr>
          <p:nvPr>
            <p:ph type="title"/>
          </p:nvPr>
        </p:nvSpPr>
        <p:spPr/>
        <p:txBody>
          <a:bodyPr/>
          <a:lstStyle/>
          <a:p>
            <a:r>
              <a:rPr lang="en-IN" b="0" i="0" dirty="0">
                <a:effectLst/>
                <a:highlight>
                  <a:srgbClr val="FFFFFF"/>
                </a:highlight>
                <a:latin typeface="Mazzard"/>
              </a:rPr>
              <a:t>What is LGBM?</a:t>
            </a:r>
            <a:br>
              <a:rPr lang="en-IN" b="0" i="0" dirty="0">
                <a:effectLst/>
                <a:highlight>
                  <a:srgbClr val="FFFFFF"/>
                </a:highlight>
                <a:latin typeface="Mazzard"/>
              </a:rPr>
            </a:br>
            <a:endParaRPr lang="en-IN" dirty="0"/>
          </a:p>
        </p:txBody>
      </p:sp>
      <p:sp>
        <p:nvSpPr>
          <p:cNvPr id="3" name="Content Placeholder 2">
            <a:extLst>
              <a:ext uri="{FF2B5EF4-FFF2-40B4-BE49-F238E27FC236}">
                <a16:creationId xmlns:a16="http://schemas.microsoft.com/office/drawing/2014/main" id="{B86BF912-141F-D7C3-8923-55F5F817A62C}"/>
              </a:ext>
            </a:extLst>
          </p:cNvPr>
          <p:cNvSpPr>
            <a:spLocks noGrp="1"/>
          </p:cNvSpPr>
          <p:nvPr>
            <p:ph idx="1"/>
          </p:nvPr>
        </p:nvSpPr>
        <p:spPr/>
        <p:txBody>
          <a:bodyPr/>
          <a:lstStyle/>
          <a:p>
            <a:r>
              <a:rPr lang="en-US" b="0" i="0" dirty="0">
                <a:solidFill>
                  <a:srgbClr val="141F31"/>
                </a:solidFill>
                <a:effectLst/>
                <a:highlight>
                  <a:srgbClr val="FFFFFF"/>
                </a:highlight>
                <a:latin typeface="Mazzard"/>
              </a:rPr>
              <a:t>The </a:t>
            </a:r>
            <a:r>
              <a:rPr lang="en-US" b="0" i="0" u="sng" dirty="0">
                <a:effectLst/>
                <a:highlight>
                  <a:srgbClr val="FFFFFF"/>
                </a:highlight>
                <a:latin typeface="Mazzard"/>
                <a:hlinkClick r:id="rId2"/>
              </a:rPr>
              <a:t>light gradient boosting machine algorithm</a:t>
            </a:r>
            <a:r>
              <a:rPr lang="en-US" b="0" i="0" dirty="0">
                <a:solidFill>
                  <a:srgbClr val="141F31"/>
                </a:solidFill>
                <a:effectLst/>
                <a:highlight>
                  <a:srgbClr val="FFFFFF"/>
                </a:highlight>
                <a:latin typeface="Mazzard"/>
              </a:rPr>
              <a:t> – also known as LGBM or </a:t>
            </a:r>
            <a:r>
              <a:rPr lang="en-US" b="0" i="0" dirty="0" err="1">
                <a:solidFill>
                  <a:srgbClr val="141F31"/>
                </a:solidFill>
                <a:effectLst/>
                <a:highlight>
                  <a:srgbClr val="FFFFFF"/>
                </a:highlight>
                <a:latin typeface="Mazzard"/>
              </a:rPr>
              <a:t>LightGBM</a:t>
            </a:r>
            <a:r>
              <a:rPr lang="en-US" b="0" i="0" dirty="0">
                <a:solidFill>
                  <a:srgbClr val="141F31"/>
                </a:solidFill>
                <a:effectLst/>
                <a:highlight>
                  <a:srgbClr val="FFFFFF"/>
                </a:highlight>
                <a:latin typeface="Mazzard"/>
              </a:rPr>
              <a:t> – is an open-source technique created by Microsoft for machine learning tasks like classification and regression. It is quite similar to </a:t>
            </a:r>
            <a:r>
              <a:rPr lang="en-US" b="0" i="0" dirty="0" err="1">
                <a:solidFill>
                  <a:srgbClr val="141F31"/>
                </a:solidFill>
                <a:effectLst/>
                <a:highlight>
                  <a:srgbClr val="FFFFFF"/>
                </a:highlight>
                <a:latin typeface="Mazzard"/>
              </a:rPr>
              <a:t>XGBoost</a:t>
            </a:r>
            <a:r>
              <a:rPr lang="en-US" b="0" i="0" dirty="0">
                <a:solidFill>
                  <a:srgbClr val="141F31"/>
                </a:solidFill>
                <a:effectLst/>
                <a:highlight>
                  <a:srgbClr val="FFFFFF"/>
                </a:highlight>
                <a:latin typeface="Mazzard"/>
              </a:rPr>
              <a:t> as it too uses decision trees to classify data.</a:t>
            </a:r>
          </a:p>
          <a:p>
            <a:r>
              <a:rPr lang="en-US" b="0" i="0" dirty="0">
                <a:solidFill>
                  <a:srgbClr val="141F31"/>
                </a:solidFill>
                <a:effectLst/>
                <a:highlight>
                  <a:srgbClr val="FFFFFF"/>
                </a:highlight>
                <a:latin typeface="Mazzard"/>
              </a:rPr>
              <a:t>One of the main</a:t>
            </a:r>
            <a:r>
              <a:rPr lang="en-US" b="0" i="0" u="sng" dirty="0">
                <a:effectLst/>
                <a:highlight>
                  <a:srgbClr val="FFFFFF"/>
                </a:highlight>
                <a:latin typeface="Mazzard"/>
                <a:hlinkClick r:id="rId3"/>
              </a:rPr>
              <a:t> </a:t>
            </a:r>
            <a:r>
              <a:rPr lang="en-US" b="0" i="0" u="sng" dirty="0">
                <a:solidFill>
                  <a:srgbClr val="141F31"/>
                </a:solidFill>
                <a:effectLst/>
                <a:highlight>
                  <a:srgbClr val="FFFFFF"/>
                </a:highlight>
                <a:latin typeface="Mazzard"/>
                <a:hlinkClick r:id="rId3"/>
              </a:rPr>
              <a:t>differences between these two algorithms</a:t>
            </a:r>
            <a:r>
              <a:rPr lang="en-US" b="0" i="0" dirty="0">
                <a:solidFill>
                  <a:srgbClr val="141F31"/>
                </a:solidFill>
                <a:effectLst/>
                <a:highlight>
                  <a:srgbClr val="FFFFFF"/>
                </a:highlight>
                <a:latin typeface="Mazzard"/>
              </a:rPr>
              <a:t>, however, is that the LGBM tree grows leaf-wise, while the </a:t>
            </a:r>
            <a:r>
              <a:rPr lang="en-US" b="0" i="0" dirty="0" err="1">
                <a:solidFill>
                  <a:srgbClr val="141F31"/>
                </a:solidFill>
                <a:effectLst/>
                <a:highlight>
                  <a:srgbClr val="FFFFFF"/>
                </a:highlight>
                <a:latin typeface="Mazzard"/>
              </a:rPr>
              <a:t>XGBoost</a:t>
            </a:r>
            <a:r>
              <a:rPr lang="en-US" b="0" i="0" dirty="0">
                <a:solidFill>
                  <a:srgbClr val="141F31"/>
                </a:solidFill>
                <a:effectLst/>
                <a:highlight>
                  <a:srgbClr val="FFFFFF"/>
                </a:highlight>
                <a:latin typeface="Mazzard"/>
              </a:rPr>
              <a:t> algorithm tree grows depth-wise:</a:t>
            </a:r>
          </a:p>
          <a:p>
            <a:r>
              <a:rPr lang="en-US" b="0" i="0" dirty="0">
                <a:solidFill>
                  <a:srgbClr val="141F31"/>
                </a:solidFill>
                <a:effectLst/>
                <a:highlight>
                  <a:srgbClr val="FFFFFF"/>
                </a:highlight>
                <a:latin typeface="Mazzard"/>
              </a:rPr>
              <a:t>In addition, LGBM is lightweight and requires fewer resources than its gradient booster counterpart, thus making it slightly faster and more efficient.</a:t>
            </a:r>
            <a:endParaRPr lang="en-IN" dirty="0"/>
          </a:p>
        </p:txBody>
      </p:sp>
    </p:spTree>
    <p:extLst>
      <p:ext uri="{BB962C8B-B14F-4D97-AF65-F5344CB8AC3E}">
        <p14:creationId xmlns:p14="http://schemas.microsoft.com/office/powerpoint/2010/main" val="2055500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CBE5-4190-1DD1-FD83-5EB6EC376910}"/>
              </a:ext>
            </a:extLst>
          </p:cNvPr>
          <p:cNvSpPr>
            <a:spLocks noGrp="1"/>
          </p:cNvSpPr>
          <p:nvPr>
            <p:ph type="title"/>
          </p:nvPr>
        </p:nvSpPr>
        <p:spPr>
          <a:xfrm>
            <a:off x="838200" y="203201"/>
            <a:ext cx="10515600" cy="1487488"/>
          </a:xfrm>
        </p:spPr>
        <p:txBody>
          <a:bodyPr>
            <a:normAutofit fontScale="90000"/>
          </a:bodyPr>
          <a:lstStyle/>
          <a:p>
            <a:pPr algn="l"/>
            <a:r>
              <a:rPr lang="en-US" sz="2200" b="0" i="0" dirty="0">
                <a:effectLst/>
                <a:highlight>
                  <a:srgbClr val="FFFFFF"/>
                </a:highlight>
                <a:latin typeface="Mazzard"/>
              </a:rPr>
              <a:t>Gradient Boosting with LGBM and </a:t>
            </a:r>
            <a:r>
              <a:rPr lang="en-US" sz="2200" b="0" i="0" dirty="0" err="1">
                <a:effectLst/>
                <a:highlight>
                  <a:srgbClr val="FFFFFF"/>
                </a:highlight>
                <a:latin typeface="Mazzard"/>
              </a:rPr>
              <a:t>XGBoost</a:t>
            </a:r>
            <a:r>
              <a:rPr lang="en-US" sz="2200" b="0" i="0" dirty="0">
                <a:effectLst/>
                <a:highlight>
                  <a:srgbClr val="FFFFFF"/>
                </a:highlight>
                <a:latin typeface="Mazzard"/>
              </a:rPr>
              <a:t>: Practical Example</a:t>
            </a:r>
            <a:br>
              <a:rPr lang="en-US" sz="2200" b="0" i="0" dirty="0">
                <a:effectLst/>
                <a:highlight>
                  <a:srgbClr val="FFFFFF"/>
                </a:highlight>
                <a:latin typeface="Mazzard"/>
              </a:rPr>
            </a:br>
            <a:r>
              <a:rPr lang="en-US" sz="2200" b="0" i="0" dirty="0">
                <a:effectLst/>
                <a:highlight>
                  <a:srgbClr val="FFFFFF"/>
                </a:highlight>
                <a:latin typeface="Mazzard"/>
              </a:rPr>
              <a:t>The dataset we’ll use to run the models is called </a:t>
            </a:r>
            <a:r>
              <a:rPr lang="en-US" sz="2200" b="0" i="0" u="sng" dirty="0" err="1">
                <a:effectLst/>
                <a:highlight>
                  <a:srgbClr val="FFFFFF"/>
                </a:highlight>
                <a:latin typeface="Mazzard"/>
                <a:hlinkClick r:id="rId2"/>
              </a:rPr>
              <a:t>Ubiquant</a:t>
            </a:r>
            <a:r>
              <a:rPr lang="en-US" sz="2200" b="0" i="0" u="sng" dirty="0">
                <a:effectLst/>
                <a:highlight>
                  <a:srgbClr val="FFFFFF"/>
                </a:highlight>
                <a:latin typeface="Mazzard"/>
                <a:hlinkClick r:id="rId2"/>
              </a:rPr>
              <a:t> Market Prediction dataset</a:t>
            </a:r>
            <a:r>
              <a:rPr lang="en-US" sz="2200" b="0" i="0" dirty="0">
                <a:effectLst/>
                <a:highlight>
                  <a:srgbClr val="FFFFFF"/>
                </a:highlight>
                <a:latin typeface="Mazzard"/>
              </a:rPr>
              <a:t>. It was recently part of a coding competition on Kaggle – while it is now over, don’t be discouraged to download the data and experiment on your own!</a:t>
            </a:r>
            <a:br>
              <a:rPr lang="en-US" sz="2200" b="0" i="0" dirty="0">
                <a:effectLst/>
                <a:highlight>
                  <a:srgbClr val="FFFFFF"/>
                </a:highlight>
                <a:latin typeface="Mazzard"/>
              </a:rPr>
            </a:br>
            <a:r>
              <a:rPr lang="en-US" sz="2200" b="0" i="1" dirty="0">
                <a:effectLst/>
                <a:highlight>
                  <a:srgbClr val="FFFFFF"/>
                </a:highlight>
                <a:latin typeface="Mazzard"/>
              </a:rPr>
              <a:t>Please note that this dataset is quite large, thus you need to be patient when running the actual script as it may take some time.</a:t>
            </a:r>
            <a:br>
              <a:rPr lang="en-US" sz="2200" b="0" i="0" dirty="0">
                <a:effectLst/>
                <a:highlight>
                  <a:srgbClr val="FFFFFF"/>
                </a:highlight>
                <a:latin typeface="Mazzard"/>
              </a:rPr>
            </a:br>
            <a:r>
              <a:rPr lang="en-US" sz="2200" b="0" i="0" dirty="0">
                <a:effectLst/>
                <a:highlight>
                  <a:srgbClr val="FFFFFF"/>
                </a:highlight>
                <a:latin typeface="Mazzard"/>
              </a:rPr>
              <a:t>The </a:t>
            </a:r>
            <a:r>
              <a:rPr lang="en-US" sz="2200" b="0" i="0" dirty="0" err="1">
                <a:effectLst/>
                <a:highlight>
                  <a:srgbClr val="FFFFFF"/>
                </a:highlight>
                <a:latin typeface="Mazzard"/>
              </a:rPr>
              <a:t>Ubiquant</a:t>
            </a:r>
            <a:r>
              <a:rPr lang="en-US" sz="2200" b="0" i="0" dirty="0">
                <a:effectLst/>
                <a:highlight>
                  <a:srgbClr val="FFFFFF"/>
                </a:highlight>
                <a:latin typeface="Mazzard"/>
              </a:rPr>
              <a:t> Market Prediction file contains features of real historical data from several investments:</a:t>
            </a:r>
            <a:br>
              <a:rPr lang="en-US" sz="2200" b="0" i="0" dirty="0">
                <a:effectLst/>
                <a:highlight>
                  <a:srgbClr val="FFFFFF"/>
                </a:highlight>
                <a:latin typeface="Mazzard"/>
              </a:rPr>
            </a:br>
            <a:br>
              <a:rPr lang="en-US" b="0" i="0" dirty="0">
                <a:effectLst/>
                <a:highlight>
                  <a:srgbClr val="FFFFFF"/>
                </a:highlight>
                <a:latin typeface="Mazzard"/>
              </a:rPr>
            </a:br>
            <a:endParaRPr lang="en-IN" dirty="0"/>
          </a:p>
        </p:txBody>
      </p:sp>
      <p:pic>
        <p:nvPicPr>
          <p:cNvPr id="1026" name="Picture 2">
            <a:extLst>
              <a:ext uri="{FF2B5EF4-FFF2-40B4-BE49-F238E27FC236}">
                <a16:creationId xmlns:a16="http://schemas.microsoft.com/office/drawing/2014/main" id="{1B957DAA-EC4C-E699-C754-1FFEE96617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23942" y="2300362"/>
            <a:ext cx="5944115" cy="340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85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068D-3674-E683-69FF-749C4216CB5F}"/>
              </a:ext>
            </a:extLst>
          </p:cNvPr>
          <p:cNvSpPr>
            <a:spLocks noGrp="1"/>
          </p:cNvSpPr>
          <p:nvPr>
            <p:ph type="title"/>
          </p:nvPr>
        </p:nvSpPr>
        <p:spPr>
          <a:xfrm>
            <a:off x="497840" y="681037"/>
            <a:ext cx="10662920" cy="626904"/>
          </a:xfrm>
        </p:spPr>
        <p:txBody>
          <a:bodyPr>
            <a:normAutofit fontScale="90000"/>
          </a:bodyPr>
          <a:lstStyle/>
          <a:p>
            <a:r>
              <a:rPr lang="en-US" sz="2200" b="0" i="0" dirty="0">
                <a:effectLst/>
                <a:highlight>
                  <a:srgbClr val="FFFFFF"/>
                </a:highlight>
                <a:latin typeface="Mazzard"/>
              </a:rPr>
              <a:t>In this example, we have a couple of features that will determine our final target’s value. The main purpose is to predict the (output) </a:t>
            </a:r>
            <a:r>
              <a:rPr lang="en-US" sz="2200" b="1" i="0" dirty="0">
                <a:effectLst/>
                <a:highlight>
                  <a:srgbClr val="FFFFFF"/>
                </a:highlight>
                <a:latin typeface="Mazzard"/>
              </a:rPr>
              <a:t>target</a:t>
            </a:r>
            <a:r>
              <a:rPr lang="en-US" sz="2200" b="0" i="0" dirty="0">
                <a:effectLst/>
                <a:highlight>
                  <a:srgbClr val="FFFFFF"/>
                </a:highlight>
                <a:latin typeface="Mazzard"/>
              </a:rPr>
              <a:t> value of each row as accurately as possible. It is worth mentioning that this target value stands for an obfuscated metric relevant for making future trading decisions.</a:t>
            </a:r>
            <a:br>
              <a:rPr lang="en-US" sz="2200" b="0" i="0" dirty="0">
                <a:effectLst/>
                <a:highlight>
                  <a:srgbClr val="FFFFFF"/>
                </a:highlight>
                <a:latin typeface="Mazzard"/>
              </a:rPr>
            </a:br>
            <a:r>
              <a:rPr lang="en-US" sz="2200" b="0" i="0" dirty="0">
                <a:effectLst/>
                <a:highlight>
                  <a:srgbClr val="FFFFFF"/>
                </a:highlight>
                <a:latin typeface="Mazzard"/>
              </a:rPr>
              <a:t>We will do these predictions by running our .csv file separately with both </a:t>
            </a:r>
            <a:r>
              <a:rPr lang="en-US" sz="2200" b="0" i="0" dirty="0" err="1">
                <a:effectLst/>
                <a:highlight>
                  <a:srgbClr val="FFFFFF"/>
                </a:highlight>
                <a:latin typeface="Mazzard"/>
              </a:rPr>
              <a:t>XGBoot</a:t>
            </a:r>
            <a:r>
              <a:rPr lang="en-US" sz="2200" b="0" i="0" dirty="0">
                <a:effectLst/>
                <a:highlight>
                  <a:srgbClr val="FFFFFF"/>
                </a:highlight>
                <a:latin typeface="Mazzard"/>
              </a:rPr>
              <a:t> and LGBM algorithms in Python, then draw comparisons in their performance.</a:t>
            </a:r>
            <a:br>
              <a:rPr lang="en-US" sz="2200" b="0" i="0" dirty="0">
                <a:effectLst/>
                <a:highlight>
                  <a:srgbClr val="FFFFFF"/>
                </a:highlight>
                <a:latin typeface="Mazzard"/>
              </a:rPr>
            </a:br>
            <a:endParaRPr lang="en-IN" sz="2200" dirty="0"/>
          </a:p>
        </p:txBody>
      </p:sp>
      <p:sp>
        <p:nvSpPr>
          <p:cNvPr id="3" name="Content Placeholder 2">
            <a:extLst>
              <a:ext uri="{FF2B5EF4-FFF2-40B4-BE49-F238E27FC236}">
                <a16:creationId xmlns:a16="http://schemas.microsoft.com/office/drawing/2014/main" id="{586DD0B1-202D-AA38-CE1E-BA4F8EEB4465}"/>
              </a:ext>
            </a:extLst>
          </p:cNvPr>
          <p:cNvSpPr>
            <a:spLocks noGrp="1"/>
          </p:cNvSpPr>
          <p:nvPr>
            <p:ph idx="1"/>
          </p:nvPr>
        </p:nvSpPr>
        <p:spPr/>
        <p:txBody>
          <a:bodyPr/>
          <a:lstStyle/>
          <a:p>
            <a:r>
              <a:rPr lang="en-US" sz="2000" b="0" i="0" dirty="0">
                <a:effectLst/>
                <a:highlight>
                  <a:srgbClr val="FFFFFF"/>
                </a:highlight>
                <a:latin typeface="Mazzard"/>
              </a:rPr>
              <a:t>How to Run an LGBM Model in Python?</a:t>
            </a:r>
          </a:p>
          <a:p>
            <a:r>
              <a:rPr lang="en-US" sz="2000" b="0" i="0" dirty="0">
                <a:solidFill>
                  <a:srgbClr val="141F31"/>
                </a:solidFill>
                <a:effectLst/>
                <a:highlight>
                  <a:srgbClr val="FFFFFF"/>
                </a:highlight>
                <a:latin typeface="Mazzard"/>
              </a:rPr>
              <a:t>Let’s see how the LGBM algorithm works in Python, compared to </a:t>
            </a:r>
            <a:r>
              <a:rPr lang="en-US" sz="2000" b="0" i="0" dirty="0" err="1">
                <a:solidFill>
                  <a:srgbClr val="141F31"/>
                </a:solidFill>
                <a:effectLst/>
                <a:highlight>
                  <a:srgbClr val="FFFFFF"/>
                </a:highlight>
                <a:latin typeface="Mazzard"/>
              </a:rPr>
              <a:t>XGBoost</a:t>
            </a:r>
            <a:r>
              <a:rPr lang="en-US" sz="2000" b="0" i="0" dirty="0">
                <a:solidFill>
                  <a:srgbClr val="141F31"/>
                </a:solidFill>
                <a:effectLst/>
                <a:highlight>
                  <a:srgbClr val="FFFFFF"/>
                </a:highlight>
                <a:latin typeface="Mazzard"/>
              </a:rPr>
              <a:t>. You’ll note that the code for running both models is similar, but as mentioned before, they have a few differences.</a:t>
            </a:r>
          </a:p>
          <a:p>
            <a:r>
              <a:rPr lang="en-US" sz="2000" b="0" i="0" dirty="0">
                <a:effectLst/>
                <a:highlight>
                  <a:srgbClr val="FFFFFF"/>
                </a:highlight>
                <a:latin typeface="Mazzard"/>
              </a:rPr>
              <a:t>Step 1: Import the Necessary Python Libraries</a:t>
            </a:r>
          </a:p>
          <a:p>
            <a:r>
              <a:rPr lang="en-US" sz="2000" b="0" i="0" dirty="0">
                <a:solidFill>
                  <a:srgbClr val="141F31"/>
                </a:solidFill>
                <a:effectLst/>
                <a:highlight>
                  <a:srgbClr val="FFFFFF"/>
                </a:highlight>
                <a:latin typeface="Mazzard"/>
              </a:rPr>
              <a:t>We will need to import the same libraries as the </a:t>
            </a:r>
            <a:r>
              <a:rPr lang="en-US" sz="2000" b="0" i="0" dirty="0" err="1">
                <a:solidFill>
                  <a:srgbClr val="141F31"/>
                </a:solidFill>
                <a:effectLst/>
                <a:highlight>
                  <a:srgbClr val="FFFFFF"/>
                </a:highlight>
                <a:latin typeface="Mazzard"/>
              </a:rPr>
              <a:t>XGBoost</a:t>
            </a:r>
            <a:r>
              <a:rPr lang="en-US" sz="2000" b="0" i="0" dirty="0">
                <a:solidFill>
                  <a:srgbClr val="141F31"/>
                </a:solidFill>
                <a:effectLst/>
                <a:highlight>
                  <a:srgbClr val="FFFFFF"/>
                </a:highlight>
                <a:latin typeface="Mazzard"/>
              </a:rPr>
              <a:t> example, just with the </a:t>
            </a:r>
            <a:r>
              <a:rPr lang="en-US" sz="2000" b="0" i="1" dirty="0" err="1">
                <a:solidFill>
                  <a:srgbClr val="141F31"/>
                </a:solidFill>
                <a:effectLst/>
                <a:highlight>
                  <a:srgbClr val="FFFFFF"/>
                </a:highlight>
                <a:latin typeface="Mazzard"/>
              </a:rPr>
              <a:t>LGBMRegressor</a:t>
            </a:r>
            <a:r>
              <a:rPr lang="en-US" sz="2000" b="0" i="1" dirty="0">
                <a:solidFill>
                  <a:srgbClr val="141F31"/>
                </a:solidFill>
                <a:effectLst/>
                <a:highlight>
                  <a:srgbClr val="FFFFFF"/>
                </a:highlight>
                <a:latin typeface="Mazzard"/>
              </a:rPr>
              <a:t> </a:t>
            </a:r>
            <a:r>
              <a:rPr lang="en-US" sz="2000" b="0" i="0" dirty="0">
                <a:solidFill>
                  <a:srgbClr val="141F31"/>
                </a:solidFill>
                <a:effectLst/>
                <a:highlight>
                  <a:srgbClr val="FFFFFF"/>
                </a:highlight>
                <a:latin typeface="Mazzard"/>
              </a:rPr>
              <a:t>function instead:</a:t>
            </a:r>
            <a:endParaRPr lang="en-US" sz="2000" b="0" i="0" dirty="0">
              <a:effectLst/>
              <a:highlight>
                <a:srgbClr val="FFFFFF"/>
              </a:highlight>
              <a:latin typeface="Mazzard"/>
            </a:endParaRPr>
          </a:p>
          <a:p>
            <a:r>
              <a:rPr lang="en-IN" sz="2000" b="1" i="0" dirty="0">
                <a:solidFill>
                  <a:srgbClr val="333333"/>
                </a:solidFill>
                <a:effectLst/>
                <a:latin typeface="Courier New" panose="02070309020205020404" pitchFamily="49" charset="0"/>
              </a:rPr>
              <a:t>from</a:t>
            </a:r>
            <a:r>
              <a:rPr lang="en-IN" sz="2000" b="0" i="0" dirty="0">
                <a:solidFill>
                  <a:srgbClr val="333333"/>
                </a:solidFill>
                <a:effectLst/>
                <a:highlight>
                  <a:srgbClr val="F8F8F8"/>
                </a:highlight>
                <a:latin typeface="Courier New" panose="02070309020205020404" pitchFamily="49" charset="0"/>
              </a:rPr>
              <a:t> </a:t>
            </a:r>
            <a:r>
              <a:rPr lang="en-IN" sz="2000" b="0" i="0" dirty="0" err="1">
                <a:solidFill>
                  <a:srgbClr val="333333"/>
                </a:solidFill>
                <a:effectLst/>
                <a:highlight>
                  <a:srgbClr val="F8F8F8"/>
                </a:highlight>
                <a:latin typeface="Courier New" panose="02070309020205020404" pitchFamily="49" charset="0"/>
              </a:rPr>
              <a:t>lightgbm</a:t>
            </a:r>
            <a:r>
              <a:rPr lang="en-IN" sz="2000" b="0" i="0" dirty="0">
                <a:solidFill>
                  <a:srgbClr val="333333"/>
                </a:solidFill>
                <a:effectLst/>
                <a:highlight>
                  <a:srgbClr val="F8F8F8"/>
                </a:highlight>
                <a:latin typeface="Courier New" panose="02070309020205020404" pitchFamily="49" charset="0"/>
              </a:rPr>
              <a:t> </a:t>
            </a:r>
            <a:r>
              <a:rPr lang="en-IN" sz="2000" b="1" i="0" dirty="0">
                <a:solidFill>
                  <a:srgbClr val="333333"/>
                </a:solidFill>
                <a:effectLst/>
                <a:latin typeface="Courier New" panose="02070309020205020404" pitchFamily="49" charset="0"/>
              </a:rPr>
              <a:t>import</a:t>
            </a:r>
            <a:r>
              <a:rPr lang="en-IN" sz="2000" b="0" i="0" dirty="0">
                <a:solidFill>
                  <a:srgbClr val="333333"/>
                </a:solidFill>
                <a:effectLst/>
                <a:highlight>
                  <a:srgbClr val="F8F8F8"/>
                </a:highlight>
                <a:latin typeface="Courier New" panose="02070309020205020404" pitchFamily="49" charset="0"/>
              </a:rPr>
              <a:t> </a:t>
            </a:r>
            <a:r>
              <a:rPr lang="en-IN" sz="2000" b="0" i="0" dirty="0" err="1">
                <a:solidFill>
                  <a:srgbClr val="333333"/>
                </a:solidFill>
                <a:effectLst/>
                <a:highlight>
                  <a:srgbClr val="F8F8F8"/>
                </a:highlight>
                <a:latin typeface="Courier New" panose="02070309020205020404" pitchFamily="49" charset="0"/>
              </a:rPr>
              <a:t>LGBMRegressor</a:t>
            </a:r>
            <a:endParaRPr lang="en-IN" sz="2000" b="0" i="0" dirty="0">
              <a:solidFill>
                <a:srgbClr val="333333"/>
              </a:solidFill>
              <a:effectLst/>
              <a:highlight>
                <a:srgbClr val="F8F8F8"/>
              </a:highlight>
              <a:latin typeface="Courier New" panose="02070309020205020404" pitchFamily="49" charset="0"/>
            </a:endParaRPr>
          </a:p>
          <a:p>
            <a:r>
              <a:rPr lang="en-US" sz="2000" b="0" i="0" dirty="0">
                <a:solidFill>
                  <a:srgbClr val="141F31"/>
                </a:solidFill>
                <a:effectLst/>
                <a:highlight>
                  <a:srgbClr val="FFFFFF"/>
                </a:highlight>
                <a:latin typeface="Mazzard"/>
              </a:rPr>
              <a:t>Steps </a:t>
            </a:r>
            <a:r>
              <a:rPr lang="en-US" sz="2000" b="1" i="0" dirty="0">
                <a:solidFill>
                  <a:srgbClr val="141F31"/>
                </a:solidFill>
                <a:effectLst/>
                <a:highlight>
                  <a:srgbClr val="FFFFFF"/>
                </a:highlight>
                <a:latin typeface="Mazzard"/>
              </a:rPr>
              <a:t>2</a:t>
            </a:r>
            <a:r>
              <a:rPr lang="en-US" sz="2000" b="0" i="0" dirty="0">
                <a:solidFill>
                  <a:srgbClr val="141F31"/>
                </a:solidFill>
                <a:effectLst/>
                <a:highlight>
                  <a:srgbClr val="FFFFFF"/>
                </a:highlight>
                <a:latin typeface="Mazzard"/>
              </a:rPr>
              <a:t>,</a:t>
            </a:r>
            <a:r>
              <a:rPr lang="en-US" sz="2000" b="1" i="0" dirty="0">
                <a:solidFill>
                  <a:srgbClr val="141F31"/>
                </a:solidFill>
                <a:effectLst/>
                <a:highlight>
                  <a:srgbClr val="FFFFFF"/>
                </a:highlight>
                <a:latin typeface="Mazzard"/>
              </a:rPr>
              <a:t>3</a:t>
            </a:r>
            <a:r>
              <a:rPr lang="en-US" sz="2000" b="0" i="0" dirty="0">
                <a:solidFill>
                  <a:srgbClr val="141F31"/>
                </a:solidFill>
                <a:effectLst/>
                <a:highlight>
                  <a:srgbClr val="FFFFFF"/>
                </a:highlight>
                <a:latin typeface="Mazzard"/>
              </a:rPr>
              <a:t>,</a:t>
            </a:r>
            <a:r>
              <a:rPr lang="en-US" sz="2000" b="1" i="0" dirty="0">
                <a:solidFill>
                  <a:srgbClr val="141F31"/>
                </a:solidFill>
                <a:effectLst/>
                <a:highlight>
                  <a:srgbClr val="FFFFFF"/>
                </a:highlight>
                <a:latin typeface="Mazzard"/>
              </a:rPr>
              <a:t>4</a:t>
            </a:r>
            <a:r>
              <a:rPr lang="en-US" sz="2000" b="0" i="0" dirty="0">
                <a:solidFill>
                  <a:srgbClr val="141F31"/>
                </a:solidFill>
                <a:effectLst/>
                <a:highlight>
                  <a:srgbClr val="FFFFFF"/>
                </a:highlight>
                <a:latin typeface="Mazzard"/>
              </a:rPr>
              <a:t>,</a:t>
            </a:r>
            <a:r>
              <a:rPr lang="en-US" sz="2000" b="1" i="0" dirty="0">
                <a:solidFill>
                  <a:srgbClr val="141F31"/>
                </a:solidFill>
                <a:effectLst/>
                <a:highlight>
                  <a:srgbClr val="FFFFFF"/>
                </a:highlight>
                <a:latin typeface="Mazzard"/>
              </a:rPr>
              <a:t>5</a:t>
            </a:r>
            <a:r>
              <a:rPr lang="en-US" sz="2000" b="0" i="0" dirty="0">
                <a:solidFill>
                  <a:srgbClr val="141F31"/>
                </a:solidFill>
                <a:effectLst/>
                <a:highlight>
                  <a:srgbClr val="FFFFFF"/>
                </a:highlight>
                <a:latin typeface="Mazzard"/>
              </a:rPr>
              <a:t>, and </a:t>
            </a:r>
            <a:r>
              <a:rPr lang="en-US" sz="2000" b="1" i="0" dirty="0">
                <a:solidFill>
                  <a:srgbClr val="141F31"/>
                </a:solidFill>
                <a:effectLst/>
                <a:highlight>
                  <a:srgbClr val="FFFFFF"/>
                </a:highlight>
                <a:latin typeface="Mazzard"/>
              </a:rPr>
              <a:t>6</a:t>
            </a:r>
            <a:r>
              <a:rPr lang="en-US" sz="2000" b="0" i="0" dirty="0">
                <a:solidFill>
                  <a:srgbClr val="141F31"/>
                </a:solidFill>
                <a:effectLst/>
                <a:highlight>
                  <a:srgbClr val="FFFFFF"/>
                </a:highlight>
                <a:latin typeface="Mazzard"/>
              </a:rPr>
              <a:t> are the same, so we won’t outline them here. Please ensure to follow them, however, otherwise your LGBM experimentation won’t work.</a:t>
            </a:r>
          </a:p>
          <a:p>
            <a:r>
              <a:rPr lang="en-US" sz="2000" b="0" i="0" dirty="0">
                <a:effectLst/>
                <a:highlight>
                  <a:srgbClr val="FFFFFF"/>
                </a:highlight>
                <a:latin typeface="Mazzard"/>
              </a:rPr>
              <a:t>Step 7: Run the LGBM Model</a:t>
            </a:r>
          </a:p>
          <a:p>
            <a:r>
              <a:rPr lang="en-US" sz="2000" b="0" i="0" dirty="0">
                <a:solidFill>
                  <a:srgbClr val="141F31"/>
                </a:solidFill>
                <a:effectLst/>
                <a:highlight>
                  <a:srgbClr val="FFFFFF"/>
                </a:highlight>
                <a:latin typeface="Mazzard"/>
              </a:rPr>
              <a:t>Once all the steps are complete, we will run the </a:t>
            </a:r>
            <a:r>
              <a:rPr lang="en-US" sz="2000" b="0" i="1" dirty="0" err="1">
                <a:solidFill>
                  <a:srgbClr val="141F31"/>
                </a:solidFill>
                <a:effectLst/>
                <a:highlight>
                  <a:srgbClr val="FFFFFF"/>
                </a:highlight>
                <a:latin typeface="Mazzard"/>
              </a:rPr>
              <a:t>LGBMRegressor</a:t>
            </a:r>
            <a:r>
              <a:rPr lang="en-US" sz="2000" b="0" i="0" dirty="0">
                <a:solidFill>
                  <a:srgbClr val="141F31"/>
                </a:solidFill>
                <a:effectLst/>
                <a:highlight>
                  <a:srgbClr val="FFFFFF"/>
                </a:highlight>
                <a:latin typeface="Mazzard"/>
              </a:rPr>
              <a:t> constructor. You can also view the parameters of the LGBM object by using the </a:t>
            </a:r>
            <a:r>
              <a:rPr lang="en-US" sz="2000" b="0" i="1" dirty="0" err="1">
                <a:solidFill>
                  <a:srgbClr val="141F31"/>
                </a:solidFill>
                <a:effectLst/>
                <a:highlight>
                  <a:srgbClr val="FFFFFF"/>
                </a:highlight>
                <a:latin typeface="Mazzard"/>
              </a:rPr>
              <a:t>model.get_params</a:t>
            </a:r>
            <a:r>
              <a:rPr lang="en-US" sz="2000" b="0" i="1" dirty="0">
                <a:solidFill>
                  <a:srgbClr val="141F31"/>
                </a:solidFill>
                <a:effectLst/>
                <a:highlight>
                  <a:srgbClr val="FFFFFF"/>
                </a:highlight>
                <a:latin typeface="Mazzard"/>
              </a:rPr>
              <a:t>()</a:t>
            </a:r>
            <a:r>
              <a:rPr lang="en-US" sz="2000" b="0" i="0" dirty="0">
                <a:solidFill>
                  <a:srgbClr val="141F31"/>
                </a:solidFill>
                <a:effectLst/>
                <a:highlight>
                  <a:srgbClr val="FFFFFF"/>
                </a:highlight>
                <a:latin typeface="Mazzard"/>
              </a:rPr>
              <a:t> method:</a:t>
            </a:r>
          </a:p>
          <a:p>
            <a:endParaRPr lang="en-US" sz="2000" b="0" i="0" dirty="0">
              <a:effectLst/>
              <a:highlight>
                <a:srgbClr val="FFFFFF"/>
              </a:highlight>
              <a:latin typeface="Mazzard"/>
            </a:endParaRPr>
          </a:p>
          <a:p>
            <a:endParaRPr lang="en-US" sz="2000" b="0" i="0" dirty="0">
              <a:solidFill>
                <a:srgbClr val="141F31"/>
              </a:solidFill>
              <a:effectLst/>
              <a:highlight>
                <a:srgbClr val="FFFFFF"/>
              </a:highlight>
              <a:latin typeface="Mazzard"/>
            </a:endParaRPr>
          </a:p>
          <a:p>
            <a:pPr marL="0" indent="0">
              <a:buNone/>
            </a:pPr>
            <a:endParaRPr lang="en-IN" sz="2000" dirty="0"/>
          </a:p>
        </p:txBody>
      </p:sp>
    </p:spTree>
    <p:extLst>
      <p:ext uri="{BB962C8B-B14F-4D97-AF65-F5344CB8AC3E}">
        <p14:creationId xmlns:p14="http://schemas.microsoft.com/office/powerpoint/2010/main" val="218299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D0E3-6871-F5B1-E7F5-1142836B16D1}"/>
              </a:ext>
            </a:extLst>
          </p:cNvPr>
          <p:cNvSpPr>
            <a:spLocks noGrp="1"/>
          </p:cNvSpPr>
          <p:nvPr>
            <p:ph type="title"/>
          </p:nvPr>
        </p:nvSpPr>
        <p:spPr>
          <a:xfrm>
            <a:off x="840739" y="121921"/>
            <a:ext cx="10510520" cy="1568768"/>
          </a:xfrm>
        </p:spPr>
        <p:txBody>
          <a:bodyPr>
            <a:normAutofit fontScale="90000"/>
          </a:bodyPr>
          <a:lstStyle/>
          <a:p>
            <a:r>
              <a:rPr lang="en-US" sz="2000" b="0" i="0" dirty="0">
                <a:effectLst/>
                <a:highlight>
                  <a:srgbClr val="FFFFFF"/>
                </a:highlight>
                <a:latin typeface="Mazzard"/>
              </a:rPr>
              <a:t>Step 8: Tune the LGBM Model</a:t>
            </a:r>
            <a:br>
              <a:rPr lang="en-US" sz="2000" b="0" i="0" dirty="0">
                <a:effectLst/>
                <a:highlight>
                  <a:srgbClr val="FFFFFF"/>
                </a:highlight>
                <a:latin typeface="Mazzard"/>
              </a:rPr>
            </a:br>
            <a:r>
              <a:rPr lang="en-US" sz="2200" b="0" i="0" dirty="0">
                <a:solidFill>
                  <a:srgbClr val="141F31"/>
                </a:solidFill>
                <a:effectLst/>
                <a:highlight>
                  <a:srgbClr val="FFFFFF"/>
                </a:highlight>
                <a:latin typeface="Mazzard"/>
              </a:rPr>
              <a:t>As previously mentioned, tuning requires several tries before the model is optimized. Once again, we can do that by modifying the parameters of the </a:t>
            </a:r>
            <a:r>
              <a:rPr lang="en-US" sz="2200" b="0" i="1" dirty="0" err="1">
                <a:solidFill>
                  <a:srgbClr val="141F31"/>
                </a:solidFill>
                <a:effectLst/>
                <a:highlight>
                  <a:srgbClr val="FFFFFF"/>
                </a:highlight>
                <a:latin typeface="Mazzard"/>
              </a:rPr>
              <a:t>LGBMRegressor</a:t>
            </a:r>
            <a:r>
              <a:rPr lang="en-US" sz="2200" b="0" i="1" dirty="0">
                <a:solidFill>
                  <a:srgbClr val="141F31"/>
                </a:solidFill>
                <a:effectLst/>
                <a:highlight>
                  <a:srgbClr val="FFFFFF"/>
                </a:highlight>
                <a:latin typeface="Mazzard"/>
              </a:rPr>
              <a:t> </a:t>
            </a:r>
            <a:r>
              <a:rPr lang="en-US" sz="2200" b="0" i="0" dirty="0">
                <a:solidFill>
                  <a:srgbClr val="141F31"/>
                </a:solidFill>
                <a:effectLst/>
                <a:highlight>
                  <a:srgbClr val="FFFFFF"/>
                </a:highlight>
                <a:latin typeface="Mazzard"/>
              </a:rPr>
              <a:t>function, including</a:t>
            </a:r>
            <a:r>
              <a:rPr lang="en-US" sz="2200" dirty="0">
                <a:solidFill>
                  <a:srgbClr val="141F31"/>
                </a:solidFill>
                <a:highlight>
                  <a:srgbClr val="FFFFFF"/>
                </a:highlight>
                <a:latin typeface="Mazzard"/>
              </a:rPr>
              <a:t>:</a:t>
            </a:r>
            <a:br>
              <a:rPr lang="en-US" b="0" i="0" dirty="0">
                <a:effectLst/>
                <a:highlight>
                  <a:srgbClr val="FFFFFF"/>
                </a:highlight>
                <a:latin typeface="Mazzard"/>
              </a:rPr>
            </a:br>
            <a:r>
              <a:rPr lang="en-US" sz="2200" b="1" i="1" dirty="0">
                <a:solidFill>
                  <a:srgbClr val="16191D"/>
                </a:solidFill>
                <a:effectLst/>
                <a:highlight>
                  <a:srgbClr val="FFFFFF"/>
                </a:highlight>
                <a:latin typeface="Mazzard"/>
              </a:rPr>
              <a:t>objective:</a:t>
            </a:r>
            <a:r>
              <a:rPr lang="en-US" sz="2200" b="0" i="0" dirty="0">
                <a:solidFill>
                  <a:srgbClr val="16191D"/>
                </a:solidFill>
                <a:effectLst/>
                <a:highlight>
                  <a:srgbClr val="FFFFFF"/>
                </a:highlight>
                <a:latin typeface="Mazzard"/>
              </a:rPr>
              <a:t> the learning objective of your model.</a:t>
            </a:r>
            <a:br>
              <a:rPr lang="en-US" sz="2200" b="0" i="0" dirty="0">
                <a:solidFill>
                  <a:srgbClr val="16191D"/>
                </a:solidFill>
                <a:effectLst/>
                <a:highlight>
                  <a:srgbClr val="FFFFFF"/>
                </a:highlight>
                <a:latin typeface="Mazzard"/>
              </a:rPr>
            </a:br>
            <a:r>
              <a:rPr lang="en-US" sz="2200" b="1" i="1" dirty="0" err="1">
                <a:solidFill>
                  <a:srgbClr val="16191D"/>
                </a:solidFill>
                <a:effectLst/>
                <a:highlight>
                  <a:srgbClr val="FFFFFF"/>
                </a:highlight>
                <a:latin typeface="Mazzard"/>
              </a:rPr>
              <a:t>boosting_type</a:t>
            </a:r>
            <a:r>
              <a:rPr lang="en-US" sz="2200" b="1" i="1" dirty="0">
                <a:solidFill>
                  <a:srgbClr val="16191D"/>
                </a:solidFill>
                <a:effectLst/>
                <a:highlight>
                  <a:srgbClr val="FFFFFF"/>
                </a:highlight>
                <a:latin typeface="Mazzard"/>
              </a:rPr>
              <a:t>:</a:t>
            </a:r>
            <a:r>
              <a:rPr lang="en-US" sz="2200" b="0" i="0" dirty="0">
                <a:solidFill>
                  <a:srgbClr val="16191D"/>
                </a:solidFill>
                <a:effectLst/>
                <a:highlight>
                  <a:srgbClr val="FFFFFF"/>
                </a:highlight>
                <a:latin typeface="Mazzard"/>
              </a:rPr>
              <a:t> the traditional gradient boosting decision tree as our boosting type.</a:t>
            </a:r>
            <a:br>
              <a:rPr lang="en-US" sz="2200" b="0" i="0" dirty="0">
                <a:solidFill>
                  <a:srgbClr val="16191D"/>
                </a:solidFill>
                <a:effectLst/>
                <a:highlight>
                  <a:srgbClr val="FFFFFF"/>
                </a:highlight>
                <a:latin typeface="Mazzard"/>
              </a:rPr>
            </a:br>
            <a:r>
              <a:rPr lang="en-US" sz="2200" b="1" i="1" dirty="0" err="1">
                <a:solidFill>
                  <a:srgbClr val="16191D"/>
                </a:solidFill>
                <a:effectLst/>
                <a:highlight>
                  <a:srgbClr val="FFFFFF"/>
                </a:highlight>
                <a:latin typeface="Mazzard"/>
              </a:rPr>
              <a:t>num_leaves</a:t>
            </a:r>
            <a:r>
              <a:rPr lang="en-US" sz="2200" b="1" i="1" dirty="0">
                <a:solidFill>
                  <a:srgbClr val="16191D"/>
                </a:solidFill>
                <a:effectLst/>
                <a:highlight>
                  <a:srgbClr val="FFFFFF"/>
                </a:highlight>
                <a:latin typeface="Mazzard"/>
              </a:rPr>
              <a:t>:</a:t>
            </a:r>
            <a:r>
              <a:rPr lang="en-US" sz="2200" b="0" i="0" dirty="0">
                <a:solidFill>
                  <a:srgbClr val="16191D"/>
                </a:solidFill>
                <a:effectLst/>
                <a:highlight>
                  <a:srgbClr val="FFFFFF"/>
                </a:highlight>
                <a:latin typeface="Mazzard"/>
              </a:rPr>
              <a:t> the maximum number of tree leaves</a:t>
            </a:r>
            <a:br>
              <a:rPr lang="en-US" sz="2200" b="0" i="0" dirty="0">
                <a:solidFill>
                  <a:srgbClr val="16191D"/>
                </a:solidFill>
                <a:effectLst/>
                <a:highlight>
                  <a:srgbClr val="FFFFFF"/>
                </a:highlight>
                <a:latin typeface="Mazzard"/>
              </a:rPr>
            </a:br>
            <a:r>
              <a:rPr lang="en-IN" sz="2200" b="0" i="0" dirty="0">
                <a:solidFill>
                  <a:srgbClr val="333333"/>
                </a:solidFill>
                <a:effectLst/>
                <a:highlight>
                  <a:srgbClr val="F8F8F8"/>
                </a:highlight>
                <a:latin typeface="Courier New" panose="02070309020205020404" pitchFamily="49" charset="0"/>
              </a:rPr>
              <a:t>model = </a:t>
            </a:r>
            <a:r>
              <a:rPr lang="en-IN" sz="2200" b="0" i="0" dirty="0" err="1">
                <a:solidFill>
                  <a:srgbClr val="333333"/>
                </a:solidFill>
                <a:effectLst/>
                <a:highlight>
                  <a:srgbClr val="F8F8F8"/>
                </a:highlight>
                <a:latin typeface="Courier New" panose="02070309020205020404" pitchFamily="49" charset="0"/>
              </a:rPr>
              <a:t>LGBMRegressor</a:t>
            </a:r>
            <a:r>
              <a:rPr lang="en-IN" sz="2200" b="0" i="0" dirty="0">
                <a:solidFill>
                  <a:srgbClr val="333333"/>
                </a:solidFill>
                <a:effectLst/>
                <a:highlight>
                  <a:srgbClr val="F8F8F8"/>
                </a:highlight>
                <a:latin typeface="Courier New" panose="02070309020205020404" pitchFamily="49" charset="0"/>
              </a:rPr>
              <a:t>(</a:t>
            </a:r>
            <a:br>
              <a:rPr lang="en-IN" sz="2200" b="0" i="0" dirty="0">
                <a:solidFill>
                  <a:srgbClr val="333333"/>
                </a:solidFill>
                <a:effectLst/>
                <a:highlight>
                  <a:srgbClr val="F8F8F8"/>
                </a:highlight>
                <a:latin typeface="Courier New" panose="02070309020205020404" pitchFamily="49" charset="0"/>
              </a:rPr>
            </a:br>
            <a:r>
              <a:rPr lang="en-IN" sz="2200" b="0" i="0" dirty="0">
                <a:solidFill>
                  <a:srgbClr val="333333"/>
                </a:solidFill>
                <a:effectLst/>
                <a:highlight>
                  <a:srgbClr val="F8F8F8"/>
                </a:highlight>
                <a:latin typeface="Courier New" panose="02070309020205020404" pitchFamily="49" charset="0"/>
              </a:rPr>
              <a:t> objective=</a:t>
            </a:r>
            <a:r>
              <a:rPr lang="en-IN" sz="2200" b="0" i="0" dirty="0">
                <a:solidFill>
                  <a:srgbClr val="DD1144"/>
                </a:solidFill>
                <a:effectLst/>
                <a:latin typeface="Courier New" panose="02070309020205020404" pitchFamily="49" charset="0"/>
              </a:rPr>
              <a:t>"regression"</a:t>
            </a:r>
            <a:r>
              <a:rPr lang="en-IN" sz="2200" b="0" i="0" dirty="0">
                <a:solidFill>
                  <a:srgbClr val="333333"/>
                </a:solidFill>
                <a:effectLst/>
                <a:highlight>
                  <a:srgbClr val="F8F8F8"/>
                </a:highlight>
                <a:latin typeface="Courier New" panose="02070309020205020404" pitchFamily="49" charset="0"/>
              </a:rPr>
              <a:t>,</a:t>
            </a:r>
            <a:br>
              <a:rPr lang="en-IN" sz="2200" b="0" i="0" dirty="0">
                <a:solidFill>
                  <a:srgbClr val="333333"/>
                </a:solidFill>
                <a:effectLst/>
                <a:highlight>
                  <a:srgbClr val="F8F8F8"/>
                </a:highlight>
                <a:latin typeface="Courier New" panose="02070309020205020404" pitchFamily="49" charset="0"/>
              </a:rPr>
            </a:br>
            <a:r>
              <a:rPr lang="en-IN" sz="2200" b="0" i="0" dirty="0">
                <a:solidFill>
                  <a:srgbClr val="333333"/>
                </a:solidFill>
                <a:effectLst/>
                <a:highlight>
                  <a:srgbClr val="F8F8F8"/>
                </a:highlight>
                <a:latin typeface="Courier New" panose="02070309020205020404" pitchFamily="49" charset="0"/>
              </a:rPr>
              <a:t> metric=</a:t>
            </a:r>
            <a:r>
              <a:rPr lang="en-IN" sz="2200" b="0" i="0" dirty="0">
                <a:solidFill>
                  <a:srgbClr val="DD1144"/>
                </a:solidFill>
                <a:effectLst/>
                <a:latin typeface="Courier New" panose="02070309020205020404" pitchFamily="49" charset="0"/>
              </a:rPr>
              <a:t>"l2"</a:t>
            </a:r>
            <a:r>
              <a:rPr lang="en-IN" sz="2200" b="0" i="0" dirty="0">
                <a:solidFill>
                  <a:srgbClr val="333333"/>
                </a:solidFill>
                <a:effectLst/>
                <a:highlight>
                  <a:srgbClr val="F8F8F8"/>
                </a:highlight>
                <a:latin typeface="Courier New" panose="02070309020205020404" pitchFamily="49" charset="0"/>
              </a:rPr>
              <a:t>,</a:t>
            </a:r>
            <a:br>
              <a:rPr lang="en-IN" sz="2200" b="0" i="0" dirty="0">
                <a:solidFill>
                  <a:srgbClr val="333333"/>
                </a:solidFill>
                <a:effectLst/>
                <a:highlight>
                  <a:srgbClr val="F8F8F8"/>
                </a:highlight>
                <a:latin typeface="Courier New" panose="02070309020205020404" pitchFamily="49" charset="0"/>
              </a:rPr>
            </a:br>
            <a:r>
              <a:rPr lang="en-IN" sz="2200" b="0" i="0" dirty="0">
                <a:solidFill>
                  <a:srgbClr val="333333"/>
                </a:solidFill>
                <a:effectLst/>
                <a:highlight>
                  <a:srgbClr val="F8F8F8"/>
                </a:highlight>
                <a:latin typeface="Courier New" panose="02070309020205020404" pitchFamily="49" charset="0"/>
              </a:rPr>
              <a:t> </a:t>
            </a:r>
            <a:r>
              <a:rPr lang="en-IN" sz="2200" b="0" i="0" dirty="0" err="1">
                <a:solidFill>
                  <a:srgbClr val="333333"/>
                </a:solidFill>
                <a:effectLst/>
                <a:highlight>
                  <a:srgbClr val="F8F8F8"/>
                </a:highlight>
                <a:latin typeface="Courier New" panose="02070309020205020404" pitchFamily="49" charset="0"/>
              </a:rPr>
              <a:t>boosting_type</a:t>
            </a:r>
            <a:r>
              <a:rPr lang="en-IN" sz="2200" b="0" i="0" dirty="0">
                <a:solidFill>
                  <a:srgbClr val="333333"/>
                </a:solidFill>
                <a:effectLst/>
                <a:highlight>
                  <a:srgbClr val="F8F8F8"/>
                </a:highlight>
                <a:latin typeface="Courier New" panose="02070309020205020404" pitchFamily="49" charset="0"/>
              </a:rPr>
              <a:t>=</a:t>
            </a:r>
            <a:r>
              <a:rPr lang="en-IN" sz="2200" b="0" i="0" dirty="0">
                <a:solidFill>
                  <a:srgbClr val="DD1144"/>
                </a:solidFill>
                <a:effectLst/>
                <a:latin typeface="Courier New" panose="02070309020205020404" pitchFamily="49" charset="0"/>
              </a:rPr>
              <a:t>"</a:t>
            </a:r>
            <a:r>
              <a:rPr lang="en-IN" sz="2200" b="0" i="0" dirty="0" err="1">
                <a:solidFill>
                  <a:srgbClr val="DD1144"/>
                </a:solidFill>
                <a:effectLst/>
                <a:latin typeface="Courier New" panose="02070309020205020404" pitchFamily="49" charset="0"/>
              </a:rPr>
              <a:t>gbdt</a:t>
            </a:r>
            <a:r>
              <a:rPr lang="en-IN" sz="2200" b="0" i="0" dirty="0">
                <a:solidFill>
                  <a:srgbClr val="DD1144"/>
                </a:solidFill>
                <a:effectLst/>
                <a:latin typeface="Courier New" panose="02070309020205020404" pitchFamily="49" charset="0"/>
              </a:rPr>
              <a:t>“,</a:t>
            </a:r>
            <a:br>
              <a:rPr lang="en-IN" sz="2200" b="0" i="0" dirty="0">
                <a:solidFill>
                  <a:srgbClr val="DD1144"/>
                </a:solidFill>
                <a:effectLst/>
                <a:latin typeface="Courier New" panose="02070309020205020404" pitchFamily="49" charset="0"/>
              </a:rPr>
            </a:br>
            <a:r>
              <a:rPr lang="en-IN" sz="2200" b="0" i="0" dirty="0">
                <a:solidFill>
                  <a:srgbClr val="333333"/>
                </a:solidFill>
                <a:effectLst/>
                <a:highlight>
                  <a:srgbClr val="F8F8F8"/>
                </a:highlight>
                <a:latin typeface="Courier New" panose="02070309020205020404" pitchFamily="49" charset="0"/>
              </a:rPr>
              <a:t> </a:t>
            </a:r>
            <a:r>
              <a:rPr lang="en-IN" sz="2200" b="0" i="0" dirty="0" err="1">
                <a:solidFill>
                  <a:srgbClr val="333333"/>
                </a:solidFill>
                <a:effectLst/>
                <a:highlight>
                  <a:srgbClr val="F8F8F8"/>
                </a:highlight>
                <a:latin typeface="Courier New" panose="02070309020205020404" pitchFamily="49" charset="0"/>
              </a:rPr>
              <a:t>n_estimators</a:t>
            </a:r>
            <a:r>
              <a:rPr lang="en-IN" sz="2200" b="0" i="0" dirty="0">
                <a:solidFill>
                  <a:srgbClr val="333333"/>
                </a:solidFill>
                <a:effectLst/>
                <a:highlight>
                  <a:srgbClr val="F8F8F8"/>
                </a:highlight>
                <a:latin typeface="Courier New" panose="02070309020205020404" pitchFamily="49" charset="0"/>
              </a:rPr>
              <a:t>=</a:t>
            </a:r>
            <a:r>
              <a:rPr lang="en-IN" sz="2200" b="0" i="0" dirty="0">
                <a:solidFill>
                  <a:srgbClr val="008080"/>
                </a:solidFill>
                <a:effectLst/>
                <a:latin typeface="Courier New" panose="02070309020205020404" pitchFamily="49" charset="0"/>
              </a:rPr>
              <a:t>1400</a:t>
            </a:r>
            <a:r>
              <a:rPr lang="en-IN" sz="2200" b="0" i="0" dirty="0">
                <a:solidFill>
                  <a:srgbClr val="333333"/>
                </a:solidFill>
                <a:effectLst/>
                <a:highlight>
                  <a:srgbClr val="F8F8F8"/>
                </a:highlight>
                <a:latin typeface="Courier New" panose="02070309020205020404" pitchFamily="49" charset="0"/>
              </a:rPr>
              <a:t>, </a:t>
            </a:r>
            <a:br>
              <a:rPr lang="en-IN" sz="2200" b="0" i="0" dirty="0">
                <a:solidFill>
                  <a:srgbClr val="333333"/>
                </a:solidFill>
                <a:effectLst/>
                <a:highlight>
                  <a:srgbClr val="F8F8F8"/>
                </a:highlight>
                <a:latin typeface="Courier New" panose="02070309020205020404" pitchFamily="49" charset="0"/>
              </a:rPr>
            </a:br>
            <a:r>
              <a:rPr lang="en-IN" sz="2200" b="0" i="0" dirty="0" err="1">
                <a:solidFill>
                  <a:srgbClr val="333333"/>
                </a:solidFill>
                <a:effectLst/>
                <a:highlight>
                  <a:srgbClr val="F8F8F8"/>
                </a:highlight>
                <a:latin typeface="Courier New" panose="02070309020205020404" pitchFamily="49" charset="0"/>
              </a:rPr>
              <a:t>num_leaves</a:t>
            </a:r>
            <a:r>
              <a:rPr lang="en-IN" sz="2200" b="0" i="0" dirty="0">
                <a:solidFill>
                  <a:srgbClr val="333333"/>
                </a:solidFill>
                <a:effectLst/>
                <a:highlight>
                  <a:srgbClr val="F8F8F8"/>
                </a:highlight>
                <a:latin typeface="Courier New" panose="02070309020205020404" pitchFamily="49" charset="0"/>
              </a:rPr>
              <a:t>=</a:t>
            </a:r>
            <a:r>
              <a:rPr lang="en-IN" sz="2200" b="0" i="0" dirty="0">
                <a:solidFill>
                  <a:srgbClr val="008080"/>
                </a:solidFill>
                <a:effectLst/>
                <a:latin typeface="Courier New" panose="02070309020205020404" pitchFamily="49" charset="0"/>
              </a:rPr>
              <a:t>100</a:t>
            </a:r>
            <a:r>
              <a:rPr lang="en-IN" sz="2200" b="0" i="0" dirty="0">
                <a:solidFill>
                  <a:srgbClr val="333333"/>
                </a:solidFill>
                <a:effectLst/>
                <a:highlight>
                  <a:srgbClr val="F8F8F8"/>
                </a:highlight>
                <a:latin typeface="Courier New" panose="02070309020205020404" pitchFamily="49" charset="0"/>
              </a:rPr>
              <a:t>,</a:t>
            </a:r>
            <a:br>
              <a:rPr lang="en-IN" sz="2200" b="0" i="0" dirty="0">
                <a:solidFill>
                  <a:srgbClr val="333333"/>
                </a:solidFill>
                <a:effectLst/>
                <a:highlight>
                  <a:srgbClr val="F8F8F8"/>
                </a:highlight>
                <a:latin typeface="Courier New" panose="02070309020205020404" pitchFamily="49" charset="0"/>
              </a:rPr>
            </a:br>
            <a:r>
              <a:rPr lang="en-IN" sz="2200" b="0" i="0" dirty="0">
                <a:solidFill>
                  <a:srgbClr val="333333"/>
                </a:solidFill>
                <a:effectLst/>
                <a:highlight>
                  <a:srgbClr val="F8F8F8"/>
                </a:highlight>
                <a:latin typeface="Courier New" panose="02070309020205020404" pitchFamily="49" charset="0"/>
              </a:rPr>
              <a:t> </a:t>
            </a:r>
            <a:r>
              <a:rPr lang="en-IN" sz="2200" b="0" i="0" dirty="0" err="1">
                <a:solidFill>
                  <a:srgbClr val="333333"/>
                </a:solidFill>
                <a:effectLst/>
                <a:highlight>
                  <a:srgbClr val="F8F8F8"/>
                </a:highlight>
                <a:latin typeface="Courier New" panose="02070309020205020404" pitchFamily="49" charset="0"/>
              </a:rPr>
              <a:t>max_depth</a:t>
            </a:r>
            <a:r>
              <a:rPr lang="en-IN" sz="2200" b="0" i="0" dirty="0">
                <a:solidFill>
                  <a:srgbClr val="333333"/>
                </a:solidFill>
                <a:effectLst/>
                <a:highlight>
                  <a:srgbClr val="F8F8F8"/>
                </a:highlight>
                <a:latin typeface="Courier New" panose="02070309020205020404" pitchFamily="49" charset="0"/>
              </a:rPr>
              <a:t>=</a:t>
            </a:r>
            <a:r>
              <a:rPr lang="en-IN" sz="2200" b="0" i="0" dirty="0">
                <a:solidFill>
                  <a:srgbClr val="008080"/>
                </a:solidFill>
                <a:effectLst/>
                <a:latin typeface="Courier New" panose="02070309020205020404" pitchFamily="49" charset="0"/>
              </a:rPr>
              <a:t>10</a:t>
            </a:r>
            <a:r>
              <a:rPr lang="en-IN" sz="2200" b="0" i="0" dirty="0">
                <a:solidFill>
                  <a:srgbClr val="333333"/>
                </a:solidFill>
                <a:effectLst/>
                <a:highlight>
                  <a:srgbClr val="F8F8F8"/>
                </a:highlight>
                <a:latin typeface="Courier New" panose="02070309020205020404" pitchFamily="49" charset="0"/>
              </a:rPr>
              <a:t>, </a:t>
            </a:r>
            <a:br>
              <a:rPr lang="en-IN" sz="2200" b="0" i="0" dirty="0">
                <a:solidFill>
                  <a:srgbClr val="333333"/>
                </a:solidFill>
                <a:effectLst/>
                <a:highlight>
                  <a:srgbClr val="F8F8F8"/>
                </a:highlight>
                <a:latin typeface="Courier New" panose="02070309020205020404" pitchFamily="49" charset="0"/>
              </a:rPr>
            </a:br>
            <a:r>
              <a:rPr lang="en-IN" sz="2200" b="0" i="0" dirty="0" err="1">
                <a:solidFill>
                  <a:srgbClr val="333333"/>
                </a:solidFill>
                <a:effectLst/>
                <a:highlight>
                  <a:srgbClr val="F8F8F8"/>
                </a:highlight>
                <a:latin typeface="Courier New" panose="02070309020205020404" pitchFamily="49" charset="0"/>
              </a:rPr>
              <a:t>learning_rate</a:t>
            </a:r>
            <a:r>
              <a:rPr lang="en-IN" sz="2200" b="0" i="0" dirty="0">
                <a:solidFill>
                  <a:srgbClr val="333333"/>
                </a:solidFill>
                <a:effectLst/>
                <a:highlight>
                  <a:srgbClr val="F8F8F8"/>
                </a:highlight>
                <a:latin typeface="Courier New" panose="02070309020205020404" pitchFamily="49" charset="0"/>
              </a:rPr>
              <a:t>=</a:t>
            </a:r>
            <a:r>
              <a:rPr lang="en-IN" sz="2200" b="0" i="0" dirty="0">
                <a:solidFill>
                  <a:srgbClr val="008080"/>
                </a:solidFill>
                <a:effectLst/>
                <a:latin typeface="Courier New" panose="02070309020205020404" pitchFamily="49" charset="0"/>
              </a:rPr>
              <a:t>0.05</a:t>
            </a:r>
            <a:r>
              <a:rPr lang="en-IN" sz="2200" b="0" i="0" dirty="0">
                <a:solidFill>
                  <a:srgbClr val="333333"/>
                </a:solidFill>
                <a:effectLst/>
                <a:highlight>
                  <a:srgbClr val="F8F8F8"/>
                </a:highlight>
                <a:latin typeface="Courier New" panose="02070309020205020404" pitchFamily="49" charset="0"/>
              </a:rPr>
              <a:t>, subsample=</a:t>
            </a:r>
            <a:r>
              <a:rPr lang="en-IN" sz="2200" b="0" i="0" dirty="0">
                <a:solidFill>
                  <a:srgbClr val="008080"/>
                </a:solidFill>
                <a:effectLst/>
                <a:latin typeface="Courier New" panose="02070309020205020404" pitchFamily="49" charset="0"/>
              </a:rPr>
              <a:t>0.8</a:t>
            </a:r>
            <a:r>
              <a:rPr lang="en-IN" sz="2200" b="0" i="0" dirty="0">
                <a:solidFill>
                  <a:srgbClr val="333333"/>
                </a:solidFill>
                <a:effectLst/>
                <a:highlight>
                  <a:srgbClr val="F8F8F8"/>
                </a:highlight>
                <a:latin typeface="Courier New" panose="02070309020205020404" pitchFamily="49" charset="0"/>
              </a:rPr>
              <a:t>)</a:t>
            </a:r>
            <a:br>
              <a:rPr lang="en-US" sz="2200" b="0" i="0" dirty="0">
                <a:solidFill>
                  <a:srgbClr val="16191D"/>
                </a:solidFill>
                <a:effectLst/>
                <a:highlight>
                  <a:srgbClr val="FFFFFF"/>
                </a:highlight>
                <a:latin typeface="Mazzard"/>
              </a:rPr>
            </a:br>
            <a:br>
              <a:rPr lang="en-US" sz="2200" b="0" i="0" dirty="0">
                <a:solidFill>
                  <a:srgbClr val="16191D"/>
                </a:solidFill>
                <a:effectLst/>
                <a:highlight>
                  <a:srgbClr val="FFFFFF"/>
                </a:highlight>
                <a:latin typeface="Mazzard"/>
              </a:rPr>
            </a:br>
            <a:br>
              <a:rPr lang="en-US" sz="2200" b="0" i="0" dirty="0">
                <a:effectLst/>
                <a:highlight>
                  <a:srgbClr val="FFFFFF"/>
                </a:highlight>
                <a:latin typeface="Mazzard"/>
              </a:rPr>
            </a:br>
            <a:endParaRPr lang="en-IN" sz="2200" dirty="0"/>
          </a:p>
        </p:txBody>
      </p:sp>
      <p:pic>
        <p:nvPicPr>
          <p:cNvPr id="4" name="Content Placeholder 3">
            <a:extLst>
              <a:ext uri="{FF2B5EF4-FFF2-40B4-BE49-F238E27FC236}">
                <a16:creationId xmlns:a16="http://schemas.microsoft.com/office/drawing/2014/main" id="{F7ECE55C-8D39-F0A1-C1B7-EA8A19795A57}"/>
              </a:ext>
            </a:extLst>
          </p:cNvPr>
          <p:cNvPicPr>
            <a:picLocks noGrp="1" noChangeAspect="1"/>
          </p:cNvPicPr>
          <p:nvPr>
            <p:ph idx="1"/>
          </p:nvPr>
        </p:nvPicPr>
        <p:blipFill>
          <a:blip r:embed="rId2"/>
          <a:stretch>
            <a:fillRect/>
          </a:stretch>
        </p:blipFill>
        <p:spPr>
          <a:xfrm>
            <a:off x="3383280" y="2480891"/>
            <a:ext cx="7294880" cy="3696072"/>
          </a:xfrm>
          <a:prstGeom prst="rect">
            <a:avLst/>
          </a:prstGeom>
        </p:spPr>
      </p:pic>
    </p:spTree>
    <p:extLst>
      <p:ext uri="{BB962C8B-B14F-4D97-AF65-F5344CB8AC3E}">
        <p14:creationId xmlns:p14="http://schemas.microsoft.com/office/powerpoint/2010/main" val="1817761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583</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Courier New</vt:lpstr>
      <vt:lpstr>Mazzard</vt:lpstr>
      <vt:lpstr>Office Theme</vt:lpstr>
      <vt:lpstr>PowerPoint Presentation</vt:lpstr>
      <vt:lpstr>What is LGBM? </vt:lpstr>
      <vt:lpstr>Gradient Boosting with LGBM and XGBoost: Practical Example The dataset we’ll use to run the models is called Ubiquant Market Prediction dataset. It was recently part of a coding competition on Kaggle – while it is now over, don’t be discouraged to download the data and experiment on your own! Please note that this dataset is quite large, thus you need to be patient when running the actual script as it may take some time. The Ubiquant Market Prediction file contains features of real historical data from several investments:  </vt:lpstr>
      <vt:lpstr>In this example, we have a couple of features that will determine our final target’s value. The main purpose is to predict the (output) target value of each row as accurately as possible. It is worth mentioning that this target value stands for an obfuscated metric relevant for making future trading decisions. We will do these predictions by running our .csv file separately with both XGBoot and LGBM algorithms in Python, then draw comparisons in their performance. </vt:lpstr>
      <vt:lpstr>Step 8: Tune the LGBM Model As previously mentioned, tuning requires several tries before the model is optimized. Once again, we can do that by modifying the parameters of the LGBMRegressor function, including: objective: the learning objective of your model. boosting_type: the traditional gradient boosting decision tree as our boosting type. num_leaves: the maximum number of tree leaves model = LGBMRegressor(  objective="regression",  metric="l2",  boosting_type="gbdt“,  n_estimators=1400,  num_leaves=100,  max_depth=10,  learning_rate=0.05, subsample=0.8)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Sathish Kumar m r</dc:creator>
  <cp:lastModifiedBy>Sathish Kumar m r</cp:lastModifiedBy>
  <cp:revision>3</cp:revision>
  <dcterms:created xsi:type="dcterms:W3CDTF">2024-05-18T11:05:31Z</dcterms:created>
  <dcterms:modified xsi:type="dcterms:W3CDTF">2024-05-18T19:36:41Z</dcterms:modified>
</cp:coreProperties>
</file>