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5363936122216752E-2"/>
          <c:y val="2.5178934524022766E-2"/>
          <c:w val="0.91463606387778329"/>
          <c:h val="0.65805864861960139"/>
        </c:manualLayout>
      </c:layout>
      <c:barChart>
        <c:barDir val="col"/>
        <c:grouping val="clustered"/>
        <c:varyColors val="0"/>
        <c:dLbls>
          <c:showLegendKey val="0"/>
          <c:showVal val="0"/>
          <c:showCatName val="0"/>
          <c:showSerName val="0"/>
          <c:showPercent val="0"/>
          <c:showBubbleSize val="0"/>
        </c:dLbls>
        <c:gapWidth val="219"/>
        <c:overlap val="-27"/>
        <c:axId val="1135849920"/>
        <c:axId val="1135848000"/>
      </c:barChart>
      <c:catAx>
        <c:axId val="113584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5848000"/>
        <c:crosses val="autoZero"/>
        <c:auto val="1"/>
        <c:lblAlgn val="ctr"/>
        <c:lblOffset val="100"/>
        <c:noMultiLvlLbl val="0"/>
      </c:catAx>
      <c:valAx>
        <c:axId val="1135848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584992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EBBA-3B7A-CFDA-59C3-27FD45965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B15C3F-BDAE-10E5-B9BF-B10B84F41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250C7F-2E25-DE92-7165-68B661311025}"/>
              </a:ext>
            </a:extLst>
          </p:cNvPr>
          <p:cNvSpPr>
            <a:spLocks noGrp="1"/>
          </p:cNvSpPr>
          <p:nvPr>
            <p:ph type="dt" sz="half" idx="10"/>
          </p:nvPr>
        </p:nvSpPr>
        <p:spPr/>
        <p:txBody>
          <a:bodyPr/>
          <a:lstStyle/>
          <a:p>
            <a:fld id="{F7841CBF-F3FC-4344-8D12-319E9547C034}" type="datetimeFigureOut">
              <a:rPr lang="en-IN" smtClean="0"/>
              <a:t>18-05-2024</a:t>
            </a:fld>
            <a:endParaRPr lang="en-IN"/>
          </a:p>
        </p:txBody>
      </p:sp>
      <p:sp>
        <p:nvSpPr>
          <p:cNvPr id="5" name="Footer Placeholder 4">
            <a:extLst>
              <a:ext uri="{FF2B5EF4-FFF2-40B4-BE49-F238E27FC236}">
                <a16:creationId xmlns:a16="http://schemas.microsoft.com/office/drawing/2014/main" id="{D6F2378F-EEF9-615A-4832-5A25F54F8A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210D1-8903-4127-2886-8928B9DF530D}"/>
              </a:ext>
            </a:extLst>
          </p:cNvPr>
          <p:cNvSpPr>
            <a:spLocks noGrp="1"/>
          </p:cNvSpPr>
          <p:nvPr>
            <p:ph type="sldNum" sz="quarter" idx="12"/>
          </p:nvPr>
        </p:nvSpPr>
        <p:spPr/>
        <p:txBody>
          <a:bodyPr/>
          <a:lstStyle/>
          <a:p>
            <a:fld id="{CAE514F9-92D8-46DD-8D83-9C0F37457D27}" type="slidenum">
              <a:rPr lang="en-IN" smtClean="0"/>
              <a:t>‹#›</a:t>
            </a:fld>
            <a:endParaRPr lang="en-IN"/>
          </a:p>
        </p:txBody>
      </p:sp>
    </p:spTree>
    <p:extLst>
      <p:ext uri="{BB962C8B-B14F-4D97-AF65-F5344CB8AC3E}">
        <p14:creationId xmlns:p14="http://schemas.microsoft.com/office/powerpoint/2010/main" val="8166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431-4A0E-7A2B-B4AF-2FE9725F35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CAF696-557B-AA4A-52DA-B584ED3F33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44246-0F5E-4196-E6CF-A1FEAD642727}"/>
              </a:ext>
            </a:extLst>
          </p:cNvPr>
          <p:cNvSpPr>
            <a:spLocks noGrp="1"/>
          </p:cNvSpPr>
          <p:nvPr>
            <p:ph type="dt" sz="half" idx="10"/>
          </p:nvPr>
        </p:nvSpPr>
        <p:spPr/>
        <p:txBody>
          <a:bodyPr/>
          <a:lstStyle/>
          <a:p>
            <a:fld id="{F7841CBF-F3FC-4344-8D12-319E9547C034}" type="datetimeFigureOut">
              <a:rPr lang="en-IN" smtClean="0"/>
              <a:t>18-05-2024</a:t>
            </a:fld>
            <a:endParaRPr lang="en-IN"/>
          </a:p>
        </p:txBody>
      </p:sp>
      <p:sp>
        <p:nvSpPr>
          <p:cNvPr id="5" name="Footer Placeholder 4">
            <a:extLst>
              <a:ext uri="{FF2B5EF4-FFF2-40B4-BE49-F238E27FC236}">
                <a16:creationId xmlns:a16="http://schemas.microsoft.com/office/drawing/2014/main" id="{15D83156-C586-2B69-B9D1-0254FC56EA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366C1-1AB1-4FC8-E7BA-2897C238BE00}"/>
              </a:ext>
            </a:extLst>
          </p:cNvPr>
          <p:cNvSpPr>
            <a:spLocks noGrp="1"/>
          </p:cNvSpPr>
          <p:nvPr>
            <p:ph type="sldNum" sz="quarter" idx="12"/>
          </p:nvPr>
        </p:nvSpPr>
        <p:spPr/>
        <p:txBody>
          <a:bodyPr/>
          <a:lstStyle/>
          <a:p>
            <a:fld id="{CAE514F9-92D8-46DD-8D83-9C0F37457D27}" type="slidenum">
              <a:rPr lang="en-IN" smtClean="0"/>
              <a:t>‹#›</a:t>
            </a:fld>
            <a:endParaRPr lang="en-IN"/>
          </a:p>
        </p:txBody>
      </p:sp>
    </p:spTree>
    <p:extLst>
      <p:ext uri="{BB962C8B-B14F-4D97-AF65-F5344CB8AC3E}">
        <p14:creationId xmlns:p14="http://schemas.microsoft.com/office/powerpoint/2010/main" val="392799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1E5374-63BE-4257-78C2-8648384061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9658FF-AB55-938D-0BB4-1AE90277FF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67A451-C1CE-0E9B-BFF0-D081E860C3E0}"/>
              </a:ext>
            </a:extLst>
          </p:cNvPr>
          <p:cNvSpPr>
            <a:spLocks noGrp="1"/>
          </p:cNvSpPr>
          <p:nvPr>
            <p:ph type="dt" sz="half" idx="10"/>
          </p:nvPr>
        </p:nvSpPr>
        <p:spPr/>
        <p:txBody>
          <a:bodyPr/>
          <a:lstStyle/>
          <a:p>
            <a:fld id="{F7841CBF-F3FC-4344-8D12-319E9547C034}" type="datetimeFigureOut">
              <a:rPr lang="en-IN" smtClean="0"/>
              <a:t>18-05-2024</a:t>
            </a:fld>
            <a:endParaRPr lang="en-IN"/>
          </a:p>
        </p:txBody>
      </p:sp>
      <p:sp>
        <p:nvSpPr>
          <p:cNvPr id="5" name="Footer Placeholder 4">
            <a:extLst>
              <a:ext uri="{FF2B5EF4-FFF2-40B4-BE49-F238E27FC236}">
                <a16:creationId xmlns:a16="http://schemas.microsoft.com/office/drawing/2014/main" id="{A0DD831A-D811-233D-68C5-AC353F18A1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3C8CD8-241B-62E2-6E4F-BEDBB8EB0384}"/>
              </a:ext>
            </a:extLst>
          </p:cNvPr>
          <p:cNvSpPr>
            <a:spLocks noGrp="1"/>
          </p:cNvSpPr>
          <p:nvPr>
            <p:ph type="sldNum" sz="quarter" idx="12"/>
          </p:nvPr>
        </p:nvSpPr>
        <p:spPr/>
        <p:txBody>
          <a:bodyPr/>
          <a:lstStyle/>
          <a:p>
            <a:fld id="{CAE514F9-92D8-46DD-8D83-9C0F37457D27}" type="slidenum">
              <a:rPr lang="en-IN" smtClean="0"/>
              <a:t>‹#›</a:t>
            </a:fld>
            <a:endParaRPr lang="en-IN"/>
          </a:p>
        </p:txBody>
      </p:sp>
    </p:spTree>
    <p:extLst>
      <p:ext uri="{BB962C8B-B14F-4D97-AF65-F5344CB8AC3E}">
        <p14:creationId xmlns:p14="http://schemas.microsoft.com/office/powerpoint/2010/main" val="425009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9E57-4B6C-6F37-6277-CD19D7FCCF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3E8AE3-D2FB-69B0-300C-8A2FAB7D1C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1D317B-C411-0E56-B2B8-01CED0D31419}"/>
              </a:ext>
            </a:extLst>
          </p:cNvPr>
          <p:cNvSpPr>
            <a:spLocks noGrp="1"/>
          </p:cNvSpPr>
          <p:nvPr>
            <p:ph type="dt" sz="half" idx="10"/>
          </p:nvPr>
        </p:nvSpPr>
        <p:spPr/>
        <p:txBody>
          <a:bodyPr/>
          <a:lstStyle/>
          <a:p>
            <a:fld id="{F7841CBF-F3FC-4344-8D12-319E9547C034}" type="datetimeFigureOut">
              <a:rPr lang="en-IN" smtClean="0"/>
              <a:t>18-05-2024</a:t>
            </a:fld>
            <a:endParaRPr lang="en-IN"/>
          </a:p>
        </p:txBody>
      </p:sp>
      <p:sp>
        <p:nvSpPr>
          <p:cNvPr id="5" name="Footer Placeholder 4">
            <a:extLst>
              <a:ext uri="{FF2B5EF4-FFF2-40B4-BE49-F238E27FC236}">
                <a16:creationId xmlns:a16="http://schemas.microsoft.com/office/drawing/2014/main" id="{CAD25A24-4803-4B4B-055B-9D08737EAA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B7535A-A4D1-B433-645E-67436C6E62FD}"/>
              </a:ext>
            </a:extLst>
          </p:cNvPr>
          <p:cNvSpPr>
            <a:spLocks noGrp="1"/>
          </p:cNvSpPr>
          <p:nvPr>
            <p:ph type="sldNum" sz="quarter" idx="12"/>
          </p:nvPr>
        </p:nvSpPr>
        <p:spPr/>
        <p:txBody>
          <a:bodyPr/>
          <a:lstStyle/>
          <a:p>
            <a:fld id="{CAE514F9-92D8-46DD-8D83-9C0F37457D27}" type="slidenum">
              <a:rPr lang="en-IN" smtClean="0"/>
              <a:t>‹#›</a:t>
            </a:fld>
            <a:endParaRPr lang="en-IN"/>
          </a:p>
        </p:txBody>
      </p:sp>
    </p:spTree>
    <p:extLst>
      <p:ext uri="{BB962C8B-B14F-4D97-AF65-F5344CB8AC3E}">
        <p14:creationId xmlns:p14="http://schemas.microsoft.com/office/powerpoint/2010/main" val="2005396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5A58-5072-3E5B-97AF-C116959019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39D343-AA8A-C7E3-0F48-956BDA088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FF96E-DDEE-7D7A-EA38-43586E075260}"/>
              </a:ext>
            </a:extLst>
          </p:cNvPr>
          <p:cNvSpPr>
            <a:spLocks noGrp="1"/>
          </p:cNvSpPr>
          <p:nvPr>
            <p:ph type="dt" sz="half" idx="10"/>
          </p:nvPr>
        </p:nvSpPr>
        <p:spPr/>
        <p:txBody>
          <a:bodyPr/>
          <a:lstStyle/>
          <a:p>
            <a:fld id="{F7841CBF-F3FC-4344-8D12-319E9547C034}" type="datetimeFigureOut">
              <a:rPr lang="en-IN" smtClean="0"/>
              <a:t>18-05-2024</a:t>
            </a:fld>
            <a:endParaRPr lang="en-IN"/>
          </a:p>
        </p:txBody>
      </p:sp>
      <p:sp>
        <p:nvSpPr>
          <p:cNvPr id="5" name="Footer Placeholder 4">
            <a:extLst>
              <a:ext uri="{FF2B5EF4-FFF2-40B4-BE49-F238E27FC236}">
                <a16:creationId xmlns:a16="http://schemas.microsoft.com/office/drawing/2014/main" id="{D2B7B656-5DBA-9B6E-078D-ABB644C716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9F990-1AE0-CD1E-DA74-4050D2A28B10}"/>
              </a:ext>
            </a:extLst>
          </p:cNvPr>
          <p:cNvSpPr>
            <a:spLocks noGrp="1"/>
          </p:cNvSpPr>
          <p:nvPr>
            <p:ph type="sldNum" sz="quarter" idx="12"/>
          </p:nvPr>
        </p:nvSpPr>
        <p:spPr/>
        <p:txBody>
          <a:bodyPr/>
          <a:lstStyle/>
          <a:p>
            <a:fld id="{CAE514F9-92D8-46DD-8D83-9C0F37457D27}" type="slidenum">
              <a:rPr lang="en-IN" smtClean="0"/>
              <a:t>‹#›</a:t>
            </a:fld>
            <a:endParaRPr lang="en-IN"/>
          </a:p>
        </p:txBody>
      </p:sp>
    </p:spTree>
    <p:extLst>
      <p:ext uri="{BB962C8B-B14F-4D97-AF65-F5344CB8AC3E}">
        <p14:creationId xmlns:p14="http://schemas.microsoft.com/office/powerpoint/2010/main" val="413220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42C8-C1F9-F2E3-991B-A4C2855D0B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858CB0-49F6-C5FA-F127-DD4875A73D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156CE3-51E2-39F7-D396-566EED0AA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B733BA-FAA3-1622-A3FF-EE10405A062E}"/>
              </a:ext>
            </a:extLst>
          </p:cNvPr>
          <p:cNvSpPr>
            <a:spLocks noGrp="1"/>
          </p:cNvSpPr>
          <p:nvPr>
            <p:ph type="dt" sz="half" idx="10"/>
          </p:nvPr>
        </p:nvSpPr>
        <p:spPr/>
        <p:txBody>
          <a:bodyPr/>
          <a:lstStyle/>
          <a:p>
            <a:fld id="{F7841CBF-F3FC-4344-8D12-319E9547C034}" type="datetimeFigureOut">
              <a:rPr lang="en-IN" smtClean="0"/>
              <a:t>18-05-2024</a:t>
            </a:fld>
            <a:endParaRPr lang="en-IN"/>
          </a:p>
        </p:txBody>
      </p:sp>
      <p:sp>
        <p:nvSpPr>
          <p:cNvPr id="6" name="Footer Placeholder 5">
            <a:extLst>
              <a:ext uri="{FF2B5EF4-FFF2-40B4-BE49-F238E27FC236}">
                <a16:creationId xmlns:a16="http://schemas.microsoft.com/office/drawing/2014/main" id="{1940CB76-0E5B-763D-0D51-8EEC736F4F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488D53-133B-3BAA-5FC8-E53F086F99EA}"/>
              </a:ext>
            </a:extLst>
          </p:cNvPr>
          <p:cNvSpPr>
            <a:spLocks noGrp="1"/>
          </p:cNvSpPr>
          <p:nvPr>
            <p:ph type="sldNum" sz="quarter" idx="12"/>
          </p:nvPr>
        </p:nvSpPr>
        <p:spPr/>
        <p:txBody>
          <a:bodyPr/>
          <a:lstStyle/>
          <a:p>
            <a:fld id="{CAE514F9-92D8-46DD-8D83-9C0F37457D27}" type="slidenum">
              <a:rPr lang="en-IN" smtClean="0"/>
              <a:t>‹#›</a:t>
            </a:fld>
            <a:endParaRPr lang="en-IN"/>
          </a:p>
        </p:txBody>
      </p:sp>
    </p:spTree>
    <p:extLst>
      <p:ext uri="{BB962C8B-B14F-4D97-AF65-F5344CB8AC3E}">
        <p14:creationId xmlns:p14="http://schemas.microsoft.com/office/powerpoint/2010/main" val="147078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7608-EA3F-45D1-66DF-FDF5CB89AA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EC8C46-13E8-EEEE-CDA2-CBD44C07CC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1AD9F7-757C-6C39-B9CB-BE5C37EAB4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44EBBA-072B-B9AB-7D22-2335493C3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57FA1C-A711-68ED-A7A2-EBE34CFA5B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2BE34E-DD0D-C159-27E5-C26AB2D28838}"/>
              </a:ext>
            </a:extLst>
          </p:cNvPr>
          <p:cNvSpPr>
            <a:spLocks noGrp="1"/>
          </p:cNvSpPr>
          <p:nvPr>
            <p:ph type="dt" sz="half" idx="10"/>
          </p:nvPr>
        </p:nvSpPr>
        <p:spPr/>
        <p:txBody>
          <a:bodyPr/>
          <a:lstStyle/>
          <a:p>
            <a:fld id="{F7841CBF-F3FC-4344-8D12-319E9547C034}" type="datetimeFigureOut">
              <a:rPr lang="en-IN" smtClean="0"/>
              <a:t>18-05-2024</a:t>
            </a:fld>
            <a:endParaRPr lang="en-IN"/>
          </a:p>
        </p:txBody>
      </p:sp>
      <p:sp>
        <p:nvSpPr>
          <p:cNvPr id="8" name="Footer Placeholder 7">
            <a:extLst>
              <a:ext uri="{FF2B5EF4-FFF2-40B4-BE49-F238E27FC236}">
                <a16:creationId xmlns:a16="http://schemas.microsoft.com/office/drawing/2014/main" id="{4F371436-F25F-59C8-C426-1D7C8C4765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501310-ACA2-791D-E0A9-F290253DCFFD}"/>
              </a:ext>
            </a:extLst>
          </p:cNvPr>
          <p:cNvSpPr>
            <a:spLocks noGrp="1"/>
          </p:cNvSpPr>
          <p:nvPr>
            <p:ph type="sldNum" sz="quarter" idx="12"/>
          </p:nvPr>
        </p:nvSpPr>
        <p:spPr/>
        <p:txBody>
          <a:bodyPr/>
          <a:lstStyle/>
          <a:p>
            <a:fld id="{CAE514F9-92D8-46DD-8D83-9C0F37457D27}" type="slidenum">
              <a:rPr lang="en-IN" smtClean="0"/>
              <a:t>‹#›</a:t>
            </a:fld>
            <a:endParaRPr lang="en-IN"/>
          </a:p>
        </p:txBody>
      </p:sp>
    </p:spTree>
    <p:extLst>
      <p:ext uri="{BB962C8B-B14F-4D97-AF65-F5344CB8AC3E}">
        <p14:creationId xmlns:p14="http://schemas.microsoft.com/office/powerpoint/2010/main" val="193734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9C36-AA34-81A8-6615-5562AEBA51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85BD8C-3D7D-018D-4BDC-9EAC21D52C0E}"/>
              </a:ext>
            </a:extLst>
          </p:cNvPr>
          <p:cNvSpPr>
            <a:spLocks noGrp="1"/>
          </p:cNvSpPr>
          <p:nvPr>
            <p:ph type="dt" sz="half" idx="10"/>
          </p:nvPr>
        </p:nvSpPr>
        <p:spPr/>
        <p:txBody>
          <a:bodyPr/>
          <a:lstStyle/>
          <a:p>
            <a:fld id="{F7841CBF-F3FC-4344-8D12-319E9547C034}" type="datetimeFigureOut">
              <a:rPr lang="en-IN" smtClean="0"/>
              <a:t>18-05-2024</a:t>
            </a:fld>
            <a:endParaRPr lang="en-IN"/>
          </a:p>
        </p:txBody>
      </p:sp>
      <p:sp>
        <p:nvSpPr>
          <p:cNvPr id="4" name="Footer Placeholder 3">
            <a:extLst>
              <a:ext uri="{FF2B5EF4-FFF2-40B4-BE49-F238E27FC236}">
                <a16:creationId xmlns:a16="http://schemas.microsoft.com/office/drawing/2014/main" id="{25DD6C39-B96F-E748-2F92-2B9E4842A9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493AD8-33BD-7054-5E5F-9FFAA60289BE}"/>
              </a:ext>
            </a:extLst>
          </p:cNvPr>
          <p:cNvSpPr>
            <a:spLocks noGrp="1"/>
          </p:cNvSpPr>
          <p:nvPr>
            <p:ph type="sldNum" sz="quarter" idx="12"/>
          </p:nvPr>
        </p:nvSpPr>
        <p:spPr/>
        <p:txBody>
          <a:bodyPr/>
          <a:lstStyle/>
          <a:p>
            <a:fld id="{CAE514F9-92D8-46DD-8D83-9C0F37457D27}" type="slidenum">
              <a:rPr lang="en-IN" smtClean="0"/>
              <a:t>‹#›</a:t>
            </a:fld>
            <a:endParaRPr lang="en-IN"/>
          </a:p>
        </p:txBody>
      </p:sp>
    </p:spTree>
    <p:extLst>
      <p:ext uri="{BB962C8B-B14F-4D97-AF65-F5344CB8AC3E}">
        <p14:creationId xmlns:p14="http://schemas.microsoft.com/office/powerpoint/2010/main" val="328492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D0E82-7054-DB6B-350E-1ADAD51165DE}"/>
              </a:ext>
            </a:extLst>
          </p:cNvPr>
          <p:cNvSpPr>
            <a:spLocks noGrp="1"/>
          </p:cNvSpPr>
          <p:nvPr>
            <p:ph type="dt" sz="half" idx="10"/>
          </p:nvPr>
        </p:nvSpPr>
        <p:spPr/>
        <p:txBody>
          <a:bodyPr/>
          <a:lstStyle/>
          <a:p>
            <a:fld id="{F7841CBF-F3FC-4344-8D12-319E9547C034}" type="datetimeFigureOut">
              <a:rPr lang="en-IN" smtClean="0"/>
              <a:t>18-05-2024</a:t>
            </a:fld>
            <a:endParaRPr lang="en-IN"/>
          </a:p>
        </p:txBody>
      </p:sp>
      <p:sp>
        <p:nvSpPr>
          <p:cNvPr id="3" name="Footer Placeholder 2">
            <a:extLst>
              <a:ext uri="{FF2B5EF4-FFF2-40B4-BE49-F238E27FC236}">
                <a16:creationId xmlns:a16="http://schemas.microsoft.com/office/drawing/2014/main" id="{4981028F-0DE7-5AEB-9B0C-86FCAF9FB9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EF242A-2976-EB4A-46DE-A40665DDD802}"/>
              </a:ext>
            </a:extLst>
          </p:cNvPr>
          <p:cNvSpPr>
            <a:spLocks noGrp="1"/>
          </p:cNvSpPr>
          <p:nvPr>
            <p:ph type="sldNum" sz="quarter" idx="12"/>
          </p:nvPr>
        </p:nvSpPr>
        <p:spPr/>
        <p:txBody>
          <a:bodyPr/>
          <a:lstStyle/>
          <a:p>
            <a:fld id="{CAE514F9-92D8-46DD-8D83-9C0F37457D27}" type="slidenum">
              <a:rPr lang="en-IN" smtClean="0"/>
              <a:t>‹#›</a:t>
            </a:fld>
            <a:endParaRPr lang="en-IN"/>
          </a:p>
        </p:txBody>
      </p:sp>
    </p:spTree>
    <p:extLst>
      <p:ext uri="{BB962C8B-B14F-4D97-AF65-F5344CB8AC3E}">
        <p14:creationId xmlns:p14="http://schemas.microsoft.com/office/powerpoint/2010/main" val="15844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7787-DCDA-CAD5-2E97-8345181EC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76BFFC-FADA-FBE4-A9B4-651D7F99F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D759BE-5968-0720-9F50-10BAFD872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DE7BC-AEDA-B9F9-6C3B-E52765D75A4D}"/>
              </a:ext>
            </a:extLst>
          </p:cNvPr>
          <p:cNvSpPr>
            <a:spLocks noGrp="1"/>
          </p:cNvSpPr>
          <p:nvPr>
            <p:ph type="dt" sz="half" idx="10"/>
          </p:nvPr>
        </p:nvSpPr>
        <p:spPr/>
        <p:txBody>
          <a:bodyPr/>
          <a:lstStyle/>
          <a:p>
            <a:fld id="{F7841CBF-F3FC-4344-8D12-319E9547C034}" type="datetimeFigureOut">
              <a:rPr lang="en-IN" smtClean="0"/>
              <a:t>18-05-2024</a:t>
            </a:fld>
            <a:endParaRPr lang="en-IN"/>
          </a:p>
        </p:txBody>
      </p:sp>
      <p:sp>
        <p:nvSpPr>
          <p:cNvPr id="6" name="Footer Placeholder 5">
            <a:extLst>
              <a:ext uri="{FF2B5EF4-FFF2-40B4-BE49-F238E27FC236}">
                <a16:creationId xmlns:a16="http://schemas.microsoft.com/office/drawing/2014/main" id="{8F4A8559-D84D-88B1-F881-A39A9BA8D1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CE2C26-06C3-B145-6A4F-3FA0D84BF3D2}"/>
              </a:ext>
            </a:extLst>
          </p:cNvPr>
          <p:cNvSpPr>
            <a:spLocks noGrp="1"/>
          </p:cNvSpPr>
          <p:nvPr>
            <p:ph type="sldNum" sz="quarter" idx="12"/>
          </p:nvPr>
        </p:nvSpPr>
        <p:spPr/>
        <p:txBody>
          <a:bodyPr/>
          <a:lstStyle/>
          <a:p>
            <a:fld id="{CAE514F9-92D8-46DD-8D83-9C0F37457D27}" type="slidenum">
              <a:rPr lang="en-IN" smtClean="0"/>
              <a:t>‹#›</a:t>
            </a:fld>
            <a:endParaRPr lang="en-IN"/>
          </a:p>
        </p:txBody>
      </p:sp>
    </p:spTree>
    <p:extLst>
      <p:ext uri="{BB962C8B-B14F-4D97-AF65-F5344CB8AC3E}">
        <p14:creationId xmlns:p14="http://schemas.microsoft.com/office/powerpoint/2010/main" val="11424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F091-99AF-D136-0E9F-AB673E9A2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30015F-4FAE-3D70-5F37-445860BFDC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7F23C5-2AA2-DDFB-3558-C22504869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14DF42-60EF-3F53-48EA-FCA232F67274}"/>
              </a:ext>
            </a:extLst>
          </p:cNvPr>
          <p:cNvSpPr>
            <a:spLocks noGrp="1"/>
          </p:cNvSpPr>
          <p:nvPr>
            <p:ph type="dt" sz="half" idx="10"/>
          </p:nvPr>
        </p:nvSpPr>
        <p:spPr/>
        <p:txBody>
          <a:bodyPr/>
          <a:lstStyle/>
          <a:p>
            <a:fld id="{F7841CBF-F3FC-4344-8D12-319E9547C034}" type="datetimeFigureOut">
              <a:rPr lang="en-IN" smtClean="0"/>
              <a:t>18-05-2024</a:t>
            </a:fld>
            <a:endParaRPr lang="en-IN"/>
          </a:p>
        </p:txBody>
      </p:sp>
      <p:sp>
        <p:nvSpPr>
          <p:cNvPr id="6" name="Footer Placeholder 5">
            <a:extLst>
              <a:ext uri="{FF2B5EF4-FFF2-40B4-BE49-F238E27FC236}">
                <a16:creationId xmlns:a16="http://schemas.microsoft.com/office/drawing/2014/main" id="{F7B71DAB-65E3-D720-69E3-9E16C5AE6B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91E39F-6EA7-2AAF-17C6-E363297F6021}"/>
              </a:ext>
            </a:extLst>
          </p:cNvPr>
          <p:cNvSpPr>
            <a:spLocks noGrp="1"/>
          </p:cNvSpPr>
          <p:nvPr>
            <p:ph type="sldNum" sz="quarter" idx="12"/>
          </p:nvPr>
        </p:nvSpPr>
        <p:spPr/>
        <p:txBody>
          <a:bodyPr/>
          <a:lstStyle/>
          <a:p>
            <a:fld id="{CAE514F9-92D8-46DD-8D83-9C0F37457D27}" type="slidenum">
              <a:rPr lang="en-IN" smtClean="0"/>
              <a:t>‹#›</a:t>
            </a:fld>
            <a:endParaRPr lang="en-IN"/>
          </a:p>
        </p:txBody>
      </p:sp>
    </p:spTree>
    <p:extLst>
      <p:ext uri="{BB962C8B-B14F-4D97-AF65-F5344CB8AC3E}">
        <p14:creationId xmlns:p14="http://schemas.microsoft.com/office/powerpoint/2010/main" val="106486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8B7FF3-219F-A712-9B12-3A36798B2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E9C124-B640-5021-36BE-10C190609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A880E-DBA6-F75B-AF80-03319084C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41CBF-F3FC-4344-8D12-319E9547C034}" type="datetimeFigureOut">
              <a:rPr lang="en-IN" smtClean="0"/>
              <a:t>18-05-2024</a:t>
            </a:fld>
            <a:endParaRPr lang="en-IN"/>
          </a:p>
        </p:txBody>
      </p:sp>
      <p:sp>
        <p:nvSpPr>
          <p:cNvPr id="5" name="Footer Placeholder 4">
            <a:extLst>
              <a:ext uri="{FF2B5EF4-FFF2-40B4-BE49-F238E27FC236}">
                <a16:creationId xmlns:a16="http://schemas.microsoft.com/office/drawing/2014/main" id="{70A4339C-41C0-77C9-2130-37724B6C8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3AB734-04F1-5BB1-D3FE-4D65F45A9F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514F9-92D8-46DD-8D83-9C0F37457D27}" type="slidenum">
              <a:rPr lang="en-IN" smtClean="0"/>
              <a:t>‹#›</a:t>
            </a:fld>
            <a:endParaRPr lang="en-IN"/>
          </a:p>
        </p:txBody>
      </p:sp>
    </p:spTree>
    <p:extLst>
      <p:ext uri="{BB962C8B-B14F-4D97-AF65-F5344CB8AC3E}">
        <p14:creationId xmlns:p14="http://schemas.microsoft.com/office/powerpoint/2010/main" val="411148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earnbay.co/data-science-course/blog-post/top-10-machine-learning-algorithms-the-key-to-successful-ml-career-in-2021/?trk=article-ssr-frontend-pulse_little-text-block"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projectpro.io/article/common-machine-learning-algorithms-for-beginners/202" TargetMode="Externa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636488DD-5A49-3D07-D54B-FF91DE690366}"/>
              </a:ext>
            </a:extLst>
          </p:cNvPr>
          <p:cNvSpPr>
            <a:spLocks noGrp="1"/>
          </p:cNvSpPr>
          <p:nvPr>
            <p:ph type="title"/>
          </p:nvPr>
        </p:nvSpPr>
        <p:spPr>
          <a:xfrm>
            <a:off x="839788" y="365125"/>
            <a:ext cx="10515600" cy="1856965"/>
          </a:xfrm>
        </p:spPr>
        <p:txBody>
          <a:bodyPr>
            <a:noAutofit/>
          </a:bodyPr>
          <a:lstStyle/>
          <a:p>
            <a:r>
              <a:rPr lang="en-US" sz="2000" b="0" i="0" dirty="0">
                <a:solidFill>
                  <a:srgbClr val="273239"/>
                </a:solidFill>
                <a:effectLst/>
                <a:highlight>
                  <a:srgbClr val="FFFFFF"/>
                </a:highlight>
                <a:latin typeface="Nunito" panose="020F0502020204030204" pitchFamily="2" charset="0"/>
              </a:rPr>
              <a:t>Boosting is an ensemble modelling, technique that attempts to build a strong classifier from the number of weak classifiers. It is done by building a model by using weak models in series. 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are added.</a:t>
            </a:r>
            <a:endParaRPr lang="en-IN" sz="2000" dirty="0"/>
          </a:p>
        </p:txBody>
      </p:sp>
      <p:sp>
        <p:nvSpPr>
          <p:cNvPr id="17" name="Text Placeholder 16">
            <a:extLst>
              <a:ext uri="{FF2B5EF4-FFF2-40B4-BE49-F238E27FC236}">
                <a16:creationId xmlns:a16="http://schemas.microsoft.com/office/drawing/2014/main" id="{5A8461BB-5E6C-6B2C-A507-6A265D8DE4CF}"/>
              </a:ext>
            </a:extLst>
          </p:cNvPr>
          <p:cNvSpPr>
            <a:spLocks noGrp="1"/>
          </p:cNvSpPr>
          <p:nvPr>
            <p:ph type="body" idx="1"/>
          </p:nvPr>
        </p:nvSpPr>
        <p:spPr>
          <a:xfrm>
            <a:off x="934065" y="2074605"/>
            <a:ext cx="5063510" cy="430469"/>
          </a:xfrm>
        </p:spPr>
        <p:txBody>
          <a:bodyPr>
            <a:normAutofit/>
          </a:bodyPr>
          <a:lstStyle/>
          <a:p>
            <a:r>
              <a:rPr lang="en-IN" dirty="0"/>
              <a:t>XGBOOST</a:t>
            </a:r>
          </a:p>
        </p:txBody>
      </p:sp>
      <p:sp>
        <p:nvSpPr>
          <p:cNvPr id="18" name="Content Placeholder 17">
            <a:extLst>
              <a:ext uri="{FF2B5EF4-FFF2-40B4-BE49-F238E27FC236}">
                <a16:creationId xmlns:a16="http://schemas.microsoft.com/office/drawing/2014/main" id="{1D02D5E6-D10C-BB71-B2F7-F74B70C79736}"/>
              </a:ext>
            </a:extLst>
          </p:cNvPr>
          <p:cNvSpPr>
            <a:spLocks noGrp="1"/>
          </p:cNvSpPr>
          <p:nvPr>
            <p:ph sz="half" idx="2"/>
          </p:nvPr>
        </p:nvSpPr>
        <p:spPr>
          <a:xfrm>
            <a:off x="839788" y="2821857"/>
            <a:ext cx="5914973" cy="3367805"/>
          </a:xfrm>
        </p:spPr>
        <p:txBody>
          <a:bodyPr>
            <a:normAutofit/>
          </a:bodyPr>
          <a:lstStyle/>
          <a:p>
            <a:endParaRPr lang="en-IN"/>
          </a:p>
        </p:txBody>
      </p:sp>
      <p:sp>
        <p:nvSpPr>
          <p:cNvPr id="19" name="Text Placeholder 18">
            <a:extLst>
              <a:ext uri="{FF2B5EF4-FFF2-40B4-BE49-F238E27FC236}">
                <a16:creationId xmlns:a16="http://schemas.microsoft.com/office/drawing/2014/main" id="{735F7D69-A498-4B2F-5CF0-11BD6C788E07}"/>
              </a:ext>
            </a:extLst>
          </p:cNvPr>
          <p:cNvSpPr>
            <a:spLocks noGrp="1"/>
          </p:cNvSpPr>
          <p:nvPr>
            <p:ph type="body" sz="quarter" idx="3"/>
          </p:nvPr>
        </p:nvSpPr>
        <p:spPr>
          <a:xfrm>
            <a:off x="6440128" y="1789471"/>
            <a:ext cx="5009537" cy="715603"/>
          </a:xfrm>
        </p:spPr>
        <p:txBody>
          <a:bodyPr>
            <a:noAutofit/>
          </a:bodyPr>
          <a:lstStyle/>
          <a:p>
            <a:r>
              <a:rPr lang="en-US" sz="1600" b="0" i="0" dirty="0" err="1">
                <a:solidFill>
                  <a:srgbClr val="273239"/>
                </a:solidFill>
                <a:effectLst/>
                <a:highlight>
                  <a:srgbClr val="FFFFFF"/>
                </a:highlight>
                <a:latin typeface="Nunito" pitchFamily="2" charset="0"/>
              </a:rPr>
              <a:t>XGBoost</a:t>
            </a:r>
            <a:r>
              <a:rPr lang="en-US" sz="1600" b="0" i="0" dirty="0">
                <a:solidFill>
                  <a:srgbClr val="273239"/>
                </a:solidFill>
                <a:effectLst/>
                <a:highlight>
                  <a:srgbClr val="FFFFFF"/>
                </a:highlight>
                <a:latin typeface="Nunito" pitchFamily="2" charset="0"/>
              </a:rPr>
              <a:t> is an implementation of Gradient Boosted decision trees. </a:t>
            </a:r>
            <a:r>
              <a:rPr lang="en-US" sz="1600" b="0" i="0" dirty="0" err="1">
                <a:solidFill>
                  <a:srgbClr val="273239"/>
                </a:solidFill>
                <a:effectLst/>
                <a:highlight>
                  <a:srgbClr val="FFFFFF"/>
                </a:highlight>
                <a:latin typeface="Nunito" pitchFamily="2" charset="0"/>
              </a:rPr>
              <a:t>XGBoost</a:t>
            </a:r>
            <a:r>
              <a:rPr lang="en-US" sz="1600" b="0" i="0" dirty="0">
                <a:solidFill>
                  <a:srgbClr val="273239"/>
                </a:solidFill>
                <a:effectLst/>
                <a:highlight>
                  <a:srgbClr val="FFFFFF"/>
                </a:highlight>
                <a:latin typeface="Nunito" pitchFamily="2" charset="0"/>
              </a:rPr>
              <a:t> models majorly dominate in many Kaggle Competitions.</a:t>
            </a:r>
            <a:endParaRPr lang="en-IN" sz="1600" dirty="0"/>
          </a:p>
        </p:txBody>
      </p:sp>
      <p:sp>
        <p:nvSpPr>
          <p:cNvPr id="20" name="Content Placeholder 19">
            <a:extLst>
              <a:ext uri="{FF2B5EF4-FFF2-40B4-BE49-F238E27FC236}">
                <a16:creationId xmlns:a16="http://schemas.microsoft.com/office/drawing/2014/main" id="{3F40C761-DDE0-30F4-8840-80FF6E227504}"/>
              </a:ext>
            </a:extLst>
          </p:cNvPr>
          <p:cNvSpPr>
            <a:spLocks noGrp="1"/>
          </p:cNvSpPr>
          <p:nvPr>
            <p:ph sz="quarter" idx="4"/>
          </p:nvPr>
        </p:nvSpPr>
        <p:spPr>
          <a:xfrm>
            <a:off x="6935789" y="2505074"/>
            <a:ext cx="4419598" cy="3684589"/>
          </a:xfrm>
        </p:spPr>
        <p:txBody>
          <a:bodyPr>
            <a:normAutofit/>
          </a:bodyPr>
          <a:lstStyle/>
          <a:p>
            <a:r>
              <a:rPr lang="en-US" sz="1600" b="0" i="0" dirty="0">
                <a:solidFill>
                  <a:srgbClr val="273239"/>
                </a:solidFill>
                <a:effectLst/>
                <a:highlight>
                  <a:srgbClr val="FFFFFF"/>
                </a:highlight>
                <a:latin typeface="Nunito" pitchFamily="2" charset="0"/>
              </a:rPr>
              <a:t>In this algorithm, decision trees are created in sequential form. Weights play an important role in </a:t>
            </a:r>
            <a:r>
              <a:rPr lang="en-US" sz="1600" b="0" i="0" dirty="0" err="1">
                <a:solidFill>
                  <a:srgbClr val="273239"/>
                </a:solidFill>
                <a:effectLst/>
                <a:highlight>
                  <a:srgbClr val="FFFFFF"/>
                </a:highlight>
                <a:latin typeface="Nunito" pitchFamily="2" charset="0"/>
              </a:rPr>
              <a:t>XGBoost</a:t>
            </a:r>
            <a:r>
              <a:rPr lang="en-US" sz="1600" b="0" i="0" dirty="0">
                <a:solidFill>
                  <a:srgbClr val="273239"/>
                </a:solidFill>
                <a:effectLst/>
                <a:highlight>
                  <a:srgbClr val="FFFFFF"/>
                </a:highlight>
                <a:latin typeface="Nunito" pitchFamily="2" charset="0"/>
              </a:rPr>
              <a:t>. Weights are assigned to all the independent variables which are then fed into the decision tree which predicts results.</a:t>
            </a:r>
          </a:p>
          <a:p>
            <a:r>
              <a:rPr lang="en-US" sz="1600" b="0" i="0" dirty="0">
                <a:solidFill>
                  <a:srgbClr val="273239"/>
                </a:solidFill>
                <a:effectLst/>
                <a:highlight>
                  <a:srgbClr val="FFFFFF"/>
                </a:highlight>
                <a:latin typeface="Arial" panose="020B0604020202020204" pitchFamily="34" charset="0"/>
                <a:cs typeface="Arial" panose="020B0604020202020204" pitchFamily="34" charset="0"/>
              </a:rPr>
              <a:t>The weight of variables predicted wrong by the tree is increased and these variables are then fed to the second decision tree. These individual classifiers/predictors then ensemble to give a strong and more precise model. It can work on regression, classification, ranking, and user-defined prediction problems.</a:t>
            </a:r>
            <a:endParaRPr lang="en-IN" sz="1600" dirty="0">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0CFAEC8B-F6F0-0905-3ED0-1FEFDB61B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27" y="2638323"/>
            <a:ext cx="6308762" cy="356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83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376F-A17F-D09C-122D-6619E60169A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241E0AA-4979-3F43-F511-3045EE1DFE87}"/>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35DA0B2B-9B94-2C5B-A449-A0FB300E8D38}"/>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5EEFA882-4C79-CF5F-C093-FBAAA8269C95}"/>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6F0B63E7-3BDA-1864-FFD2-49776FC71780}"/>
              </a:ext>
            </a:extLst>
          </p:cNvPr>
          <p:cNvSpPr>
            <a:spLocks noGrp="1"/>
          </p:cNvSpPr>
          <p:nvPr>
            <p:ph sz="quarter" idx="4"/>
          </p:nvPr>
        </p:nvSpPr>
        <p:spPr/>
        <p:txBody>
          <a:bodyPr/>
          <a:lstStyle/>
          <a:p>
            <a:endParaRPr lang="en-IN"/>
          </a:p>
        </p:txBody>
      </p:sp>
      <p:pic>
        <p:nvPicPr>
          <p:cNvPr id="7" name="Picture 6">
            <a:extLst>
              <a:ext uri="{FF2B5EF4-FFF2-40B4-BE49-F238E27FC236}">
                <a16:creationId xmlns:a16="http://schemas.microsoft.com/office/drawing/2014/main" id="{CA2F35F2-6C38-B399-AAC2-B068A4347528}"/>
              </a:ext>
            </a:extLst>
          </p:cNvPr>
          <p:cNvPicPr>
            <a:picLocks noChangeAspect="1"/>
          </p:cNvPicPr>
          <p:nvPr/>
        </p:nvPicPr>
        <p:blipFill>
          <a:blip r:embed="rId2"/>
          <a:stretch>
            <a:fillRect/>
          </a:stretch>
        </p:blipFill>
        <p:spPr>
          <a:xfrm>
            <a:off x="-589280" y="-298282"/>
            <a:ext cx="14437360" cy="8121016"/>
          </a:xfrm>
          <a:prstGeom prst="rect">
            <a:avLst/>
          </a:prstGeom>
        </p:spPr>
      </p:pic>
    </p:spTree>
    <p:extLst>
      <p:ext uri="{BB962C8B-B14F-4D97-AF65-F5344CB8AC3E}">
        <p14:creationId xmlns:p14="http://schemas.microsoft.com/office/powerpoint/2010/main" val="422570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0FE6-632A-CC24-A23D-CD142FC40EDD}"/>
              </a:ext>
            </a:extLst>
          </p:cNvPr>
          <p:cNvSpPr>
            <a:spLocks noGrp="1"/>
          </p:cNvSpPr>
          <p:nvPr>
            <p:ph type="title"/>
          </p:nvPr>
        </p:nvSpPr>
        <p:spPr>
          <a:xfrm>
            <a:off x="839788" y="365125"/>
            <a:ext cx="10515600" cy="1849755"/>
          </a:xfrm>
        </p:spPr>
        <p:txBody>
          <a:bodyPr>
            <a:noAutofit/>
          </a:bodyPr>
          <a:lstStyle/>
          <a:p>
            <a:r>
              <a:rPr lang="en-US" sz="2000" b="0" i="0" dirty="0">
                <a:solidFill>
                  <a:srgbClr val="666666"/>
                </a:solidFill>
                <a:effectLst/>
                <a:highlight>
                  <a:srgbClr val="FFFFFF"/>
                </a:highlight>
                <a:latin typeface="Georgia" panose="02040502050405020303" pitchFamily="18" charset="0"/>
              </a:rPr>
              <a:t>This article will deal with one of the implementations of Gradient Boosting Algorithms- </a:t>
            </a:r>
            <a:r>
              <a:rPr lang="en-US" sz="2000" b="0" i="0" dirty="0" err="1">
                <a:solidFill>
                  <a:srgbClr val="666666"/>
                </a:solidFill>
                <a:effectLst/>
                <a:highlight>
                  <a:srgbClr val="FFFFFF"/>
                </a:highlight>
                <a:latin typeface="Georgia" panose="02040502050405020303" pitchFamily="18" charset="0"/>
              </a:rPr>
              <a:t>XGBoost</a:t>
            </a:r>
            <a:r>
              <a:rPr lang="en-US" sz="2000" b="0" i="0" dirty="0">
                <a:solidFill>
                  <a:srgbClr val="666666"/>
                </a:solidFill>
                <a:effectLst/>
                <a:highlight>
                  <a:srgbClr val="FFFFFF"/>
                </a:highlight>
                <a:latin typeface="Georgia" panose="02040502050405020303" pitchFamily="18" charset="0"/>
              </a:rPr>
              <a:t> Algorithm. Since its inception in 2014, </a:t>
            </a:r>
            <a:r>
              <a:rPr lang="en-US" sz="2000" b="0" i="0" dirty="0" err="1">
                <a:solidFill>
                  <a:srgbClr val="666666"/>
                </a:solidFill>
                <a:effectLst/>
                <a:highlight>
                  <a:srgbClr val="FFFFFF"/>
                </a:highlight>
                <a:latin typeface="Georgia" panose="02040502050405020303" pitchFamily="18" charset="0"/>
              </a:rPr>
              <a:t>XGBoost</a:t>
            </a:r>
            <a:r>
              <a:rPr lang="en-US" sz="2000" b="0" i="0" dirty="0">
                <a:solidFill>
                  <a:srgbClr val="666666"/>
                </a:solidFill>
                <a:effectLst/>
                <a:highlight>
                  <a:srgbClr val="FFFFFF"/>
                </a:highlight>
                <a:latin typeface="Georgia" panose="02040502050405020303" pitchFamily="18" charset="0"/>
              </a:rPr>
              <a:t> has always been a lauded algorithm for implementing Machine Learning models. The algorithm has a wide range of applications ranging from predicting ad click-through rates to the classification of high energy physics events. Known for its speed and accuracy, </a:t>
            </a:r>
            <a:r>
              <a:rPr lang="en-US" sz="2000" b="0" i="0" dirty="0" err="1">
                <a:solidFill>
                  <a:srgbClr val="666666"/>
                </a:solidFill>
                <a:effectLst/>
                <a:highlight>
                  <a:srgbClr val="FFFFFF"/>
                </a:highlight>
                <a:latin typeface="Georgia" panose="02040502050405020303" pitchFamily="18" charset="0"/>
              </a:rPr>
              <a:t>XGBoost</a:t>
            </a:r>
            <a:r>
              <a:rPr lang="en-US" sz="2000" b="0" i="0" dirty="0">
                <a:solidFill>
                  <a:srgbClr val="666666"/>
                </a:solidFill>
                <a:effectLst/>
                <a:highlight>
                  <a:srgbClr val="FFFFFF"/>
                </a:highlight>
                <a:latin typeface="Georgia" panose="02040502050405020303" pitchFamily="18" charset="0"/>
              </a:rPr>
              <a:t> is an implementation of gradient boosted decision trees.</a:t>
            </a:r>
            <a:endParaRPr lang="en-IN" sz="2000" dirty="0"/>
          </a:p>
        </p:txBody>
      </p:sp>
      <p:sp>
        <p:nvSpPr>
          <p:cNvPr id="5" name="Text Placeholder 4">
            <a:extLst>
              <a:ext uri="{FF2B5EF4-FFF2-40B4-BE49-F238E27FC236}">
                <a16:creationId xmlns:a16="http://schemas.microsoft.com/office/drawing/2014/main" id="{0C1A6AF9-F79C-22AF-0427-193F147536FA}"/>
              </a:ext>
            </a:extLst>
          </p:cNvPr>
          <p:cNvSpPr>
            <a:spLocks noGrp="1"/>
          </p:cNvSpPr>
          <p:nvPr>
            <p:ph type="body" sz="quarter" idx="3"/>
          </p:nvPr>
        </p:nvSpPr>
        <p:spPr>
          <a:xfrm flipV="1">
            <a:off x="6664960" y="2505074"/>
            <a:ext cx="4690428" cy="75565"/>
          </a:xfrm>
        </p:spPr>
        <p:txBody>
          <a:bodyPr>
            <a:normAutofit fontScale="25000" lnSpcReduction="20000"/>
          </a:bodyPr>
          <a:lstStyle/>
          <a:p>
            <a:endParaRPr lang="en-IN" dirty="0"/>
          </a:p>
        </p:txBody>
      </p:sp>
      <p:sp>
        <p:nvSpPr>
          <p:cNvPr id="6" name="Content Placeholder 5">
            <a:extLst>
              <a:ext uri="{FF2B5EF4-FFF2-40B4-BE49-F238E27FC236}">
                <a16:creationId xmlns:a16="http://schemas.microsoft.com/office/drawing/2014/main" id="{02C6311C-A966-1384-52D8-4BD1084F193A}"/>
              </a:ext>
            </a:extLst>
          </p:cNvPr>
          <p:cNvSpPr>
            <a:spLocks noGrp="1"/>
          </p:cNvSpPr>
          <p:nvPr>
            <p:ph sz="quarter" idx="4"/>
          </p:nvPr>
        </p:nvSpPr>
        <p:spPr/>
        <p:txBody>
          <a:bodyPr>
            <a:normAutofit fontScale="47500" lnSpcReduction="20000"/>
          </a:bodyPr>
          <a:lstStyle/>
          <a:p>
            <a:pPr algn="l" fontAlgn="base"/>
            <a:r>
              <a:rPr lang="en-US" sz="3600" b="0" i="0" dirty="0" err="1">
                <a:solidFill>
                  <a:srgbClr val="666666"/>
                </a:solidFill>
                <a:effectLst/>
                <a:highlight>
                  <a:srgbClr val="FFFFFF"/>
                </a:highlight>
                <a:latin typeface="Georgia" panose="02040502050405020303" pitchFamily="18" charset="0"/>
              </a:rPr>
              <a:t>XGBoost</a:t>
            </a:r>
            <a:r>
              <a:rPr lang="en-US" sz="3600" b="0" i="0" dirty="0">
                <a:solidFill>
                  <a:srgbClr val="666666"/>
                </a:solidFill>
                <a:effectLst/>
                <a:highlight>
                  <a:srgbClr val="FFFFFF"/>
                </a:highlight>
                <a:latin typeface="Georgia" panose="02040502050405020303" pitchFamily="18" charset="0"/>
              </a:rPr>
              <a:t> initially started as a research project by Tianqi Chen as part of the Distributed (Deep) Machine Learning Community (DMLC) group. Initially, it began as a terminal application that could be configured using a </a:t>
            </a:r>
            <a:r>
              <a:rPr lang="en-US" sz="3600" b="0" i="0" dirty="0" err="1">
                <a:solidFill>
                  <a:srgbClr val="666666"/>
                </a:solidFill>
                <a:effectLst/>
                <a:highlight>
                  <a:srgbClr val="FFFFFF"/>
                </a:highlight>
                <a:latin typeface="Georgia" panose="02040502050405020303" pitchFamily="18" charset="0"/>
              </a:rPr>
              <a:t>libsvm</a:t>
            </a:r>
            <a:r>
              <a:rPr lang="en-US" sz="3600" b="0" i="0" dirty="0">
                <a:solidFill>
                  <a:srgbClr val="666666"/>
                </a:solidFill>
                <a:effectLst/>
                <a:highlight>
                  <a:srgbClr val="FFFFFF"/>
                </a:highlight>
                <a:latin typeface="Georgia" panose="02040502050405020303" pitchFamily="18" charset="0"/>
              </a:rPr>
              <a:t> configuration file. It became well known in the ML competition circles after its use in the winning solution of the Higgs Machine Learning Challenge. Soon after, the Python and R packages were built, and </a:t>
            </a:r>
            <a:r>
              <a:rPr lang="en-US" sz="3600" b="0" i="0" dirty="0" err="1">
                <a:solidFill>
                  <a:srgbClr val="666666"/>
                </a:solidFill>
                <a:effectLst/>
                <a:highlight>
                  <a:srgbClr val="FFFFFF"/>
                </a:highlight>
                <a:latin typeface="Georgia" panose="02040502050405020303" pitchFamily="18" charset="0"/>
              </a:rPr>
              <a:t>XGBoost</a:t>
            </a:r>
            <a:r>
              <a:rPr lang="en-US" sz="3600" b="0" i="0" dirty="0">
                <a:solidFill>
                  <a:srgbClr val="666666"/>
                </a:solidFill>
                <a:effectLst/>
                <a:highlight>
                  <a:srgbClr val="FFFFFF"/>
                </a:highlight>
                <a:latin typeface="Georgia" panose="02040502050405020303" pitchFamily="18" charset="0"/>
              </a:rPr>
              <a:t> now has package implementations for Java, Scala, Julia, Perl, and other languages.</a:t>
            </a:r>
          </a:p>
          <a:p>
            <a:pPr algn="l" fontAlgn="base"/>
            <a:r>
              <a:rPr lang="en-US" sz="3600" b="0" i="0" dirty="0">
                <a:solidFill>
                  <a:srgbClr val="666666"/>
                </a:solidFill>
                <a:effectLst/>
                <a:highlight>
                  <a:srgbClr val="FFFFFF"/>
                </a:highlight>
                <a:latin typeface="Georgia" panose="02040502050405020303" pitchFamily="18" charset="0"/>
              </a:rPr>
              <a:t>While the </a:t>
            </a:r>
            <a:r>
              <a:rPr lang="en-US" sz="3600" b="0" i="0" dirty="0" err="1">
                <a:solidFill>
                  <a:srgbClr val="666666"/>
                </a:solidFill>
                <a:effectLst/>
                <a:highlight>
                  <a:srgbClr val="FFFFFF"/>
                </a:highlight>
                <a:latin typeface="Georgia" panose="02040502050405020303" pitchFamily="18" charset="0"/>
              </a:rPr>
              <a:t>XGBoost</a:t>
            </a:r>
            <a:r>
              <a:rPr lang="en-US" sz="3600" b="0" i="0" dirty="0">
                <a:solidFill>
                  <a:srgbClr val="666666"/>
                </a:solidFill>
                <a:effectLst/>
                <a:highlight>
                  <a:srgbClr val="FFFFFF"/>
                </a:highlight>
                <a:latin typeface="Georgia" panose="02040502050405020303" pitchFamily="18" charset="0"/>
              </a:rPr>
              <a:t> model often achieves higher accuracy than a single decision tree, it sacrifices the intrinsic interpretability of decision trees. For example, following the path that a decision tree takes to make its decision is trivial and self-explained, but following the paths of hundreds or thousands of trees is much harder.</a:t>
            </a:r>
          </a:p>
          <a:p>
            <a:endParaRPr lang="en-IN" dirty="0"/>
          </a:p>
        </p:txBody>
      </p:sp>
      <p:pic>
        <p:nvPicPr>
          <p:cNvPr id="8" name="Content Placeholder 7">
            <a:extLst>
              <a:ext uri="{FF2B5EF4-FFF2-40B4-BE49-F238E27FC236}">
                <a16:creationId xmlns:a16="http://schemas.microsoft.com/office/drawing/2014/main" id="{A884415D-BDD6-7B2B-7CBA-DDC62EA848BC}"/>
              </a:ext>
            </a:extLst>
          </p:cNvPr>
          <p:cNvPicPr>
            <a:picLocks noGrp="1" noChangeAspect="1"/>
          </p:cNvPicPr>
          <p:nvPr>
            <p:ph sz="half" idx="2"/>
          </p:nvPr>
        </p:nvPicPr>
        <p:blipFill>
          <a:blip r:embed="rId2"/>
          <a:stretch>
            <a:fillRect/>
          </a:stretch>
        </p:blipFill>
        <p:spPr>
          <a:xfrm>
            <a:off x="1166814" y="3255618"/>
            <a:ext cx="4852987" cy="2420991"/>
          </a:xfrm>
          <a:prstGeom prst="rect">
            <a:avLst/>
          </a:prstGeom>
        </p:spPr>
      </p:pic>
    </p:spTree>
    <p:extLst>
      <p:ext uri="{BB962C8B-B14F-4D97-AF65-F5344CB8AC3E}">
        <p14:creationId xmlns:p14="http://schemas.microsoft.com/office/powerpoint/2010/main" val="126123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9AB4-4651-E505-A03D-0CD1727268E2}"/>
              </a:ext>
            </a:extLst>
          </p:cNvPr>
          <p:cNvSpPr>
            <a:spLocks noGrp="1"/>
          </p:cNvSpPr>
          <p:nvPr>
            <p:ph type="title"/>
          </p:nvPr>
        </p:nvSpPr>
        <p:spPr>
          <a:xfrm>
            <a:off x="690880" y="71120"/>
            <a:ext cx="10664508" cy="1534160"/>
          </a:xfrm>
        </p:spPr>
        <p:txBody>
          <a:bodyPr>
            <a:normAutofit fontScale="90000"/>
          </a:bodyPr>
          <a:lstStyle/>
          <a:p>
            <a:r>
              <a:rPr lang="en-US" sz="2200" b="0" i="0" dirty="0" err="1">
                <a:effectLst/>
                <a:latin typeface="-apple-system"/>
              </a:rPr>
              <a:t>GBoost</a:t>
            </a:r>
            <a:r>
              <a:rPr lang="en-US" sz="2200" b="0" i="0" dirty="0">
                <a:effectLst/>
                <a:latin typeface="-apple-system"/>
              </a:rPr>
              <a:t> classifier is a </a:t>
            </a:r>
            <a:r>
              <a:rPr lang="en-US" sz="2200" b="1" i="0" u="none" strike="noStrike" dirty="0">
                <a:effectLst/>
                <a:latin typeface="-apple-system"/>
                <a:hlinkClick r:id="rId2"/>
              </a:rPr>
              <a:t>Machine learning algorithm</a:t>
            </a:r>
            <a:r>
              <a:rPr lang="en-US" sz="2200" b="0" i="0" dirty="0">
                <a:effectLst/>
                <a:latin typeface="-apple-system"/>
              </a:rPr>
              <a:t> that is applied for structured and tabular data. </a:t>
            </a:r>
            <a:r>
              <a:rPr lang="en-US" sz="2200" b="0" i="0" dirty="0" err="1">
                <a:effectLst/>
                <a:latin typeface="-apple-system"/>
              </a:rPr>
              <a:t>XGBoost</a:t>
            </a:r>
            <a:r>
              <a:rPr lang="en-US" sz="2200" b="0" i="0" dirty="0">
                <a:effectLst/>
                <a:latin typeface="-apple-system"/>
              </a:rPr>
              <a:t> is an implementation of gradient boosted decision trees designed for speed and performance. </a:t>
            </a:r>
            <a:r>
              <a:rPr lang="en-US" sz="2200" b="0" i="0" dirty="0" err="1">
                <a:effectLst/>
                <a:latin typeface="-apple-system"/>
              </a:rPr>
              <a:t>XGBoost</a:t>
            </a:r>
            <a:r>
              <a:rPr lang="en-US" sz="2200" b="0" i="0" dirty="0">
                <a:effectLst/>
                <a:latin typeface="-apple-system"/>
              </a:rPr>
              <a:t> is an extreme gradient boost algorithm. And that means it’s a big Machine learning algorithm with lots of parts. </a:t>
            </a:r>
            <a:r>
              <a:rPr lang="en-US" sz="2200" b="0" i="0" dirty="0" err="1">
                <a:effectLst/>
                <a:latin typeface="-apple-system"/>
              </a:rPr>
              <a:t>XGBoost</a:t>
            </a:r>
            <a:r>
              <a:rPr lang="en-US" sz="2200" b="0" i="0" dirty="0">
                <a:effectLst/>
                <a:latin typeface="-apple-system"/>
              </a:rPr>
              <a:t> works with large, complicated datasets</a:t>
            </a:r>
            <a:r>
              <a:rPr lang="en-US" b="0" i="0" dirty="0">
                <a:effectLst/>
                <a:latin typeface="-apple-system"/>
              </a:rPr>
              <a:t>. </a:t>
            </a:r>
            <a:r>
              <a:rPr lang="en-US" sz="2200" b="0" i="0" dirty="0" err="1">
                <a:effectLst/>
                <a:latin typeface="-apple-system"/>
              </a:rPr>
              <a:t>XGBoost</a:t>
            </a:r>
            <a:r>
              <a:rPr lang="en-US" sz="2200" b="0" i="0" dirty="0">
                <a:effectLst/>
                <a:latin typeface="-apple-system"/>
              </a:rPr>
              <a:t> is an ensemble modelling technique.</a:t>
            </a:r>
            <a:endParaRPr lang="en-IN" sz="2200" dirty="0"/>
          </a:p>
        </p:txBody>
      </p:sp>
      <p:pic>
        <p:nvPicPr>
          <p:cNvPr id="7" name="Picture 6">
            <a:extLst>
              <a:ext uri="{FF2B5EF4-FFF2-40B4-BE49-F238E27FC236}">
                <a16:creationId xmlns:a16="http://schemas.microsoft.com/office/drawing/2014/main" id="{CF4241F9-AE48-46E8-E5DB-07BC020A1205}"/>
              </a:ext>
            </a:extLst>
          </p:cNvPr>
          <p:cNvPicPr>
            <a:picLocks noChangeAspect="1"/>
          </p:cNvPicPr>
          <p:nvPr/>
        </p:nvPicPr>
        <p:blipFill>
          <a:blip r:embed="rId3"/>
          <a:stretch>
            <a:fillRect/>
          </a:stretch>
        </p:blipFill>
        <p:spPr>
          <a:xfrm>
            <a:off x="2252344" y="1681163"/>
            <a:ext cx="7400925" cy="3848100"/>
          </a:xfrm>
          <a:prstGeom prst="rect">
            <a:avLst/>
          </a:prstGeom>
        </p:spPr>
      </p:pic>
      <p:sp>
        <p:nvSpPr>
          <p:cNvPr id="3" name="Text Placeholder 2">
            <a:extLst>
              <a:ext uri="{FF2B5EF4-FFF2-40B4-BE49-F238E27FC236}">
                <a16:creationId xmlns:a16="http://schemas.microsoft.com/office/drawing/2014/main" id="{D4017982-56D5-3850-5A0B-12606F41E7ED}"/>
              </a:ext>
            </a:extLst>
          </p:cNvPr>
          <p:cNvSpPr>
            <a:spLocks noGrp="1"/>
          </p:cNvSpPr>
          <p:nvPr>
            <p:ph type="body" idx="1"/>
          </p:nvPr>
        </p:nvSpPr>
        <p:spPr/>
        <p:txBody>
          <a:bodyPr>
            <a:normAutofit/>
          </a:bodyPr>
          <a:lstStyle/>
          <a:p>
            <a:r>
              <a:rPr lang="en-IN" sz="2000" dirty="0"/>
              <a:t>CLASSIFER ALGORITHM</a:t>
            </a:r>
          </a:p>
        </p:txBody>
      </p:sp>
      <p:sp>
        <p:nvSpPr>
          <p:cNvPr id="4" name="Content Placeholder 3">
            <a:extLst>
              <a:ext uri="{FF2B5EF4-FFF2-40B4-BE49-F238E27FC236}">
                <a16:creationId xmlns:a16="http://schemas.microsoft.com/office/drawing/2014/main" id="{2459783A-CA82-EC5C-7220-E2A4A99B0663}"/>
              </a:ext>
            </a:extLst>
          </p:cNvPr>
          <p:cNvSpPr>
            <a:spLocks noGrp="1"/>
          </p:cNvSpPr>
          <p:nvPr>
            <p:ph sz="half" idx="2"/>
          </p:nvPr>
        </p:nvSpPr>
        <p:spPr/>
        <p:txBody>
          <a:bodyPr>
            <a:normAutofit/>
          </a:bodyPr>
          <a:lstStyle/>
          <a:p>
            <a:r>
              <a:rPr lang="en-US" sz="2000" b="0" i="0" dirty="0">
                <a:effectLst/>
                <a:latin typeface="-apple-system"/>
              </a:rPr>
              <a:t>Both types of algorithms fall under the supervised ML category.</a:t>
            </a:r>
            <a:endParaRPr lang="en-IN" sz="2000" dirty="0"/>
          </a:p>
        </p:txBody>
      </p:sp>
      <p:sp>
        <p:nvSpPr>
          <p:cNvPr id="5" name="Text Placeholder 4">
            <a:extLst>
              <a:ext uri="{FF2B5EF4-FFF2-40B4-BE49-F238E27FC236}">
                <a16:creationId xmlns:a16="http://schemas.microsoft.com/office/drawing/2014/main" id="{C074F2CB-A8F1-FECC-B010-A340FE0F92ED}"/>
              </a:ext>
            </a:extLst>
          </p:cNvPr>
          <p:cNvSpPr>
            <a:spLocks noGrp="1"/>
          </p:cNvSpPr>
          <p:nvPr>
            <p:ph type="body" sz="quarter" idx="3"/>
          </p:nvPr>
        </p:nvSpPr>
        <p:spPr/>
        <p:txBody>
          <a:bodyPr>
            <a:normAutofit/>
          </a:bodyPr>
          <a:lstStyle/>
          <a:p>
            <a:endParaRPr lang="en-IN" dirty="0"/>
          </a:p>
        </p:txBody>
      </p:sp>
      <p:sp>
        <p:nvSpPr>
          <p:cNvPr id="6" name="Content Placeholder 5">
            <a:extLst>
              <a:ext uri="{FF2B5EF4-FFF2-40B4-BE49-F238E27FC236}">
                <a16:creationId xmlns:a16="http://schemas.microsoft.com/office/drawing/2014/main" id="{F9057FB0-D17C-2533-89C3-0514E3463AC4}"/>
              </a:ext>
            </a:extLst>
          </p:cNvPr>
          <p:cNvSpPr>
            <a:spLocks noGrp="1"/>
          </p:cNvSpPr>
          <p:nvPr>
            <p:ph sz="quarter" idx="4"/>
          </p:nvPr>
        </p:nvSpPr>
        <p:spPr/>
        <p:txBody>
          <a:bodyPr/>
          <a:lstStyle/>
          <a:p>
            <a:endParaRPr lang="en-IN" dirty="0"/>
          </a:p>
        </p:txBody>
      </p:sp>
    </p:spTree>
    <p:extLst>
      <p:ext uri="{BB962C8B-B14F-4D97-AF65-F5344CB8AC3E}">
        <p14:creationId xmlns:p14="http://schemas.microsoft.com/office/powerpoint/2010/main" val="390252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AB05-93C3-C313-6097-C95020FE6711}"/>
              </a:ext>
            </a:extLst>
          </p:cNvPr>
          <p:cNvSpPr>
            <a:spLocks noGrp="1"/>
          </p:cNvSpPr>
          <p:nvPr>
            <p:ph type="title"/>
          </p:nvPr>
        </p:nvSpPr>
        <p:spPr/>
        <p:txBody>
          <a:bodyPr>
            <a:noAutofit/>
          </a:bodyPr>
          <a:lstStyle/>
          <a:p>
            <a:r>
              <a:rPr lang="en-US" sz="2000" b="1" i="0" dirty="0" err="1">
                <a:solidFill>
                  <a:srgbClr val="4D5356"/>
                </a:solidFill>
                <a:effectLst/>
                <a:highlight>
                  <a:srgbClr val="FFFFFF"/>
                </a:highlight>
                <a:latin typeface="arial" panose="020B0604020202020204" pitchFamily="34" charset="0"/>
              </a:rPr>
              <a:t>Xgboost</a:t>
            </a:r>
            <a:r>
              <a:rPr lang="en-US" sz="2000" b="0" i="0" dirty="0">
                <a:solidFill>
                  <a:srgbClr val="4D5356"/>
                </a:solidFill>
                <a:effectLst/>
                <a:highlight>
                  <a:srgbClr val="FFFFFF"/>
                </a:highlight>
                <a:latin typeface="arial" panose="020B0604020202020204" pitchFamily="34" charset="0"/>
              </a:rPr>
              <a:t> is an ensemble </a:t>
            </a:r>
            <a:r>
              <a:rPr lang="en-US" sz="2000" b="0" i="0" u="none" strike="noStrike" dirty="0">
                <a:solidFill>
                  <a:srgbClr val="007BFF"/>
                </a:solidFill>
                <a:effectLst/>
                <a:highlight>
                  <a:srgbClr val="FFFFFF"/>
                </a:highlight>
                <a:latin typeface="arial" panose="020B0604020202020204" pitchFamily="34" charset="0"/>
                <a:hlinkClick r:id="rId2" tooltip="machine learning algorithm"/>
              </a:rPr>
              <a:t>machine learning algorithm</a:t>
            </a:r>
            <a:r>
              <a:rPr lang="en-US" sz="2000" b="0" i="0" dirty="0">
                <a:solidFill>
                  <a:srgbClr val="4D5356"/>
                </a:solidFill>
                <a:effectLst/>
                <a:highlight>
                  <a:srgbClr val="FFFFFF"/>
                </a:highlight>
                <a:latin typeface="arial" panose="020B0604020202020204" pitchFamily="34" charset="0"/>
              </a:rPr>
              <a:t> that uses gradient boosting. Its goal is to optimize both the model performance and the execution speed. It can be used for both regression and classification problems. </a:t>
            </a:r>
            <a:r>
              <a:rPr lang="en-US" sz="2000" b="0" i="0" dirty="0" err="1">
                <a:solidFill>
                  <a:srgbClr val="4D5356"/>
                </a:solidFill>
                <a:effectLst/>
                <a:highlight>
                  <a:srgbClr val="FFFFFF"/>
                </a:highlight>
                <a:latin typeface="arial" panose="020B0604020202020204" pitchFamily="34" charset="0"/>
              </a:rPr>
              <a:t>xgboost</a:t>
            </a:r>
            <a:r>
              <a:rPr lang="en-US" sz="2000" b="0" i="0" dirty="0">
                <a:solidFill>
                  <a:srgbClr val="4D5356"/>
                </a:solidFill>
                <a:effectLst/>
                <a:highlight>
                  <a:srgbClr val="FFFFFF"/>
                </a:highlight>
                <a:latin typeface="arial" panose="020B0604020202020204" pitchFamily="34" charset="0"/>
              </a:rPr>
              <a:t> (extreme gradient boosting) is an advanced version of the gradient descent boosting technique, which is used for increasing the speed and efficiency of computation of the algorithm.</a:t>
            </a:r>
            <a:endParaRPr lang="en-IN" sz="2000" dirty="0"/>
          </a:p>
        </p:txBody>
      </p:sp>
      <p:sp>
        <p:nvSpPr>
          <p:cNvPr id="3" name="Text Placeholder 2">
            <a:extLst>
              <a:ext uri="{FF2B5EF4-FFF2-40B4-BE49-F238E27FC236}">
                <a16:creationId xmlns:a16="http://schemas.microsoft.com/office/drawing/2014/main" id="{36B3CE3B-ACCF-BC29-48E1-312CA2D1FF75}"/>
              </a:ext>
            </a:extLst>
          </p:cNvPr>
          <p:cNvSpPr>
            <a:spLocks noGrp="1"/>
          </p:cNvSpPr>
          <p:nvPr>
            <p:ph type="body" idx="1"/>
          </p:nvPr>
        </p:nvSpPr>
        <p:spPr/>
        <p:txBody>
          <a:bodyPr>
            <a:normAutofit fontScale="25000" lnSpcReduction="20000"/>
          </a:bodyPr>
          <a:lstStyle/>
          <a:p>
            <a:endParaRPr lang="en-IN" dirty="0"/>
          </a:p>
        </p:txBody>
      </p:sp>
      <p:graphicFrame>
        <p:nvGraphicFramePr>
          <p:cNvPr id="10" name="Content Placeholder 9">
            <a:extLst>
              <a:ext uri="{FF2B5EF4-FFF2-40B4-BE49-F238E27FC236}">
                <a16:creationId xmlns:a16="http://schemas.microsoft.com/office/drawing/2014/main" id="{A2825563-394A-93A0-5B86-EAD546846425}"/>
              </a:ext>
            </a:extLst>
          </p:cNvPr>
          <p:cNvGraphicFramePr>
            <a:graphicFrameLocks noGrp="1"/>
          </p:cNvGraphicFramePr>
          <p:nvPr>
            <p:ph sz="half" idx="2"/>
            <p:extLst>
              <p:ext uri="{D42A27DB-BD31-4B8C-83A1-F6EECF244321}">
                <p14:modId xmlns:p14="http://schemas.microsoft.com/office/powerpoint/2010/main" val="3168966410"/>
              </p:ext>
            </p:extLst>
          </p:nvPr>
        </p:nvGraphicFramePr>
        <p:xfrm>
          <a:off x="995680" y="3821113"/>
          <a:ext cx="4697095" cy="308483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9C03825F-F8B8-B881-5914-BB06996B5BA2}"/>
              </a:ext>
            </a:extLst>
          </p:cNvPr>
          <p:cNvSpPr>
            <a:spLocks noGrp="1"/>
          </p:cNvSpPr>
          <p:nvPr>
            <p:ph type="body" sz="quarter" idx="3"/>
          </p:nvPr>
        </p:nvSpPr>
        <p:spPr>
          <a:xfrm>
            <a:off x="6477001" y="1463040"/>
            <a:ext cx="4963982" cy="1191736"/>
          </a:xfrm>
        </p:spPr>
        <p:txBody>
          <a:bodyPr>
            <a:normAutofit fontScale="25000" lnSpcReduction="20000"/>
          </a:bodyPr>
          <a:lstStyle/>
          <a:p>
            <a:pPr algn="l"/>
            <a:r>
              <a:rPr lang="en-US" sz="8000" b="0" i="0" dirty="0">
                <a:solidFill>
                  <a:srgbClr val="3D4251"/>
                </a:solidFill>
                <a:effectLst/>
                <a:highlight>
                  <a:srgbClr val="FFFFFF"/>
                </a:highlight>
                <a:latin typeface="arial" panose="020B0604020202020204" pitchFamily="34" charset="0"/>
              </a:rPr>
              <a:t>Step:</a:t>
            </a:r>
            <a:r>
              <a:rPr lang="en-US" sz="7200" b="0" i="0" dirty="0">
                <a:solidFill>
                  <a:srgbClr val="3D4251"/>
                </a:solidFill>
                <a:effectLst/>
                <a:highlight>
                  <a:srgbClr val="FFFFFF"/>
                </a:highlight>
                <a:latin typeface="arial" panose="020B0604020202020204" pitchFamily="34" charset="0"/>
              </a:rPr>
              <a:t>1 Load necessary libraries</a:t>
            </a:r>
            <a:endParaRPr lang="en-US" sz="7200" b="0" i="0" dirty="0">
              <a:solidFill>
                <a:srgbClr val="3D4251"/>
              </a:solidFill>
              <a:effectLst/>
              <a:highlight>
                <a:srgbClr val="FFFFFF"/>
              </a:highlight>
              <a:latin typeface="Work sans" panose="020F0502020204030204" pitchFamily="2" charset="0"/>
            </a:endParaRPr>
          </a:p>
          <a:p>
            <a:br>
              <a:rPr lang="en-US" sz="4000" b="0" i="0" dirty="0">
                <a:solidFill>
                  <a:srgbClr val="4D5356"/>
                </a:solidFill>
                <a:effectLst/>
                <a:highlight>
                  <a:srgbClr val="FFFFFF"/>
                </a:highlight>
                <a:latin typeface="arial" panose="020B0604020202020204" pitchFamily="34" charset="0"/>
              </a:rPr>
            </a:br>
            <a:r>
              <a:rPr lang="en-IN" sz="4800" b="0" i="0" dirty="0">
                <a:solidFill>
                  <a:srgbClr val="E83E8C"/>
                </a:solidFill>
                <a:effectLst/>
                <a:highlight>
                  <a:srgbClr val="DFDFDF"/>
                </a:highlight>
                <a:latin typeface="Arial" panose="020B0604020202020204" pitchFamily="34" charset="0"/>
                <a:cs typeface="Arial" panose="020B0604020202020204" pitchFamily="34" charset="0"/>
              </a:rPr>
              <a:t>from </a:t>
            </a:r>
            <a:r>
              <a:rPr lang="en-IN" sz="4800" b="0" i="0" dirty="0" err="1">
                <a:solidFill>
                  <a:srgbClr val="E83E8C"/>
                </a:solidFill>
                <a:effectLst/>
                <a:highlight>
                  <a:srgbClr val="DFDFDF"/>
                </a:highlight>
                <a:latin typeface="Arial" panose="020B0604020202020204" pitchFamily="34" charset="0"/>
                <a:cs typeface="Arial" panose="020B0604020202020204" pitchFamily="34" charset="0"/>
              </a:rPr>
              <a:t>sklearn.datasets</a:t>
            </a:r>
            <a:r>
              <a:rPr lang="en-IN" sz="4800" b="0" i="0" dirty="0">
                <a:solidFill>
                  <a:srgbClr val="E83E8C"/>
                </a:solidFill>
                <a:effectLst/>
                <a:highlight>
                  <a:srgbClr val="DFDFDF"/>
                </a:highlight>
                <a:latin typeface="Arial" panose="020B0604020202020204" pitchFamily="34" charset="0"/>
                <a:cs typeface="Arial" panose="020B0604020202020204" pitchFamily="34" charset="0"/>
              </a:rPr>
              <a:t> import </a:t>
            </a:r>
            <a:r>
              <a:rPr lang="en-IN" sz="4800" b="0" i="0" dirty="0" err="1">
                <a:solidFill>
                  <a:srgbClr val="E83E8C"/>
                </a:solidFill>
                <a:effectLst/>
                <a:highlight>
                  <a:srgbClr val="DFDFDF"/>
                </a:highlight>
                <a:latin typeface="Arial" panose="020B0604020202020204" pitchFamily="34" charset="0"/>
                <a:cs typeface="Arial" panose="020B0604020202020204" pitchFamily="34" charset="0"/>
              </a:rPr>
              <a:t>load_boston</a:t>
            </a:r>
            <a:r>
              <a:rPr lang="en-IN" sz="4800" b="0" i="0" dirty="0">
                <a:solidFill>
                  <a:srgbClr val="E83E8C"/>
                </a:solidFill>
                <a:effectLst/>
                <a:highlight>
                  <a:srgbClr val="DFDFDF"/>
                </a:highlight>
                <a:latin typeface="Arial" panose="020B0604020202020204" pitchFamily="34" charset="0"/>
                <a:cs typeface="Arial" panose="020B0604020202020204" pitchFamily="34" charset="0"/>
              </a:rPr>
              <a:t> </a:t>
            </a:r>
            <a:br>
              <a:rPr lang="en-IN" sz="4800" dirty="0">
                <a:latin typeface="Arial" panose="020B0604020202020204" pitchFamily="34" charset="0"/>
                <a:cs typeface="Arial" panose="020B0604020202020204" pitchFamily="34" charset="0"/>
              </a:rPr>
            </a:br>
            <a:r>
              <a:rPr lang="en-IN" sz="4800" b="0" i="0" dirty="0">
                <a:solidFill>
                  <a:srgbClr val="E83E8C"/>
                </a:solidFill>
                <a:effectLst/>
                <a:highlight>
                  <a:srgbClr val="DFDFDF"/>
                </a:highlight>
                <a:latin typeface="Arial" panose="020B0604020202020204" pitchFamily="34" charset="0"/>
                <a:cs typeface="Arial" panose="020B0604020202020204" pitchFamily="34" charset="0"/>
              </a:rPr>
              <a:t>from </a:t>
            </a:r>
            <a:r>
              <a:rPr lang="en-IN" sz="4800" b="0" i="0" dirty="0" err="1">
                <a:solidFill>
                  <a:srgbClr val="E83E8C"/>
                </a:solidFill>
                <a:effectLst/>
                <a:highlight>
                  <a:srgbClr val="DFDFDF"/>
                </a:highlight>
                <a:latin typeface="Arial" panose="020B0604020202020204" pitchFamily="34" charset="0"/>
                <a:cs typeface="Arial" panose="020B0604020202020204" pitchFamily="34" charset="0"/>
              </a:rPr>
              <a:t>sklearn.metrics</a:t>
            </a:r>
            <a:r>
              <a:rPr lang="en-IN" sz="4800" b="0" i="0" dirty="0">
                <a:solidFill>
                  <a:srgbClr val="E83E8C"/>
                </a:solidFill>
                <a:effectLst/>
                <a:highlight>
                  <a:srgbClr val="DFDFDF"/>
                </a:highlight>
                <a:latin typeface="Arial" panose="020B0604020202020204" pitchFamily="34" charset="0"/>
                <a:cs typeface="Arial" panose="020B0604020202020204" pitchFamily="34" charset="0"/>
              </a:rPr>
              <a:t> import </a:t>
            </a:r>
            <a:r>
              <a:rPr lang="en-IN" sz="4800" b="0" i="0" dirty="0" err="1">
                <a:solidFill>
                  <a:srgbClr val="E83E8C"/>
                </a:solidFill>
                <a:effectLst/>
                <a:highlight>
                  <a:srgbClr val="DFDFDF"/>
                </a:highlight>
                <a:latin typeface="Arial" panose="020B0604020202020204" pitchFamily="34" charset="0"/>
                <a:cs typeface="Arial" panose="020B0604020202020204" pitchFamily="34" charset="0"/>
              </a:rPr>
              <a:t>mean_squared_error</a:t>
            </a:r>
            <a:r>
              <a:rPr lang="en-IN" sz="4800" b="0" i="0" dirty="0">
                <a:solidFill>
                  <a:srgbClr val="E83E8C"/>
                </a:solidFill>
                <a:effectLst/>
                <a:highlight>
                  <a:srgbClr val="DFDFDF"/>
                </a:highlight>
                <a:latin typeface="Arial" panose="020B0604020202020204" pitchFamily="34" charset="0"/>
                <a:cs typeface="Arial" panose="020B0604020202020204" pitchFamily="34" charset="0"/>
              </a:rPr>
              <a:t> </a:t>
            </a:r>
            <a:br>
              <a:rPr lang="en-IN" sz="4800" dirty="0">
                <a:latin typeface="Arial" panose="020B0604020202020204" pitchFamily="34" charset="0"/>
                <a:cs typeface="Arial" panose="020B0604020202020204" pitchFamily="34" charset="0"/>
              </a:rPr>
            </a:br>
            <a:r>
              <a:rPr lang="en-IN" sz="4800" b="0" i="0" dirty="0">
                <a:solidFill>
                  <a:srgbClr val="E83E8C"/>
                </a:solidFill>
                <a:effectLst/>
                <a:highlight>
                  <a:srgbClr val="DFDFDF"/>
                </a:highlight>
                <a:latin typeface="Arial" panose="020B0604020202020204" pitchFamily="34" charset="0"/>
                <a:cs typeface="Arial" panose="020B0604020202020204" pitchFamily="34" charset="0"/>
              </a:rPr>
              <a:t>from </a:t>
            </a:r>
            <a:r>
              <a:rPr lang="en-IN" sz="4800" b="0" i="0" dirty="0" err="1">
                <a:solidFill>
                  <a:srgbClr val="E83E8C"/>
                </a:solidFill>
                <a:effectLst/>
                <a:highlight>
                  <a:srgbClr val="DFDFDF"/>
                </a:highlight>
                <a:latin typeface="Arial" panose="020B0604020202020204" pitchFamily="34" charset="0"/>
                <a:cs typeface="Arial" panose="020B0604020202020204" pitchFamily="34" charset="0"/>
              </a:rPr>
              <a:t>sklearn.model_selection</a:t>
            </a:r>
            <a:r>
              <a:rPr lang="en-IN" sz="4800" b="0" i="0" dirty="0">
                <a:solidFill>
                  <a:srgbClr val="E83E8C"/>
                </a:solidFill>
                <a:effectLst/>
                <a:highlight>
                  <a:srgbClr val="DFDFDF"/>
                </a:highlight>
                <a:latin typeface="Arial" panose="020B0604020202020204" pitchFamily="34" charset="0"/>
                <a:cs typeface="Arial" panose="020B0604020202020204" pitchFamily="34" charset="0"/>
              </a:rPr>
              <a:t> import </a:t>
            </a:r>
            <a:r>
              <a:rPr lang="en-IN" sz="4800" b="0" i="0" dirty="0" err="1">
                <a:solidFill>
                  <a:srgbClr val="E83E8C"/>
                </a:solidFill>
                <a:effectLst/>
                <a:highlight>
                  <a:srgbClr val="DFDFDF"/>
                </a:highlight>
                <a:latin typeface="Arial" panose="020B0604020202020204" pitchFamily="34" charset="0"/>
                <a:cs typeface="Arial" panose="020B0604020202020204" pitchFamily="34" charset="0"/>
              </a:rPr>
              <a:t>train_test_split</a:t>
            </a:r>
            <a:r>
              <a:rPr lang="en-IN" sz="4800" b="0" i="0" dirty="0">
                <a:solidFill>
                  <a:srgbClr val="E83E8C"/>
                </a:solidFill>
                <a:effectLst/>
                <a:highlight>
                  <a:srgbClr val="DFDFDF"/>
                </a:highlight>
                <a:latin typeface="Arial" panose="020B0604020202020204" pitchFamily="34" charset="0"/>
                <a:cs typeface="Arial" panose="020B0604020202020204" pitchFamily="34" charset="0"/>
              </a:rPr>
              <a:t> </a:t>
            </a:r>
            <a:br>
              <a:rPr lang="en-IN" sz="4800" dirty="0">
                <a:latin typeface="Arial" panose="020B0604020202020204" pitchFamily="34" charset="0"/>
                <a:cs typeface="Arial" panose="020B0604020202020204" pitchFamily="34" charset="0"/>
              </a:rPr>
            </a:br>
            <a:r>
              <a:rPr lang="en-IN" sz="4800" b="0" i="0" dirty="0">
                <a:solidFill>
                  <a:srgbClr val="E83E8C"/>
                </a:solidFill>
                <a:effectLst/>
                <a:highlight>
                  <a:srgbClr val="DFDFDF"/>
                </a:highlight>
                <a:latin typeface="Arial" panose="020B0604020202020204" pitchFamily="34" charset="0"/>
                <a:cs typeface="Arial" panose="020B0604020202020204" pitchFamily="34" charset="0"/>
              </a:rPr>
              <a:t>import </a:t>
            </a:r>
            <a:r>
              <a:rPr lang="en-IN" sz="4800" b="0" i="0" dirty="0" err="1">
                <a:solidFill>
                  <a:srgbClr val="E83E8C"/>
                </a:solidFill>
                <a:effectLst/>
                <a:highlight>
                  <a:srgbClr val="DFDFDF"/>
                </a:highlight>
                <a:latin typeface="Arial" panose="020B0604020202020204" pitchFamily="34" charset="0"/>
                <a:cs typeface="Arial" panose="020B0604020202020204" pitchFamily="34" charset="0"/>
              </a:rPr>
              <a:t>xgboost</a:t>
            </a:r>
            <a:r>
              <a:rPr lang="en-IN" sz="4800" b="0" i="0" dirty="0">
                <a:solidFill>
                  <a:srgbClr val="E83E8C"/>
                </a:solidFill>
                <a:effectLst/>
                <a:highlight>
                  <a:srgbClr val="DFDFDF"/>
                </a:highlight>
                <a:latin typeface="Arial" panose="020B0604020202020204" pitchFamily="34" charset="0"/>
                <a:cs typeface="Arial" panose="020B0604020202020204" pitchFamily="34" charset="0"/>
              </a:rPr>
              <a:t> as </a:t>
            </a:r>
            <a:r>
              <a:rPr lang="en-IN" sz="4800" b="0" i="0" dirty="0" err="1">
                <a:solidFill>
                  <a:srgbClr val="E83E8C"/>
                </a:solidFill>
                <a:effectLst/>
                <a:highlight>
                  <a:srgbClr val="DFDFDF"/>
                </a:highlight>
                <a:latin typeface="Arial" panose="020B0604020202020204" pitchFamily="34" charset="0"/>
                <a:cs typeface="Arial" panose="020B0604020202020204" pitchFamily="34" charset="0"/>
              </a:rPr>
              <a:t>xgb</a:t>
            </a:r>
            <a:r>
              <a:rPr lang="en-IN" sz="4800" b="0" i="0" dirty="0">
                <a:solidFill>
                  <a:srgbClr val="E83E8C"/>
                </a:solidFill>
                <a:effectLst/>
                <a:highlight>
                  <a:srgbClr val="DFDFDF"/>
                </a:highlight>
                <a:latin typeface="Arial" panose="020B0604020202020204" pitchFamily="34" charset="0"/>
                <a:cs typeface="Arial" panose="020B0604020202020204" pitchFamily="34" charset="0"/>
              </a:rPr>
              <a:t> </a:t>
            </a:r>
            <a:br>
              <a:rPr lang="en-IN" sz="4800" dirty="0">
                <a:latin typeface="Arial" panose="020B0604020202020204" pitchFamily="34" charset="0"/>
                <a:cs typeface="Arial" panose="020B0604020202020204" pitchFamily="34" charset="0"/>
              </a:rPr>
            </a:br>
            <a:r>
              <a:rPr lang="en-IN" sz="4800" b="0" i="0" dirty="0">
                <a:solidFill>
                  <a:srgbClr val="E83E8C"/>
                </a:solidFill>
                <a:effectLst/>
                <a:highlight>
                  <a:srgbClr val="DFDFDF"/>
                </a:highlight>
                <a:latin typeface="Arial" panose="020B0604020202020204" pitchFamily="34" charset="0"/>
                <a:cs typeface="Arial" panose="020B0604020202020204" pitchFamily="34" charset="0"/>
              </a:rPr>
              <a:t>import pandas as pd </a:t>
            </a:r>
            <a:br>
              <a:rPr lang="en-IN" sz="4800" dirty="0">
                <a:latin typeface="Arial" panose="020B0604020202020204" pitchFamily="34" charset="0"/>
                <a:cs typeface="Arial" panose="020B0604020202020204" pitchFamily="34" charset="0"/>
              </a:rPr>
            </a:br>
            <a:r>
              <a:rPr lang="en-IN" sz="4800" b="0" i="0" dirty="0">
                <a:solidFill>
                  <a:srgbClr val="E83E8C"/>
                </a:solidFill>
                <a:effectLst/>
                <a:highlight>
                  <a:srgbClr val="DFDFDF"/>
                </a:highlight>
                <a:latin typeface="Arial" panose="020B0604020202020204" pitchFamily="34" charset="0"/>
                <a:cs typeface="Arial" panose="020B0604020202020204" pitchFamily="34" charset="0"/>
              </a:rPr>
              <a:t>import </a:t>
            </a:r>
            <a:r>
              <a:rPr lang="en-IN" sz="4800" b="0" i="0" dirty="0" err="1">
                <a:solidFill>
                  <a:srgbClr val="E83E8C"/>
                </a:solidFill>
                <a:effectLst/>
                <a:highlight>
                  <a:srgbClr val="DFDFDF"/>
                </a:highlight>
                <a:latin typeface="Arial" panose="020B0604020202020204" pitchFamily="34" charset="0"/>
                <a:cs typeface="Arial" panose="020B0604020202020204" pitchFamily="34" charset="0"/>
              </a:rPr>
              <a:t>numpy</a:t>
            </a:r>
            <a:r>
              <a:rPr lang="en-IN" sz="4800" b="0" i="0" dirty="0">
                <a:solidFill>
                  <a:srgbClr val="E83E8C"/>
                </a:solidFill>
                <a:effectLst/>
                <a:highlight>
                  <a:srgbClr val="DFDFDF"/>
                </a:highlight>
                <a:latin typeface="Arial" panose="020B0604020202020204" pitchFamily="34" charset="0"/>
                <a:cs typeface="Arial" panose="020B0604020202020204" pitchFamily="34" charset="0"/>
              </a:rPr>
              <a:t> as np </a:t>
            </a:r>
            <a:br>
              <a:rPr lang="en-IN" sz="4800" dirty="0">
                <a:latin typeface="Arial" panose="020B0604020202020204" pitchFamily="34" charset="0"/>
                <a:cs typeface="Arial" panose="020B0604020202020204" pitchFamily="34" charset="0"/>
              </a:rPr>
            </a:br>
            <a:r>
              <a:rPr lang="en-IN" sz="4800" b="0" i="0" dirty="0">
                <a:solidFill>
                  <a:srgbClr val="E83E8C"/>
                </a:solidFill>
                <a:effectLst/>
                <a:highlight>
                  <a:srgbClr val="DFDFDF"/>
                </a:highlight>
                <a:latin typeface="Arial" panose="020B0604020202020204" pitchFamily="34" charset="0"/>
                <a:cs typeface="Arial" panose="020B0604020202020204" pitchFamily="34" charset="0"/>
              </a:rPr>
              <a:t>import </a:t>
            </a:r>
            <a:r>
              <a:rPr lang="en-IN" sz="4800" b="0" i="0" dirty="0" err="1">
                <a:solidFill>
                  <a:srgbClr val="E83E8C"/>
                </a:solidFill>
                <a:effectLst/>
                <a:highlight>
                  <a:srgbClr val="DFDFDF"/>
                </a:highlight>
                <a:latin typeface="Arial" panose="020B0604020202020204" pitchFamily="34" charset="0"/>
                <a:cs typeface="Arial" panose="020B0604020202020204" pitchFamily="34" charset="0"/>
              </a:rPr>
              <a:t>matplotlib.pyplot</a:t>
            </a:r>
            <a:r>
              <a:rPr lang="en-IN" sz="4800" b="0" i="0" dirty="0">
                <a:solidFill>
                  <a:srgbClr val="E83E8C"/>
                </a:solidFill>
                <a:effectLst/>
                <a:highlight>
                  <a:srgbClr val="DFDFDF"/>
                </a:highlight>
                <a:latin typeface="Arial" panose="020B0604020202020204" pitchFamily="34" charset="0"/>
                <a:cs typeface="Arial" panose="020B0604020202020204" pitchFamily="34" charset="0"/>
              </a:rPr>
              <a:t> as </a:t>
            </a:r>
            <a:r>
              <a:rPr lang="en-IN" sz="4000" b="0" i="0" dirty="0" err="1">
                <a:solidFill>
                  <a:srgbClr val="E83E8C"/>
                </a:solidFill>
                <a:effectLst/>
                <a:highlight>
                  <a:srgbClr val="DFDFDF"/>
                </a:highlight>
                <a:latin typeface="Arial" panose="020B0604020202020204" pitchFamily="34" charset="0"/>
                <a:cs typeface="Arial" panose="020B0604020202020204" pitchFamily="34" charset="0"/>
              </a:rPr>
              <a:t>plt</a:t>
            </a:r>
            <a:endParaRPr lang="en-IN" sz="400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AB050774-C7D1-7253-E793-7D221C8140A5}"/>
              </a:ext>
            </a:extLst>
          </p:cNvPr>
          <p:cNvSpPr>
            <a:spLocks noGrp="1"/>
          </p:cNvSpPr>
          <p:nvPr>
            <p:ph sz="quarter" idx="4"/>
          </p:nvPr>
        </p:nvSpPr>
        <p:spPr>
          <a:xfrm>
            <a:off x="6172200" y="2505074"/>
            <a:ext cx="5318760" cy="4485005"/>
          </a:xfrm>
        </p:spPr>
        <p:txBody>
          <a:bodyPr>
            <a:normAutofit lnSpcReduction="10000"/>
          </a:bodyPr>
          <a:lstStyle/>
          <a:p>
            <a:r>
              <a:rPr lang="en-US" sz="2200" dirty="0" err="1">
                <a:latin typeface="Arial" panose="020B0604020202020204" pitchFamily="34" charset="0"/>
                <a:cs typeface="Arial" panose="020B0604020202020204" pitchFamily="34" charset="0"/>
              </a:rPr>
              <a:t>boston</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load_boston</a:t>
            </a:r>
            <a:r>
              <a:rPr lang="en-US" sz="2200"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 shape of </a:t>
            </a:r>
            <a:r>
              <a:rPr lang="en-US" sz="2200" dirty="0" err="1">
                <a:latin typeface="Arial" panose="020B0604020202020204" pitchFamily="34" charset="0"/>
                <a:cs typeface="Arial" panose="020B0604020202020204" pitchFamily="34" charset="0"/>
              </a:rPr>
              <a:t>boston</a:t>
            </a:r>
            <a:r>
              <a:rPr lang="en-US" sz="2200" dirty="0">
                <a:latin typeface="Arial" panose="020B0604020202020204" pitchFamily="34" charset="0"/>
                <a:cs typeface="Arial" panose="020B0604020202020204" pitchFamily="34" charset="0"/>
              </a:rPr>
              <a:t> data </a:t>
            </a:r>
            <a:endParaRPr lang="en-US"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print(</a:t>
            </a:r>
            <a:r>
              <a:rPr lang="en-US" sz="2000" dirty="0" err="1">
                <a:latin typeface="Arial" panose="020B0604020202020204" pitchFamily="34" charset="0"/>
                <a:cs typeface="Arial" panose="020B0604020202020204" pitchFamily="34" charset="0"/>
              </a:rPr>
              <a:t>boston.data.shape</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print(</a:t>
            </a:r>
            <a:r>
              <a:rPr lang="en-US" sz="2000" dirty="0" err="1">
                <a:latin typeface="Arial" panose="020B0604020202020204" pitchFamily="34" charset="0"/>
                <a:cs typeface="Arial" panose="020B0604020202020204" pitchFamily="34" charset="0"/>
              </a:rPr>
              <a:t>boston.keys</a:t>
            </a:r>
            <a:r>
              <a:rPr lang="en-US" sz="20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print(</a:t>
            </a:r>
            <a:r>
              <a:rPr lang="en-US" sz="2000" dirty="0" err="1">
                <a:latin typeface="Arial" panose="020B0604020202020204" pitchFamily="34" charset="0"/>
                <a:cs typeface="Arial" panose="020B0604020202020204" pitchFamily="34" charset="0"/>
              </a:rPr>
              <a:t>boston.feature_n</a:t>
            </a:r>
            <a:r>
              <a:rPr lang="en-US" sz="2000" dirty="0" err="1"/>
              <a:t>ames</a:t>
            </a:r>
            <a:r>
              <a:rPr lang="en-US" sz="2000" dirty="0"/>
              <a:t>) </a:t>
            </a:r>
          </a:p>
          <a:p>
            <a:r>
              <a:rPr lang="en-IN" sz="2000" b="0" i="0" dirty="0">
                <a:solidFill>
                  <a:srgbClr val="3D4251"/>
                </a:solidFill>
                <a:effectLst/>
                <a:highlight>
                  <a:srgbClr val="FFFFFF"/>
                </a:highlight>
                <a:latin typeface="arial" panose="020B0604020202020204" pitchFamily="34" charset="0"/>
              </a:rPr>
              <a:t>Step:2 Splitting data</a:t>
            </a:r>
            <a:endParaRPr lang="en-IN" sz="2000" b="0" i="0" dirty="0">
              <a:solidFill>
                <a:srgbClr val="3D4251"/>
              </a:solidFill>
              <a:effectLst/>
              <a:highlight>
                <a:srgbClr val="FFFFFF"/>
              </a:highlight>
              <a:latin typeface="Work sans" pitchFamily="2" charset="0"/>
            </a:endParaRPr>
          </a:p>
          <a:p>
            <a:r>
              <a:rPr lang="en-US" sz="1800" b="0" i="0" dirty="0" err="1">
                <a:solidFill>
                  <a:srgbClr val="E83E8C"/>
                </a:solidFill>
                <a:effectLst/>
                <a:highlight>
                  <a:srgbClr val="DFDFDF"/>
                </a:highlight>
                <a:latin typeface="Courier New" panose="02070309020205020404" pitchFamily="49" charset="0"/>
              </a:rPr>
              <a:t>X_train</a:t>
            </a:r>
            <a:r>
              <a:rPr lang="en-US" sz="1800" b="0" i="0" dirty="0">
                <a:solidFill>
                  <a:srgbClr val="E83E8C"/>
                </a:solidFill>
                <a:effectLst/>
                <a:highlight>
                  <a:srgbClr val="DFDFDF"/>
                </a:highlight>
                <a:latin typeface="Courier New" panose="02070309020205020404" pitchFamily="49" charset="0"/>
              </a:rPr>
              <a:t>, </a:t>
            </a:r>
            <a:r>
              <a:rPr lang="en-US" sz="1800" b="0" i="0" dirty="0" err="1">
                <a:solidFill>
                  <a:srgbClr val="E83E8C"/>
                </a:solidFill>
                <a:effectLst/>
                <a:highlight>
                  <a:srgbClr val="DFDFDF"/>
                </a:highlight>
                <a:latin typeface="Courier New" panose="02070309020205020404" pitchFamily="49" charset="0"/>
              </a:rPr>
              <a:t>X_test</a:t>
            </a:r>
            <a:r>
              <a:rPr lang="en-US" sz="1800" b="0" i="0" dirty="0">
                <a:solidFill>
                  <a:srgbClr val="E83E8C"/>
                </a:solidFill>
                <a:effectLst/>
                <a:highlight>
                  <a:srgbClr val="DFDFDF"/>
                </a:highlight>
                <a:latin typeface="Courier New" panose="02070309020205020404" pitchFamily="49" charset="0"/>
              </a:rPr>
              <a:t>, </a:t>
            </a:r>
            <a:r>
              <a:rPr lang="en-US" sz="1800" b="0" i="0" dirty="0" err="1">
                <a:solidFill>
                  <a:srgbClr val="E83E8C"/>
                </a:solidFill>
                <a:effectLst/>
                <a:highlight>
                  <a:srgbClr val="DFDFDF"/>
                </a:highlight>
                <a:latin typeface="Courier New" panose="02070309020205020404" pitchFamily="49" charset="0"/>
              </a:rPr>
              <a:t>y_train</a:t>
            </a:r>
            <a:r>
              <a:rPr lang="en-US" sz="1800" b="0" i="0" dirty="0">
                <a:solidFill>
                  <a:srgbClr val="E83E8C"/>
                </a:solidFill>
                <a:effectLst/>
                <a:highlight>
                  <a:srgbClr val="DFDFDF"/>
                </a:highlight>
                <a:latin typeface="Courier New" panose="02070309020205020404" pitchFamily="49" charset="0"/>
              </a:rPr>
              <a:t>, </a:t>
            </a:r>
            <a:r>
              <a:rPr lang="en-US" sz="1800" b="0" i="0" dirty="0" err="1">
                <a:solidFill>
                  <a:srgbClr val="E83E8C"/>
                </a:solidFill>
                <a:effectLst/>
                <a:highlight>
                  <a:srgbClr val="DFDFDF"/>
                </a:highlight>
                <a:latin typeface="Courier New" panose="02070309020205020404" pitchFamily="49" charset="0"/>
              </a:rPr>
              <a:t>y_test</a:t>
            </a:r>
            <a:r>
              <a:rPr lang="en-US" sz="1800" b="0" i="0" dirty="0">
                <a:solidFill>
                  <a:srgbClr val="E83E8C"/>
                </a:solidFill>
                <a:effectLst/>
                <a:highlight>
                  <a:srgbClr val="DFDFDF"/>
                </a:highlight>
                <a:latin typeface="Courier New" panose="02070309020205020404" pitchFamily="49" charset="0"/>
              </a:rPr>
              <a:t> = </a:t>
            </a:r>
            <a:r>
              <a:rPr lang="en-US" sz="1800" b="0" i="0" dirty="0" err="1">
                <a:solidFill>
                  <a:srgbClr val="E83E8C"/>
                </a:solidFill>
                <a:effectLst/>
                <a:highlight>
                  <a:srgbClr val="DFDFDF"/>
                </a:highlight>
                <a:latin typeface="Courier New" panose="02070309020205020404" pitchFamily="49" charset="0"/>
              </a:rPr>
              <a:t>train_test_split</a:t>
            </a:r>
            <a:r>
              <a:rPr lang="en-US" sz="1800" b="0" i="0" dirty="0">
                <a:solidFill>
                  <a:srgbClr val="E83E8C"/>
                </a:solidFill>
                <a:effectLst/>
                <a:highlight>
                  <a:srgbClr val="DFDFDF"/>
                </a:highlight>
                <a:latin typeface="Courier New" panose="02070309020205020404" pitchFamily="49" charset="0"/>
              </a:rPr>
              <a:t>(X, y, </a:t>
            </a:r>
            <a:r>
              <a:rPr lang="en-US" sz="1800" b="0" i="0" dirty="0" err="1">
                <a:solidFill>
                  <a:srgbClr val="E83E8C"/>
                </a:solidFill>
                <a:effectLst/>
                <a:highlight>
                  <a:srgbClr val="DFDFDF"/>
                </a:highlight>
                <a:latin typeface="Courier New" panose="02070309020205020404" pitchFamily="49" charset="0"/>
              </a:rPr>
              <a:t>test_size</a:t>
            </a:r>
            <a:r>
              <a:rPr lang="en-US" sz="1800" b="0" i="0" dirty="0">
                <a:solidFill>
                  <a:srgbClr val="E83E8C"/>
                </a:solidFill>
                <a:effectLst/>
                <a:highlight>
                  <a:srgbClr val="DFDFDF"/>
                </a:highlight>
                <a:latin typeface="Courier New" panose="02070309020205020404" pitchFamily="49" charset="0"/>
              </a:rPr>
              <a:t>=0.2, </a:t>
            </a:r>
            <a:r>
              <a:rPr lang="en-US" sz="1800" b="0" i="0" dirty="0" err="1">
                <a:solidFill>
                  <a:srgbClr val="E83E8C"/>
                </a:solidFill>
                <a:effectLst/>
                <a:highlight>
                  <a:srgbClr val="DFDFDF"/>
                </a:highlight>
                <a:latin typeface="Courier New" panose="02070309020205020404" pitchFamily="49" charset="0"/>
              </a:rPr>
              <a:t>random_state</a:t>
            </a:r>
            <a:r>
              <a:rPr lang="en-US" sz="1800" b="0" i="0" dirty="0">
                <a:solidFill>
                  <a:srgbClr val="E83E8C"/>
                </a:solidFill>
                <a:effectLst/>
                <a:highlight>
                  <a:srgbClr val="DFDFDF"/>
                </a:highlight>
                <a:latin typeface="Courier New" panose="02070309020205020404" pitchFamily="49" charset="0"/>
              </a:rPr>
              <a:t>=123</a:t>
            </a:r>
            <a:r>
              <a:rPr lang="en-US" b="0" i="0" dirty="0">
                <a:solidFill>
                  <a:srgbClr val="E83E8C"/>
                </a:solidFill>
                <a:effectLst/>
                <a:highlight>
                  <a:srgbClr val="DFDFDF"/>
                </a:highlight>
                <a:latin typeface="Courier New" panose="02070309020205020404" pitchFamily="49" charset="0"/>
              </a:rPr>
              <a:t>) </a:t>
            </a:r>
          </a:p>
          <a:p>
            <a:r>
              <a:rPr lang="en-IN" sz="2000" b="0" i="0" dirty="0">
                <a:solidFill>
                  <a:srgbClr val="3D4251"/>
                </a:solidFill>
                <a:effectLst/>
                <a:highlight>
                  <a:srgbClr val="FFFFFF"/>
                </a:highlight>
                <a:latin typeface="arial" panose="020B0604020202020204" pitchFamily="34" charset="0"/>
              </a:rPr>
              <a:t>Step:3 </a:t>
            </a:r>
            <a:r>
              <a:rPr lang="en-IN" sz="2000" b="0" i="0" dirty="0" err="1">
                <a:solidFill>
                  <a:srgbClr val="3D4251"/>
                </a:solidFill>
                <a:effectLst/>
                <a:highlight>
                  <a:srgbClr val="FFFFFF"/>
                </a:highlight>
                <a:latin typeface="arial" panose="020B0604020202020204" pitchFamily="34" charset="0"/>
              </a:rPr>
              <a:t>XGBoost</a:t>
            </a:r>
            <a:r>
              <a:rPr lang="en-IN" sz="2000" b="0" i="0" dirty="0">
                <a:solidFill>
                  <a:srgbClr val="3D4251"/>
                </a:solidFill>
                <a:effectLst/>
                <a:highlight>
                  <a:srgbClr val="FFFFFF"/>
                </a:highlight>
                <a:latin typeface="arial" panose="020B0604020202020204" pitchFamily="34" charset="0"/>
              </a:rPr>
              <a:t> regressor</a:t>
            </a:r>
          </a:p>
          <a:p>
            <a:r>
              <a:rPr lang="en-IN" sz="1400" b="0" i="0" dirty="0" err="1">
                <a:solidFill>
                  <a:srgbClr val="E83E8C"/>
                </a:solidFill>
                <a:effectLst/>
                <a:highlight>
                  <a:srgbClr val="DFDFDF"/>
                </a:highlight>
                <a:latin typeface="Courier New" panose="02070309020205020404" pitchFamily="49" charset="0"/>
              </a:rPr>
              <a:t>xg_reg</a:t>
            </a:r>
            <a:r>
              <a:rPr lang="en-IN" sz="1400" b="0" i="0" dirty="0">
                <a:solidFill>
                  <a:srgbClr val="E83E8C"/>
                </a:solidFill>
                <a:effectLst/>
                <a:highlight>
                  <a:srgbClr val="DFDFDF"/>
                </a:highlight>
                <a:latin typeface="Courier New" panose="02070309020205020404" pitchFamily="49" charset="0"/>
              </a:rPr>
              <a:t> = </a:t>
            </a:r>
            <a:r>
              <a:rPr lang="en-IN" sz="1400" b="0" i="0" dirty="0" err="1">
                <a:solidFill>
                  <a:srgbClr val="E83E8C"/>
                </a:solidFill>
                <a:effectLst/>
                <a:highlight>
                  <a:srgbClr val="DFDFDF"/>
                </a:highlight>
                <a:latin typeface="Courier New" panose="02070309020205020404" pitchFamily="49" charset="0"/>
              </a:rPr>
              <a:t>xgb.XGBRegressor</a:t>
            </a:r>
            <a:r>
              <a:rPr lang="en-IN" sz="1400" b="0" i="0" dirty="0">
                <a:solidFill>
                  <a:srgbClr val="E83E8C"/>
                </a:solidFill>
                <a:effectLst/>
                <a:highlight>
                  <a:srgbClr val="DFDFDF"/>
                </a:highlight>
                <a:latin typeface="Courier New" panose="02070309020205020404" pitchFamily="49" charset="0"/>
              </a:rPr>
              <a:t>(objective ='</a:t>
            </a:r>
            <a:r>
              <a:rPr lang="en-IN" sz="1400" b="0" i="0" dirty="0" err="1">
                <a:solidFill>
                  <a:srgbClr val="E83E8C"/>
                </a:solidFill>
                <a:effectLst/>
                <a:highlight>
                  <a:srgbClr val="DFDFDF"/>
                </a:highlight>
                <a:latin typeface="Courier New" panose="02070309020205020404" pitchFamily="49" charset="0"/>
              </a:rPr>
              <a:t>reg:linear</a:t>
            </a:r>
            <a:r>
              <a:rPr lang="en-IN" sz="1400" b="0" i="0" dirty="0">
                <a:solidFill>
                  <a:srgbClr val="E83E8C"/>
                </a:solidFill>
                <a:effectLst/>
                <a:highlight>
                  <a:srgbClr val="DFDFDF"/>
                </a:highlight>
                <a:latin typeface="Courier New" panose="02070309020205020404" pitchFamily="49" charset="0"/>
              </a:rPr>
              <a:t>', </a:t>
            </a:r>
            <a:r>
              <a:rPr lang="en-IN" sz="1400" b="0" i="0" dirty="0" err="1">
                <a:solidFill>
                  <a:srgbClr val="E83E8C"/>
                </a:solidFill>
                <a:effectLst/>
                <a:highlight>
                  <a:srgbClr val="DFDFDF"/>
                </a:highlight>
                <a:latin typeface="Courier New" panose="02070309020205020404" pitchFamily="49" charset="0"/>
              </a:rPr>
              <a:t>colsample_bytree</a:t>
            </a:r>
            <a:r>
              <a:rPr lang="en-IN" sz="1400" b="0" i="0" dirty="0">
                <a:solidFill>
                  <a:srgbClr val="E83E8C"/>
                </a:solidFill>
                <a:effectLst/>
                <a:highlight>
                  <a:srgbClr val="DFDFDF"/>
                </a:highlight>
                <a:latin typeface="Courier New" panose="02070309020205020404" pitchFamily="49" charset="0"/>
              </a:rPr>
              <a:t> = 0.3, </a:t>
            </a:r>
            <a:r>
              <a:rPr lang="en-IN" sz="1400" b="0" i="0" dirty="0" err="1">
                <a:solidFill>
                  <a:srgbClr val="E83E8C"/>
                </a:solidFill>
                <a:effectLst/>
                <a:highlight>
                  <a:srgbClr val="DFDFDF"/>
                </a:highlight>
                <a:latin typeface="Courier New" panose="02070309020205020404" pitchFamily="49" charset="0"/>
              </a:rPr>
              <a:t>learning_rate</a:t>
            </a:r>
            <a:r>
              <a:rPr lang="en-IN" sz="1400" b="0" i="0" dirty="0">
                <a:solidFill>
                  <a:srgbClr val="E83E8C"/>
                </a:solidFill>
                <a:effectLst/>
                <a:highlight>
                  <a:srgbClr val="DFDFDF"/>
                </a:highlight>
                <a:latin typeface="Courier New" panose="02070309020205020404" pitchFamily="49" charset="0"/>
              </a:rPr>
              <a:t> = 0.1,max_depth = 5, alpha = 10, </a:t>
            </a:r>
            <a:r>
              <a:rPr lang="en-IN" sz="1400" b="0" i="0" dirty="0" err="1">
                <a:solidFill>
                  <a:srgbClr val="E83E8C"/>
                </a:solidFill>
                <a:effectLst/>
                <a:highlight>
                  <a:srgbClr val="DFDFDF"/>
                </a:highlight>
                <a:latin typeface="Courier New" panose="02070309020205020404" pitchFamily="49" charset="0"/>
              </a:rPr>
              <a:t>n_estimators</a:t>
            </a:r>
            <a:r>
              <a:rPr lang="en-IN" sz="1400" b="0" i="0" dirty="0">
                <a:solidFill>
                  <a:srgbClr val="E83E8C"/>
                </a:solidFill>
                <a:effectLst/>
                <a:highlight>
                  <a:srgbClr val="DFDFDF"/>
                </a:highlight>
                <a:latin typeface="Courier New" panose="02070309020205020404" pitchFamily="49" charset="0"/>
              </a:rPr>
              <a:t> = 10) </a:t>
            </a:r>
          </a:p>
          <a:p>
            <a:endParaRPr lang="en-IN" sz="2000" b="0" i="0" dirty="0">
              <a:solidFill>
                <a:srgbClr val="3D4251"/>
              </a:solidFill>
              <a:effectLst/>
              <a:highlight>
                <a:srgbClr val="FFFFFF"/>
              </a:highlight>
              <a:latin typeface="Work sans" pitchFamily="2" charset="0"/>
            </a:endParaRPr>
          </a:p>
          <a:p>
            <a:endParaRPr lang="en-IN" dirty="0"/>
          </a:p>
        </p:txBody>
      </p:sp>
      <p:pic>
        <p:nvPicPr>
          <p:cNvPr id="11" name="Picture 10">
            <a:extLst>
              <a:ext uri="{FF2B5EF4-FFF2-40B4-BE49-F238E27FC236}">
                <a16:creationId xmlns:a16="http://schemas.microsoft.com/office/drawing/2014/main" id="{A443A1C5-34B2-8E93-E3E3-307E928D1AFE}"/>
              </a:ext>
            </a:extLst>
          </p:cNvPr>
          <p:cNvPicPr>
            <a:picLocks noChangeAspect="1"/>
          </p:cNvPicPr>
          <p:nvPr/>
        </p:nvPicPr>
        <p:blipFill>
          <a:blip r:embed="rId4"/>
          <a:stretch>
            <a:fillRect/>
          </a:stretch>
        </p:blipFill>
        <p:spPr>
          <a:xfrm>
            <a:off x="76490" y="1690688"/>
            <a:ext cx="6010116" cy="3877784"/>
          </a:xfrm>
          <a:prstGeom prst="rect">
            <a:avLst/>
          </a:prstGeom>
        </p:spPr>
      </p:pic>
    </p:spTree>
    <p:extLst>
      <p:ext uri="{BB962C8B-B14F-4D97-AF65-F5344CB8AC3E}">
        <p14:creationId xmlns:p14="http://schemas.microsoft.com/office/powerpoint/2010/main" val="304598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768</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-apple-system</vt:lpstr>
      <vt:lpstr>Arial</vt:lpstr>
      <vt:lpstr>Arial</vt:lpstr>
      <vt:lpstr>Calibri</vt:lpstr>
      <vt:lpstr>Calibri Light</vt:lpstr>
      <vt:lpstr>Courier New</vt:lpstr>
      <vt:lpstr>Georgia</vt:lpstr>
      <vt:lpstr>Nunito</vt:lpstr>
      <vt:lpstr>Work sans</vt:lpstr>
      <vt:lpstr>Office Theme</vt:lpstr>
      <vt:lpstr>Boosting is an ensemble modelling, technique that attempts to build a strong classifier from the number of weak classifiers. It is done by building a model by using weak models in series. 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are added.</vt:lpstr>
      <vt:lpstr>PowerPoint Presentation</vt:lpstr>
      <vt:lpstr>This article will deal with one of the implementations of Gradient Boosting Algorithms- XGBoost Algorithm. Since its inception in 2014, XGBoost has always been a lauded algorithm for implementing Machine Learning models. The algorithm has a wide range of applications ranging from predicting ad click-through rates to the classification of high energy physics events. Known for its speed and accuracy, XGBoost is an implementation of gradient boosted decision trees.</vt:lpstr>
      <vt:lpstr>GBoost classifier is a Machine learning algorithm that is applied for structured and tabular data. XGBoost is an implementation of gradient boosted decision trees designed for speed and performance. XGBoost is an extreme gradient boost algorithm. And that means it’s a big Machine learning algorithm with lots of parts. XGBoost works with large, complicated datasets. XGBoost is an ensemble modelling technique.</vt:lpstr>
      <vt:lpstr>Xgboost is an ensemble machine learning algorithm that uses gradient boosting. Its goal is to optimize both the model performance and the execution speed. It can be used for both regression and classification problems. xgboost (extreme gradient boosting) is an advanced version of the gradient descent boosting technique, which is used for increasing the speed and efficiency of computation of the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is an ensemble modelling, technique that attempts to build a strong classifier from the number of weak classifiers. It is done by building a model by using weak models in series. 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are added.</dc:title>
  <dc:creator>Sathish Kumar m r</dc:creator>
  <cp:lastModifiedBy>Sathish Kumar m r</cp:lastModifiedBy>
  <cp:revision>5</cp:revision>
  <dcterms:created xsi:type="dcterms:W3CDTF">2024-04-24T14:32:18Z</dcterms:created>
  <dcterms:modified xsi:type="dcterms:W3CDTF">2024-05-18T11:24:37Z</dcterms:modified>
</cp:coreProperties>
</file>