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707" r:id="rId1"/>
  </p:sldMasterIdLst>
  <p:notesMasterIdLst>
    <p:notesMasterId r:id="rId12"/>
  </p:notesMasterIdLst>
  <p:handoutMasterIdLst>
    <p:handoutMasterId r:id="rId13"/>
  </p:handoutMasterIdLst>
  <p:sldIdLst>
    <p:sldId id="563" r:id="rId2"/>
    <p:sldId id="568" r:id="rId3"/>
    <p:sldId id="566" r:id="rId4"/>
    <p:sldId id="569" r:id="rId5"/>
    <p:sldId id="570" r:id="rId6"/>
    <p:sldId id="574" r:id="rId7"/>
    <p:sldId id="571" r:id="rId8"/>
    <p:sldId id="572" r:id="rId9"/>
    <p:sldId id="573" r:id="rId10"/>
    <p:sldId id="575" r:id="rId11"/>
  </p:sldIdLst>
  <p:sldSz cx="9693275" cy="7497763"/>
  <p:notesSz cx="7315200" cy="9601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87C9"/>
    <a:srgbClr val="646464"/>
    <a:srgbClr val="003964"/>
    <a:srgbClr val="660066"/>
    <a:srgbClr val="008000"/>
    <a:srgbClr val="006600"/>
    <a:srgbClr val="F4911E"/>
    <a:srgbClr val="083D7F"/>
    <a:srgbClr val="D9D9D9"/>
    <a:srgbClr val="B4D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893" autoAdjust="0"/>
  </p:normalViewPr>
  <p:slideViewPr>
    <p:cSldViewPr>
      <p:cViewPr varScale="1">
        <p:scale>
          <a:sx n="78" d="100"/>
          <a:sy n="78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19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6" rIns="91422" bIns="45716" numCol="1" anchor="t" anchorCtr="0" compatLnSpc="1">
            <a:prstTxWarp prst="textNoShape">
              <a:avLst/>
            </a:prstTxWarp>
          </a:bodyPr>
          <a:lstStyle>
            <a:lvl1pPr algn="l" defTabSz="917220" eaLnBrk="0" hangingPunct="0">
              <a:spcBef>
                <a:spcPct val="0"/>
              </a:spcBef>
              <a:defRPr sz="1200" b="0" dirty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2019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6" rIns="91422" bIns="45716" numCol="1" anchor="t" anchorCtr="0" compatLnSpc="1">
            <a:prstTxWarp prst="textNoShape">
              <a:avLst/>
            </a:prstTxWarp>
          </a:bodyPr>
          <a:lstStyle>
            <a:lvl1pPr algn="r" defTabSz="917220" eaLnBrk="0" hangingPunct="0">
              <a:spcBef>
                <a:spcPct val="0"/>
              </a:spcBef>
              <a:defRPr sz="1200" b="0" dirty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8763"/>
            <a:ext cx="32019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6" rIns="91422" bIns="45716" numCol="1" anchor="b" anchorCtr="0" compatLnSpc="1">
            <a:prstTxWarp prst="textNoShape">
              <a:avLst/>
            </a:prstTxWarp>
          </a:bodyPr>
          <a:lstStyle>
            <a:lvl1pPr algn="l" defTabSz="917220" eaLnBrk="0" hangingPunct="0">
              <a:spcBef>
                <a:spcPct val="0"/>
              </a:spcBef>
              <a:defRPr sz="1200" b="0" dirty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48763"/>
            <a:ext cx="32019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6" rIns="91422" bIns="45716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fld id="{A77F2880-43FB-4133-88EB-B09AC7ACD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5925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663" tIns="47334" rIns="94663" bIns="4733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 dirty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663" tIns="47334" rIns="94663" bIns="4733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dirty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31913" y="717550"/>
            <a:ext cx="4660900" cy="3605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4560888"/>
            <a:ext cx="5372100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663" tIns="47334" rIns="94663" bIns="473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663" tIns="47334" rIns="94663" bIns="4733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 b="0" dirty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663" tIns="47334" rIns="94663" bIns="4733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7CE87DB-952F-4045-BBF8-64CF866DB0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1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4148667" y="9122452"/>
            <a:ext cx="316653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605" tIns="47305" rIns="94605" bIns="47305" anchor="b"/>
          <a:lstStyle/>
          <a:p>
            <a:pPr algn="r" defTabSz="946861">
              <a:spcBef>
                <a:spcPct val="0"/>
              </a:spcBef>
            </a:pPr>
            <a:fld id="{A7EFE6B2-3C6F-4DE2-BF80-8681B0BA12EE}" type="slidenum">
              <a:rPr lang="en-US" sz="1200"/>
              <a:pPr algn="r" defTabSz="946861">
                <a:spcBef>
                  <a:spcPct val="0"/>
                </a:spcBef>
              </a:pPr>
              <a:t>3</a:t>
            </a:fld>
            <a:endParaRPr lang="en-US" sz="120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6675" y="717550"/>
            <a:ext cx="4660900" cy="360521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605" tIns="47305" rIns="94605" bIns="47305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83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4148667" y="9122452"/>
            <a:ext cx="316653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605" tIns="47305" rIns="94605" bIns="47305" anchor="b"/>
          <a:lstStyle/>
          <a:p>
            <a:pPr algn="r" defTabSz="946861">
              <a:spcBef>
                <a:spcPct val="0"/>
              </a:spcBef>
            </a:pPr>
            <a:fld id="{A7EFE6B2-3C6F-4DE2-BF80-8681B0BA12EE}" type="slidenum">
              <a:rPr lang="en-US" sz="1200"/>
              <a:pPr algn="r" defTabSz="946861">
                <a:spcBef>
                  <a:spcPct val="0"/>
                </a:spcBef>
              </a:pPr>
              <a:t>4</a:t>
            </a:fld>
            <a:endParaRPr lang="en-US" sz="120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6675" y="717550"/>
            <a:ext cx="4660900" cy="360521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605" tIns="47305" rIns="94605" bIns="47305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601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4148667" y="9122452"/>
            <a:ext cx="316653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605" tIns="47305" rIns="94605" bIns="47305" anchor="b"/>
          <a:lstStyle/>
          <a:p>
            <a:pPr algn="r" defTabSz="946861">
              <a:spcBef>
                <a:spcPct val="0"/>
              </a:spcBef>
            </a:pPr>
            <a:fld id="{A7EFE6B2-3C6F-4DE2-BF80-8681B0BA12EE}" type="slidenum">
              <a:rPr lang="en-US" sz="1200"/>
              <a:pPr algn="r" defTabSz="946861">
                <a:spcBef>
                  <a:spcPct val="0"/>
                </a:spcBef>
              </a:pPr>
              <a:t>5</a:t>
            </a:fld>
            <a:endParaRPr lang="en-US" sz="120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6675" y="717550"/>
            <a:ext cx="4660900" cy="360521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605" tIns="47305" rIns="94605" bIns="47305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58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46376" r="12382" b="19688"/>
          <a:stretch/>
        </p:blipFill>
        <p:spPr>
          <a:xfrm>
            <a:off x="-2858" y="1"/>
            <a:ext cx="9718675" cy="34440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50" y="6415881"/>
            <a:ext cx="2478487" cy="456731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-12700" y="3444081"/>
            <a:ext cx="9723437" cy="152403"/>
            <a:chOff x="0" y="4358479"/>
            <a:chExt cx="9723437" cy="152403"/>
          </a:xfrm>
        </p:grpSpPr>
        <p:sp>
          <p:nvSpPr>
            <p:cNvPr id="28" name="Rectangle 27"/>
            <p:cNvSpPr/>
            <p:nvPr/>
          </p:nvSpPr>
          <p:spPr bwMode="auto">
            <a:xfrm>
              <a:off x="0" y="4358480"/>
              <a:ext cx="5456237" cy="152401"/>
            </a:xfrm>
            <a:prstGeom prst="rect">
              <a:avLst/>
            </a:prstGeom>
            <a:solidFill>
              <a:srgbClr val="003964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456237" y="4358480"/>
              <a:ext cx="1066800" cy="152402"/>
            </a:xfrm>
            <a:prstGeom prst="rect">
              <a:avLst/>
            </a:prstGeom>
            <a:solidFill>
              <a:srgbClr val="F4911E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523037" y="4358480"/>
              <a:ext cx="1066800" cy="152402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589837" y="4358480"/>
              <a:ext cx="1066800" cy="152402"/>
            </a:xfrm>
            <a:prstGeom prst="rect">
              <a:avLst/>
            </a:prstGeom>
            <a:solidFill>
              <a:srgbClr val="008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656637" y="4358479"/>
              <a:ext cx="1066800" cy="152402"/>
            </a:xfrm>
            <a:prstGeom prst="rect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10" name="Straight Connector 9"/>
          <p:cNvCxnSpPr/>
          <p:nvPr userDrawn="1"/>
        </p:nvCxnSpPr>
        <p:spPr bwMode="auto">
          <a:xfrm>
            <a:off x="691750" y="5349081"/>
            <a:ext cx="4764487" cy="0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691750" y="4736082"/>
            <a:ext cx="8445563" cy="387798"/>
          </a:xfrm>
        </p:spPr>
        <p:txBody>
          <a:bodyPr anchor="t"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4202" y="5497835"/>
            <a:ext cx="3048000" cy="457200"/>
          </a:xfrm>
        </p:spPr>
        <p:txBody>
          <a:bodyPr/>
          <a:lstStyle>
            <a:lvl1pPr marL="1588" indent="0">
              <a:buNone/>
              <a:defRPr sz="140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Insert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91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5"/>
          <p:cNvSpPr>
            <a:spLocks noChangeAspect="1" noChangeArrowheads="1" noTextEdit="1"/>
          </p:cNvSpPr>
          <p:nvPr/>
        </p:nvSpPr>
        <p:spPr bwMode="auto">
          <a:xfrm>
            <a:off x="368300" y="4656138"/>
            <a:ext cx="3908425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 algn="ctr" eaLnBrk="0" hangingPunct="0"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5" name="AutoShape 5"/>
          <p:cNvSpPr>
            <a:spLocks noChangeAspect="1" noChangeArrowheads="1" noTextEdit="1"/>
          </p:cNvSpPr>
          <p:nvPr/>
        </p:nvSpPr>
        <p:spPr bwMode="auto">
          <a:xfrm>
            <a:off x="1138238" y="6027738"/>
            <a:ext cx="1163637" cy="2159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eaLnBrk="0" hangingPunct="0"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913" y="7115175"/>
            <a:ext cx="123825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lvl1pPr algn="ct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70C478E0-00AC-4D69-83EA-BFCAC1C34E3A}" type="slidenum">
              <a:rPr lang="en-US" altLang="en-US" sz="8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n-US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300038"/>
            <a:ext cx="20177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Title 4"/>
          <p:cNvSpPr>
            <a:spLocks noGrp="1"/>
          </p:cNvSpPr>
          <p:nvPr>
            <p:ph type="title"/>
          </p:nvPr>
        </p:nvSpPr>
        <p:spPr>
          <a:xfrm>
            <a:off x="427037" y="4434681"/>
            <a:ext cx="8445563" cy="387798"/>
          </a:xfrm>
        </p:spPr>
        <p:txBody>
          <a:bodyPr anchor="t"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4001472"/>
            <a:ext cx="122237" cy="1607910"/>
            <a:chOff x="655637" y="3664970"/>
            <a:chExt cx="228599" cy="1607910"/>
          </a:xfrm>
        </p:grpSpPr>
        <p:sp>
          <p:nvSpPr>
            <p:cNvPr id="16" name="Rectangle 15"/>
            <p:cNvSpPr/>
            <p:nvPr/>
          </p:nvSpPr>
          <p:spPr bwMode="auto">
            <a:xfrm rot="16200000">
              <a:off x="454259" y="4842903"/>
              <a:ext cx="631355" cy="228599"/>
            </a:xfrm>
            <a:prstGeom prst="rect">
              <a:avLst/>
            </a:prstGeom>
            <a:solidFill>
              <a:srgbClr val="003964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 rot="16200000">
              <a:off x="647867" y="4405157"/>
              <a:ext cx="244139" cy="228598"/>
            </a:xfrm>
            <a:prstGeom prst="rect">
              <a:avLst/>
            </a:prstGeom>
            <a:solidFill>
              <a:srgbClr val="F4911E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16200000">
              <a:off x="647867" y="4161018"/>
              <a:ext cx="244139" cy="228598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16200000">
              <a:off x="647867" y="3916880"/>
              <a:ext cx="244139" cy="228598"/>
            </a:xfrm>
            <a:prstGeom prst="rect">
              <a:avLst/>
            </a:prstGeom>
            <a:solidFill>
              <a:srgbClr val="008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 rot="16200000">
              <a:off x="647866" y="3672741"/>
              <a:ext cx="244139" cy="228598"/>
            </a:xfrm>
            <a:prstGeom prst="rect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77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215"/>
          <p:cNvSpPr>
            <a:spLocks noGrp="1"/>
          </p:cNvSpPr>
          <p:nvPr>
            <p:ph type="title"/>
          </p:nvPr>
        </p:nvSpPr>
        <p:spPr>
          <a:xfrm>
            <a:off x="368834" y="642552"/>
            <a:ext cx="6696914" cy="3323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36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927225"/>
            <a:ext cx="3946525" cy="4705350"/>
          </a:xfrm>
        </p:spPr>
        <p:txBody>
          <a:bodyPr rtlCol="0">
            <a:normAutofit/>
          </a:bodyPr>
          <a:lstStyle>
            <a:lvl1pPr marL="230188" indent="-228600">
              <a:defRPr lang="en-US" sz="1600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878458" y="1927225"/>
            <a:ext cx="3946525" cy="4705350"/>
          </a:xfrm>
        </p:spPr>
        <p:txBody>
          <a:bodyPr rtlCol="0">
            <a:normAutofit/>
          </a:bodyPr>
          <a:lstStyle>
            <a:lvl1pPr>
              <a:defRPr lang="en-US" smtClean="0">
                <a:solidFill>
                  <a:schemeClr val="tx2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1"/>
          </p:nvPr>
        </p:nvSpPr>
        <p:spPr>
          <a:xfrm>
            <a:off x="368300" y="1234281"/>
            <a:ext cx="9050338" cy="5943600"/>
          </a:xfrm>
        </p:spPr>
        <p:txBody>
          <a:bodyPr rtlCol="0">
            <a:normAutofit/>
          </a:bodyPr>
          <a:lstStyle>
            <a:lvl1pPr marL="230188" indent="-228600">
              <a:defRPr lang="en-US" sz="1600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idx="1"/>
          </p:nvPr>
        </p:nvSpPr>
        <p:spPr>
          <a:xfrm>
            <a:off x="481442" y="1577869"/>
            <a:ext cx="8843533" cy="5119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1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8" name="Rectangle 2"/>
          <p:cNvSpPr>
            <a:spLocks noChangeArrowheads="1"/>
          </p:cNvSpPr>
          <p:nvPr/>
        </p:nvSpPr>
        <p:spPr bwMode="auto">
          <a:xfrm>
            <a:off x="319088" y="168275"/>
            <a:ext cx="914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en-US" sz="1800" dirty="0">
              <a:solidFill>
                <a:srgbClr val="123358"/>
              </a:solidFill>
              <a:latin typeface="Arial" charset="0"/>
              <a:cs typeface="+mn-cs"/>
            </a:endParaRPr>
          </a:p>
        </p:txBody>
      </p:sp>
      <p:sp>
        <p:nvSpPr>
          <p:cNvPr id="1027" name="Title Placeholder 4"/>
          <p:cNvSpPr>
            <a:spLocks noGrp="1"/>
          </p:cNvSpPr>
          <p:nvPr>
            <p:ph type="title"/>
          </p:nvPr>
        </p:nvSpPr>
        <p:spPr bwMode="auto">
          <a:xfrm>
            <a:off x="368300" y="303213"/>
            <a:ext cx="66976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</a:t>
            </a:r>
            <a:br>
              <a:rPr lang="en-US" altLang="en-US" smtClean="0"/>
            </a:br>
            <a:r>
              <a:rPr lang="en-US" altLang="en-US" smtClean="0"/>
              <a:t>Master title style</a:t>
            </a:r>
          </a:p>
        </p:txBody>
      </p:sp>
      <p:sp>
        <p:nvSpPr>
          <p:cNvPr id="1029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368300" y="1577975"/>
            <a:ext cx="8956675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4" y="453231"/>
            <a:ext cx="20177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9205913" y="7191375"/>
            <a:ext cx="123825" cy="1238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lvl1pPr algn="ct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2E875393-4AF2-462E-A83D-D9A58E3905B1}" type="slidenum">
              <a:rPr lang="en-US" altLang="en-US" sz="800">
                <a:latin typeface="Arial" panose="020B0604020202020204" pitchFamily="34" charset="0"/>
              </a:rPr>
              <a:pPr algn="r"/>
              <a:t>‹#›</a:t>
            </a:fld>
            <a:endParaRPr lang="en-US" altLang="en-US" sz="800">
              <a:latin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 rot="16200000">
            <a:off x="-3689442" y="3680611"/>
            <a:ext cx="7511341" cy="150118"/>
            <a:chOff x="0" y="4358479"/>
            <a:chExt cx="9723437" cy="152403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4358480"/>
              <a:ext cx="5456237" cy="152401"/>
            </a:xfrm>
            <a:prstGeom prst="rect">
              <a:avLst/>
            </a:prstGeom>
            <a:solidFill>
              <a:srgbClr val="003964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456237" y="4358480"/>
              <a:ext cx="1066800" cy="152402"/>
            </a:xfrm>
            <a:prstGeom prst="rect">
              <a:avLst/>
            </a:prstGeom>
            <a:solidFill>
              <a:srgbClr val="F4911E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523037" y="4358480"/>
              <a:ext cx="1066800" cy="152402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589837" y="4358480"/>
              <a:ext cx="1066800" cy="152402"/>
            </a:xfrm>
            <a:prstGeom prst="rect">
              <a:avLst/>
            </a:prstGeom>
            <a:solidFill>
              <a:srgbClr val="0080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656637" y="4358479"/>
              <a:ext cx="1066800" cy="152402"/>
            </a:xfrm>
            <a:prstGeom prst="rect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  <p:sldLayoutId id="2147483722" r:id="rId3"/>
    <p:sldLayoutId id="2147483723" r:id="rId4"/>
    <p:sldLayoutId id="2147483721" r:id="rId5"/>
    <p:sldLayoutId id="2147483728" r:id="rId6"/>
    <p:sldLayoutId id="214748372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Times New Roman" pitchFamily="18" charset="0"/>
        </a:defRPr>
      </a:lvl9pPr>
    </p:titleStyle>
    <p:bodyStyle>
      <a:lvl1pPr marL="230188" indent="-228600" algn="l" defTabSz="982663" rtl="0" eaLnBrk="1" fontAlgn="base" hangingPunct="1">
        <a:spcBef>
          <a:spcPts val="2000"/>
        </a:spcBef>
        <a:spcAft>
          <a:spcPct val="0"/>
        </a:spcAft>
        <a:buClr>
          <a:srgbClr val="7F7F7F"/>
        </a:buClr>
        <a:buSzPct val="100000"/>
        <a:buFont typeface="Wingdings 2" panose="05020102010507070707" pitchFamily="18" charset="2"/>
        <a:buChar char="¡"/>
        <a:defRPr lang="en-US" sz="1600" dirty="0">
          <a:solidFill>
            <a:schemeClr val="tx2"/>
          </a:solidFill>
          <a:latin typeface="Arial" charset="0"/>
          <a:ea typeface="+mn-ea"/>
          <a:cs typeface="+mn-cs"/>
        </a:defRPr>
      </a:lvl1pPr>
      <a:lvl2pPr marL="400050" indent="-165100" algn="l" defTabSz="982663" rtl="0" eaLnBrk="1" fontAlgn="base" hangingPunct="1">
        <a:spcBef>
          <a:spcPts val="1000"/>
        </a:spcBef>
        <a:spcAft>
          <a:spcPct val="0"/>
        </a:spcAft>
        <a:buClr>
          <a:srgbClr val="F4911E"/>
        </a:buClr>
        <a:buSzPct val="100000"/>
        <a:buFont typeface="Wingdings" panose="05000000000000000000" pitchFamily="2" charset="2"/>
        <a:buChar char="§"/>
        <a:defRPr lang="en-US" sz="1400" dirty="0">
          <a:solidFill>
            <a:schemeClr val="bg2"/>
          </a:solidFill>
          <a:latin typeface="Arial" charset="0"/>
        </a:defRPr>
      </a:lvl2pPr>
      <a:lvl3pPr marL="628650" indent="-161925" algn="l" defTabSz="982663" rtl="0" eaLnBrk="1" fontAlgn="base" hangingPunct="1">
        <a:spcBef>
          <a:spcPct val="20000"/>
        </a:spcBef>
        <a:spcAft>
          <a:spcPct val="0"/>
        </a:spcAft>
        <a:buClr>
          <a:srgbClr val="0995FF"/>
        </a:buClr>
        <a:buSzPct val="80000"/>
        <a:buFont typeface="Wingdings" panose="05000000000000000000" pitchFamily="2" charset="2"/>
        <a:buChar char="§"/>
        <a:defRPr lang="en-US" sz="1200" dirty="0">
          <a:solidFill>
            <a:schemeClr val="bg2"/>
          </a:solidFill>
          <a:latin typeface="Arial" charset="0"/>
        </a:defRPr>
      </a:lvl3pPr>
      <a:lvl4pPr marL="628650" indent="-161925" algn="l" defTabSz="982663" rtl="0" eaLnBrk="1" fontAlgn="base" hangingPunct="1">
        <a:spcBef>
          <a:spcPct val="20000"/>
        </a:spcBef>
        <a:spcAft>
          <a:spcPct val="0"/>
        </a:spcAft>
        <a:buClr>
          <a:srgbClr val="0995FF"/>
        </a:buClr>
        <a:buSzPct val="80000"/>
        <a:buFont typeface="Wingdings" panose="05000000000000000000" pitchFamily="2" charset="2"/>
        <a:buChar char="§"/>
        <a:defRPr lang="en-US" sz="1200" dirty="0">
          <a:solidFill>
            <a:schemeClr val="bg2"/>
          </a:solidFill>
          <a:latin typeface="Arial" charset="0"/>
        </a:defRPr>
      </a:lvl4pPr>
      <a:lvl5pPr marL="628650" indent="-161925" algn="l" defTabSz="982663" rtl="0" eaLnBrk="1" fontAlgn="base" hangingPunct="1">
        <a:spcBef>
          <a:spcPct val="20000"/>
        </a:spcBef>
        <a:spcAft>
          <a:spcPct val="0"/>
        </a:spcAft>
        <a:buClr>
          <a:srgbClr val="0995FF"/>
        </a:buClr>
        <a:buSzPct val="80000"/>
        <a:buFont typeface="Wingdings" panose="05000000000000000000" pitchFamily="2" charset="2"/>
        <a:buChar char="§"/>
        <a:defRPr lang="en-US" sz="1200" dirty="0">
          <a:solidFill>
            <a:schemeClr val="bg2"/>
          </a:solidFill>
          <a:latin typeface="Arial" charset="0"/>
        </a:defRPr>
      </a:lvl5pPr>
      <a:lvl6pPr marL="2667000" indent="-244475" algn="l" defTabSz="98266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>
          <a:solidFill>
            <a:schemeClr val="tx1"/>
          </a:solidFill>
          <a:latin typeface="+mn-lt"/>
        </a:defRPr>
      </a:lvl6pPr>
      <a:lvl7pPr marL="3124200" indent="-244475" algn="l" defTabSz="98266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>
          <a:solidFill>
            <a:schemeClr val="tx1"/>
          </a:solidFill>
          <a:latin typeface="+mn-lt"/>
        </a:defRPr>
      </a:lvl7pPr>
      <a:lvl8pPr marL="3581400" indent="-244475" algn="l" defTabSz="98266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>
          <a:solidFill>
            <a:schemeClr val="tx1"/>
          </a:solidFill>
          <a:latin typeface="+mn-lt"/>
        </a:defRPr>
      </a:lvl8pPr>
      <a:lvl9pPr marL="4038600" indent="-244475" algn="l" defTabSz="982663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gisonline.ams.usda.gov/ExportGrainRepo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gisonline.ams.usda.gov/ExportGrainRepor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5501" y="4434681"/>
            <a:ext cx="5837238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Arial" pitchFamily="34" charset="0"/>
              </a:rPr>
              <a:t>Sino-American Trade War; how to protect America’s Assets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7" y="700881"/>
            <a:ext cx="6697663" cy="332399"/>
          </a:xfrm>
        </p:spPr>
        <p:txBody>
          <a:bodyPr/>
          <a:lstStyle/>
          <a:p>
            <a:r>
              <a:rPr lang="en-US" dirty="0" smtClean="0"/>
              <a:t>Policy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Macro Level – Depress the value of the </a:t>
            </a:r>
            <a:r>
              <a:rPr lang="en-US" dirty="0" err="1" smtClean="0"/>
              <a:t>Dolar</a:t>
            </a:r>
            <a:endParaRPr lang="en-US" dirty="0" smtClean="0"/>
          </a:p>
          <a:p>
            <a:r>
              <a:rPr lang="en-US" dirty="0" smtClean="0"/>
              <a:t>At the Micro Level – subsidies tied to Gas Prices or increase domestic soy consumption (bio fuel, increase meat consumption, or meat exports) </a:t>
            </a:r>
          </a:p>
          <a:p>
            <a:pPr marL="1588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3444081"/>
            <a:ext cx="3367087" cy="314479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98566"/>
              </p:ext>
            </p:extLst>
          </p:nvPr>
        </p:nvGraphicFramePr>
        <p:xfrm>
          <a:off x="5380037" y="3291681"/>
          <a:ext cx="3098800" cy="3086100"/>
        </p:xfrm>
        <a:graphic>
          <a:graphicData uri="http://schemas.openxmlformats.org/drawingml/2006/table">
            <a:tbl>
              <a:tblPr/>
              <a:tblGrid>
                <a:gridCol w="812800"/>
                <a:gridCol w="22860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Commodity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$2.1 billion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Iowa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$1.8 billion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$1.2 billion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Minnesota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$1.2 billion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Nebraska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$1.1 billion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Montana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$110 million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Carolina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$234 million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Mississippi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$423 million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$571 million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$73 million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$767 million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Dakota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$818 million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Dakota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$826 million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Missouri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$885 million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Oilseeds &amp; Grains - $898 million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67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96773" y="1370352"/>
            <a:ext cx="8753316" cy="85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r>
              <a:rPr lang="en-US" sz="1600" dirty="0"/>
              <a:t>What is of supreme importance in war is to attack the enemy's </a:t>
            </a:r>
            <a:r>
              <a:rPr lang="en-US" sz="1600" dirty="0" smtClean="0"/>
              <a:t>strategy – </a:t>
            </a: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tx2"/>
              </a:solidFill>
              <a:latin typeface="Arial" charset="0"/>
            </a:endParaRPr>
          </a:p>
          <a:p>
            <a:pPr>
              <a:lnSpc>
                <a:spcPct val="130000"/>
              </a:lnSpc>
            </a:pPr>
            <a:endParaRPr lang="en-US" sz="16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6773" y="2224881"/>
            <a:ext cx="8843533" cy="3900594"/>
          </a:xfrm>
          <a:prstGeom prst="rect">
            <a:avLst/>
          </a:prstGeom>
        </p:spPr>
        <p:txBody>
          <a:bodyPr/>
          <a:lstStyle>
            <a:lvl1pPr marL="230188" indent="-228600" algn="l" defTabSz="982663" rtl="0" eaLnBrk="1" fontAlgn="base" hangingPunct="1">
              <a:spcBef>
                <a:spcPts val="2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 2" panose="05020102010507070707" pitchFamily="18" charset="2"/>
              <a:buChar char="¡"/>
              <a:defRPr lang="en-US" sz="1600" dirty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00050" indent="-165100" algn="l" defTabSz="982663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F4911E"/>
              </a:buClr>
              <a:buSzPct val="100000"/>
              <a:buFont typeface="Wingdings" panose="05000000000000000000" pitchFamily="2" charset="2"/>
              <a:buChar char="§"/>
              <a:defRPr lang="en-US" sz="1400" dirty="0">
                <a:solidFill>
                  <a:schemeClr val="bg2"/>
                </a:solidFill>
                <a:latin typeface="Arial" charset="0"/>
              </a:defRPr>
            </a:lvl2pPr>
            <a:lvl3pPr marL="628650" indent="-16192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995FF"/>
              </a:buClr>
              <a:buSzPct val="80000"/>
              <a:buFont typeface="Wingdings" panose="05000000000000000000" pitchFamily="2" charset="2"/>
              <a:buChar char="§"/>
              <a:defRPr lang="en-US" sz="1200" dirty="0">
                <a:solidFill>
                  <a:schemeClr val="bg2"/>
                </a:solidFill>
                <a:latin typeface="Arial" charset="0"/>
              </a:defRPr>
            </a:lvl3pPr>
            <a:lvl4pPr marL="628650" indent="-16192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995FF"/>
              </a:buClr>
              <a:buSzPct val="80000"/>
              <a:buFont typeface="Wingdings" panose="05000000000000000000" pitchFamily="2" charset="2"/>
              <a:buChar char="§"/>
              <a:defRPr lang="en-US" sz="1200" dirty="0">
                <a:solidFill>
                  <a:schemeClr val="bg2"/>
                </a:solidFill>
                <a:latin typeface="Arial" charset="0"/>
              </a:defRPr>
            </a:lvl4pPr>
            <a:lvl5pPr marL="628650" indent="-16192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995FF"/>
              </a:buClr>
              <a:buSzPct val="80000"/>
              <a:buFont typeface="Wingdings" panose="05000000000000000000" pitchFamily="2" charset="2"/>
              <a:buChar char="§"/>
              <a:defRPr lang="en-US" sz="1200" dirty="0">
                <a:solidFill>
                  <a:schemeClr val="bg2"/>
                </a:solidFill>
                <a:latin typeface="Arial" charset="0"/>
              </a:defRPr>
            </a:lvl5pPr>
            <a:lvl6pPr marL="2667000" indent="-24447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3124200" indent="-24447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581400" indent="-24447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4038600" indent="-24447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How did we get here? Understandings China’s Soy Consumption</a:t>
            </a:r>
            <a:endParaRPr lang="en-US" kern="0" dirty="0" smtClean="0"/>
          </a:p>
          <a:p>
            <a:r>
              <a:rPr lang="en-US" kern="0" dirty="0" smtClean="0"/>
              <a:t>Are we there yet? Is there evidence of a slowdown? </a:t>
            </a:r>
            <a:endParaRPr lang="en-US" kern="0" dirty="0" smtClean="0"/>
          </a:p>
          <a:p>
            <a:r>
              <a:rPr lang="en-US" kern="0" dirty="0" smtClean="0"/>
              <a:t>What can we do to protect Americans heartland? </a:t>
            </a:r>
            <a:endParaRPr lang="en-US" kern="0" dirty="0" smtClean="0"/>
          </a:p>
          <a:p>
            <a:r>
              <a:rPr lang="en-US" kern="0" dirty="0" smtClean="0"/>
              <a:t>Recommendations </a:t>
            </a:r>
            <a:r>
              <a:rPr lang="en-US" kern="0" dirty="0" smtClean="0"/>
              <a:t>to protect US Soy </a:t>
            </a:r>
            <a:r>
              <a:rPr lang="en-US" kern="0" dirty="0" smtClean="0"/>
              <a:t>Producers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51687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642326"/>
            <a:ext cx="6697663" cy="332399"/>
          </a:xfrm>
        </p:spPr>
        <p:txBody>
          <a:bodyPr/>
          <a:lstStyle/>
          <a:p>
            <a:r>
              <a:rPr lang="en-US" dirty="0" smtClean="0"/>
              <a:t>Is there a slowdown? A seasonal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615281"/>
            <a:ext cx="8843533" cy="5119794"/>
          </a:xfrm>
        </p:spPr>
        <p:txBody>
          <a:bodyPr/>
          <a:lstStyle/>
          <a:p>
            <a:r>
              <a:rPr lang="en-US" dirty="0" smtClean="0"/>
              <a:t>Data: Federal Grain Inspection Services </a:t>
            </a:r>
            <a:r>
              <a:rPr lang="en-US" dirty="0"/>
              <a:t>Yearly Export Grain </a:t>
            </a:r>
            <a:r>
              <a:rPr lang="en-US" dirty="0">
                <a:hlinkClick r:id="rId3"/>
              </a:rPr>
              <a:t>https://fgisonline.ams.usda.gov/ExportGrainReport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Objective: Are we already being affected</a:t>
            </a:r>
          </a:p>
          <a:p>
            <a:r>
              <a:rPr lang="en-US" dirty="0" smtClean="0"/>
              <a:t>Outcome: a seasonal adjusted downward trend exists using 2010 – 2018 Data</a:t>
            </a:r>
          </a:p>
          <a:p>
            <a:pPr marL="1588" indent="0">
              <a:buNone/>
            </a:pPr>
            <a:endParaRPr lang="en-US" dirty="0" smtClean="0"/>
          </a:p>
          <a:p>
            <a:pPr marL="1588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437" y="3596481"/>
            <a:ext cx="6453188" cy="35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642326"/>
            <a:ext cx="6697663" cy="332399"/>
          </a:xfrm>
        </p:spPr>
        <p:txBody>
          <a:bodyPr/>
          <a:lstStyle/>
          <a:p>
            <a:r>
              <a:rPr lang="en-US" dirty="0"/>
              <a:t>Is there a slowdown? A seasonal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615281"/>
            <a:ext cx="8843533" cy="5119794"/>
          </a:xfrm>
        </p:spPr>
        <p:txBody>
          <a:bodyPr numCol="2"/>
          <a:lstStyle/>
          <a:p>
            <a:r>
              <a:rPr lang="en-US" dirty="0" smtClean="0"/>
              <a:t>52 Week interval really shows a trend</a:t>
            </a:r>
          </a:p>
          <a:p>
            <a:pPr marL="1588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588" indent="0">
              <a:buNone/>
            </a:pPr>
            <a:endParaRPr lang="en-US" dirty="0"/>
          </a:p>
          <a:p>
            <a:pPr marL="1588" indent="0">
              <a:buNone/>
            </a:pPr>
            <a:endParaRPr lang="en-US" dirty="0" smtClean="0"/>
          </a:p>
          <a:p>
            <a:pPr marL="1588" indent="0">
              <a:buNone/>
            </a:pPr>
            <a:endParaRPr lang="en-US" dirty="0"/>
          </a:p>
          <a:p>
            <a:pPr marL="1588" indent="0">
              <a:buNone/>
            </a:pPr>
            <a:endParaRPr lang="en-US" dirty="0" smtClean="0"/>
          </a:p>
          <a:p>
            <a:pPr marL="1588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Analysis using package TTR confirms this:</a:t>
            </a:r>
          </a:p>
          <a:p>
            <a:endParaRPr lang="en-US" dirty="0" smtClean="0"/>
          </a:p>
          <a:p>
            <a:pPr marL="1588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4" y="2064680"/>
            <a:ext cx="3882418" cy="2446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237" y="2064680"/>
            <a:ext cx="4244508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642326"/>
            <a:ext cx="6697663" cy="332399"/>
          </a:xfrm>
        </p:spPr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615281"/>
            <a:ext cx="8843533" cy="5119794"/>
          </a:xfrm>
        </p:spPr>
        <p:txBody>
          <a:bodyPr/>
          <a:lstStyle/>
          <a:p>
            <a:r>
              <a:rPr lang="en-US" dirty="0" smtClean="0"/>
              <a:t>Data: Federal Grain Inspection Services </a:t>
            </a:r>
            <a:r>
              <a:rPr lang="en-US" dirty="0"/>
              <a:t>Yearly Export </a:t>
            </a:r>
            <a:r>
              <a:rPr lang="en-US" dirty="0" smtClean="0"/>
              <a:t>Grain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://fgisonline.ams.usda.gov/ExportGrainReport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monthly.change.2000.2018$MonthlyChangeTrend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High Kurtosis and </a:t>
            </a:r>
            <a:r>
              <a:rPr lang="en-US" dirty="0" err="1" smtClean="0"/>
              <a:t>Skewess</a:t>
            </a:r>
            <a:r>
              <a:rPr lang="en-US" dirty="0" smtClean="0"/>
              <a:t> on the Empirical Data from 2000-2018</a:t>
            </a:r>
          </a:p>
          <a:p>
            <a:pPr marL="1588" indent="0">
              <a:buNone/>
            </a:pPr>
            <a:endParaRPr lang="en-US" dirty="0" smtClean="0"/>
          </a:p>
          <a:p>
            <a:pPr marL="1588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7" y="3436155"/>
            <a:ext cx="3486150" cy="255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837" y="3063081"/>
            <a:ext cx="3004750" cy="31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642326"/>
            <a:ext cx="6697663" cy="332399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442" y="1577869"/>
            <a:ext cx="4746195" cy="5119794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Testing. Did the Growth Rate change </a:t>
            </a:r>
            <a:r>
              <a:rPr lang="en-US" dirty="0" smtClean="0"/>
              <a:t>from last 8 months from historical average</a:t>
            </a:r>
            <a:r>
              <a:rPr lang="en-US" dirty="0" smtClean="0"/>
              <a:t>? </a:t>
            </a:r>
            <a:r>
              <a:rPr lang="en-US" dirty="0" smtClean="0"/>
              <a:t>Tweet in March </a:t>
            </a:r>
          </a:p>
          <a:p>
            <a:r>
              <a:rPr lang="en-US" dirty="0" smtClean="0"/>
              <a:t>Null Hypothesis: </a:t>
            </a:r>
            <a:r>
              <a:rPr lang="en-US" dirty="0" smtClean="0">
                <a:sym typeface="Symbol" panose="05050102010706020507" pitchFamily="18" charset="2"/>
              </a:rPr>
              <a:t> = 0.3976</a:t>
            </a:r>
            <a:endParaRPr lang="en-US" dirty="0" smtClean="0"/>
          </a:p>
          <a:p>
            <a:r>
              <a:rPr lang="en-US" dirty="0" smtClean="0"/>
              <a:t>Alternative </a:t>
            </a:r>
            <a:r>
              <a:rPr lang="en-US" dirty="0" smtClean="0"/>
              <a:t>Hypothesis: </a:t>
            </a:r>
            <a:r>
              <a:rPr lang="en-US" dirty="0">
                <a:sym typeface="Symbol" panose="05050102010706020507" pitchFamily="18" charset="2"/>
              </a:rPr>
              <a:t> </a:t>
            </a:r>
            <a:r>
              <a:rPr lang="en-US" dirty="0" smtClean="0">
                <a:sym typeface="Symbol" panose="05050102010706020507" pitchFamily="18" charset="2"/>
              </a:rPr>
              <a:t>≠ 0.3976</a:t>
            </a:r>
          </a:p>
          <a:p>
            <a:pPr marL="1588" indent="0">
              <a:buNone/>
            </a:pPr>
            <a:r>
              <a:rPr lang="en-US" dirty="0" smtClean="0"/>
              <a:t>Sample size = 9</a:t>
            </a:r>
          </a:p>
          <a:p>
            <a:pPr marL="1588" indent="0">
              <a:buNone/>
            </a:pPr>
            <a:r>
              <a:rPr lang="en-US" dirty="0" smtClean="0"/>
              <a:t>Using a t-Test: t = (-.0565 – 0.3976) / (.9194)/ √9 = -1.481727</a:t>
            </a:r>
          </a:p>
          <a:p>
            <a:pPr marL="1588" indent="0">
              <a:buNone/>
            </a:pPr>
            <a:r>
              <a:rPr lang="en-US" dirty="0" smtClean="0"/>
              <a:t>Probability </a:t>
            </a:r>
            <a:r>
              <a:rPr lang="en-US" dirty="0" err="1" smtClean="0"/>
              <a:t>df</a:t>
            </a:r>
            <a:r>
              <a:rPr lang="en-US" dirty="0" smtClean="0"/>
              <a:t> =8 t = +/- 2.306 alpha = .05</a:t>
            </a:r>
          </a:p>
          <a:p>
            <a:pPr marL="1588" indent="0">
              <a:buNone/>
            </a:pPr>
            <a:r>
              <a:rPr lang="en-US" dirty="0" smtClean="0"/>
              <a:t>We fail to reject the Null so we see no signs of slowdown yet. So we must prepare!</a:t>
            </a:r>
          </a:p>
          <a:p>
            <a:pPr marL="158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Notice we reject at 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=8 t = +/- </a:t>
            </a:r>
            <a:r>
              <a:rPr lang="en-US" dirty="0" smtClean="0">
                <a:solidFill>
                  <a:srgbClr val="FF0000"/>
                </a:solidFill>
              </a:rPr>
              <a:t>1.397 </a:t>
            </a:r>
            <a:r>
              <a:rPr lang="en-US" dirty="0">
                <a:solidFill>
                  <a:srgbClr val="FF0000"/>
                </a:solidFill>
              </a:rPr>
              <a:t>alpha = </a:t>
            </a:r>
            <a:r>
              <a:rPr lang="en-US" dirty="0" smtClean="0">
                <a:solidFill>
                  <a:srgbClr val="FF0000"/>
                </a:solidFill>
              </a:rPr>
              <a:t>.2</a:t>
            </a:r>
            <a:endParaRPr lang="en-US" dirty="0">
              <a:solidFill>
                <a:srgbClr val="FF0000"/>
              </a:solidFill>
            </a:endParaRPr>
          </a:p>
          <a:p>
            <a:pPr marL="1588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37" y="1386681"/>
            <a:ext cx="3162300" cy="165933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3760"/>
              </p:ext>
            </p:extLst>
          </p:nvPr>
        </p:nvGraphicFramePr>
        <p:xfrm>
          <a:off x="5075237" y="3901281"/>
          <a:ext cx="3962400" cy="2278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690"/>
                <a:gridCol w="1620670"/>
                <a:gridCol w="1463040"/>
              </a:tblGrid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Pounds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 Change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45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2,604,039,287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-0.5114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1,041,076,780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-0.6002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145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1,464,366,808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0.4066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145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454,315,030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-0.6898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145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274,029,100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-0.3968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145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August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426,771,130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0.5574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145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September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147,609,262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-0.6541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145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October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449,682,660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2.0464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</a:tr>
              <a:tr h="145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149,910,560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-0.6666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95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95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Standard Deviation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0.9194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95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Sample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9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642326"/>
            <a:ext cx="6697663" cy="332399"/>
          </a:xfrm>
        </p:spPr>
        <p:txBody>
          <a:bodyPr/>
          <a:lstStyle/>
          <a:p>
            <a:r>
              <a:rPr lang="en-US" dirty="0" smtClean="0"/>
              <a:t>What drives Soy Export from US to China?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Analysis using 2000-2015 Data: </a:t>
            </a:r>
          </a:p>
          <a:p>
            <a:pPr lvl="1"/>
            <a:r>
              <a:rPr lang="en-US" dirty="0" smtClean="0"/>
              <a:t>EXPORTSUSTOCHINA: independent variable, United States Department of Agriculture, Soybean export to China from the US. </a:t>
            </a:r>
            <a:endParaRPr lang="en-US" dirty="0"/>
          </a:p>
          <a:p>
            <a:pPr lvl="1"/>
            <a:r>
              <a:rPr lang="en-US" dirty="0" smtClean="0"/>
              <a:t>EXPORTTOTALUS: </a:t>
            </a:r>
            <a:r>
              <a:rPr lang="en-US" dirty="0"/>
              <a:t>dependent variable, US Department of Agriculture; Economic Research </a:t>
            </a:r>
            <a:r>
              <a:rPr lang="en-US" dirty="0" smtClean="0"/>
              <a:t>Service</a:t>
            </a:r>
            <a:r>
              <a:rPr lang="en-US" dirty="0"/>
              <a:t>, U.S. soybean exports from 1999 to 2015 (in 1,000 bushels)</a:t>
            </a:r>
          </a:p>
          <a:p>
            <a:pPr lvl="1"/>
            <a:r>
              <a:rPr lang="en-US" dirty="0" smtClean="0"/>
              <a:t>GAS: dependent variable, Energy Information Administration, </a:t>
            </a:r>
            <a:r>
              <a:rPr lang="en-US" dirty="0"/>
              <a:t>Retail price of regular gasoline in the United States from 1990 to 2017 (in U.S. dollars per gallon)*</a:t>
            </a:r>
          </a:p>
          <a:p>
            <a:pPr lvl="1"/>
            <a:r>
              <a:rPr lang="en-US" dirty="0" smtClean="0"/>
              <a:t>USTOTALPROD: </a:t>
            </a:r>
            <a:r>
              <a:rPr lang="en-US" dirty="0"/>
              <a:t>dependent variable, US Department of Agriculture; National Agricultural Statistics Service, Production of soybeans in the U.S. from 2000 to 2017 (in 1,000 bushels)</a:t>
            </a:r>
          </a:p>
          <a:p>
            <a:pPr lvl="1"/>
            <a:r>
              <a:rPr lang="en-US" dirty="0" smtClean="0"/>
              <a:t>PHDI: </a:t>
            </a:r>
            <a:r>
              <a:rPr lang="en-US" dirty="0"/>
              <a:t>dependent variable, NOAA, Annual amount of precipitation in the United States from 1895 to 2017 (in inches)</a:t>
            </a:r>
          </a:p>
          <a:p>
            <a:pPr lvl="1"/>
            <a:r>
              <a:rPr lang="en-US" dirty="0" smtClean="0"/>
              <a:t>FOREX: dependent  </a:t>
            </a:r>
            <a:r>
              <a:rPr lang="en-US" dirty="0"/>
              <a:t>variable, Dollar Yuan Exchange Rate - 35 Year Historical Chart, </a:t>
            </a:r>
            <a:r>
              <a:rPr lang="en-US" dirty="0" smtClean="0"/>
              <a:t>macrotrends.net</a:t>
            </a:r>
            <a:endParaRPr lang="en-US" dirty="0"/>
          </a:p>
          <a:p>
            <a:pPr lvl="1"/>
            <a:r>
              <a:rPr lang="en-US" dirty="0" smtClean="0"/>
              <a:t>CHINASOYEXPORTOWORLD: dependent variable, China </a:t>
            </a:r>
            <a:r>
              <a:rPr lang="en-US" dirty="0"/>
              <a:t>I</a:t>
            </a:r>
            <a:r>
              <a:rPr lang="en-US" dirty="0" smtClean="0"/>
              <a:t>mport-Exports 2000-2015, Center for International Development at </a:t>
            </a:r>
            <a:r>
              <a:rPr lang="en-US" dirty="0"/>
              <a:t>Harvard University, http://atlas.cid.harvard.edu/data</a:t>
            </a:r>
          </a:p>
          <a:p>
            <a:pPr marL="2349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642326"/>
            <a:ext cx="6697663" cy="332399"/>
          </a:xfrm>
        </p:spPr>
        <p:txBody>
          <a:bodyPr/>
          <a:lstStyle/>
          <a:p>
            <a:r>
              <a:rPr lang="en-US" dirty="0" smtClean="0"/>
              <a:t>Regression 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we need to exclude one of US Total Soy Production or Total Exports Soy US to the World. Given: </a:t>
            </a:r>
            <a:r>
              <a:rPr lang="en-US" dirty="0"/>
              <a:t>Total Exports Soy US to the </a:t>
            </a:r>
            <a:r>
              <a:rPr lang="en-US" dirty="0" smtClean="0"/>
              <a:t>World Correlation with </a:t>
            </a:r>
            <a:r>
              <a:rPr lang="en-US" dirty="0"/>
              <a:t> US Total Soy Production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(.76)</a:t>
            </a:r>
            <a:r>
              <a:rPr lang="en-US" dirty="0" smtClean="0"/>
              <a:t> and Yuan-USD Exchange Rate </a:t>
            </a:r>
            <a:r>
              <a:rPr lang="en-US" dirty="0" smtClean="0">
                <a:solidFill>
                  <a:srgbClr val="FF0000"/>
                </a:solidFill>
              </a:rPr>
              <a:t>(-.69) </a:t>
            </a:r>
            <a:r>
              <a:rPr lang="en-US" dirty="0" smtClean="0"/>
              <a:t>we need to </a:t>
            </a:r>
            <a:r>
              <a:rPr lang="en-US" dirty="0" smtClean="0">
                <a:solidFill>
                  <a:srgbClr val="FF0000"/>
                </a:solidFill>
              </a:rPr>
              <a:t>exclude </a:t>
            </a:r>
            <a:r>
              <a:rPr lang="en-US" dirty="0">
                <a:solidFill>
                  <a:srgbClr val="FF0000"/>
                </a:solidFill>
              </a:rPr>
              <a:t>Total Exports Soy US to the World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37" y="2377281"/>
            <a:ext cx="5715000" cy="41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642326"/>
            <a:ext cx="6697663" cy="332399"/>
          </a:xfrm>
        </p:spPr>
        <p:txBody>
          <a:bodyPr/>
          <a:lstStyle/>
          <a:p>
            <a:r>
              <a:rPr lang="en-US" dirty="0" smtClean="0"/>
              <a:t>Regression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7637" y="3955265"/>
            <a:ext cx="4152107" cy="2874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1060997"/>
            <a:ext cx="4200525" cy="27003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8107" y="1287710"/>
            <a:ext cx="8843533" cy="511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30188" indent="-228600" algn="l" defTabSz="982663" rtl="0" eaLnBrk="1" fontAlgn="base" hangingPunct="1">
              <a:spcBef>
                <a:spcPts val="2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 2" panose="05020102010507070707" pitchFamily="18" charset="2"/>
              <a:buChar char="¡"/>
              <a:defRPr lang="en-US" sz="1600" dirty="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00050" indent="-165100" algn="l" defTabSz="982663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F4911E"/>
              </a:buClr>
              <a:buSzPct val="100000"/>
              <a:buFont typeface="Wingdings" panose="05000000000000000000" pitchFamily="2" charset="2"/>
              <a:buChar char="§"/>
              <a:defRPr lang="en-US" sz="1400" dirty="0">
                <a:solidFill>
                  <a:schemeClr val="bg2"/>
                </a:solidFill>
                <a:latin typeface="Arial" charset="0"/>
              </a:defRPr>
            </a:lvl2pPr>
            <a:lvl3pPr marL="628650" indent="-16192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995FF"/>
              </a:buClr>
              <a:buSzPct val="80000"/>
              <a:buFont typeface="Wingdings" panose="05000000000000000000" pitchFamily="2" charset="2"/>
              <a:buChar char="§"/>
              <a:defRPr lang="en-US" sz="1200" dirty="0">
                <a:solidFill>
                  <a:schemeClr val="bg2"/>
                </a:solidFill>
                <a:latin typeface="Arial" charset="0"/>
              </a:defRPr>
            </a:lvl3pPr>
            <a:lvl4pPr marL="628650" indent="-16192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995FF"/>
              </a:buClr>
              <a:buSzPct val="80000"/>
              <a:buFont typeface="Wingdings" panose="05000000000000000000" pitchFamily="2" charset="2"/>
              <a:buChar char="§"/>
              <a:defRPr lang="en-US" sz="1200" dirty="0">
                <a:solidFill>
                  <a:schemeClr val="bg2"/>
                </a:solidFill>
                <a:latin typeface="Arial" charset="0"/>
              </a:defRPr>
            </a:lvl4pPr>
            <a:lvl5pPr marL="628650" indent="-16192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995FF"/>
              </a:buClr>
              <a:buSzPct val="80000"/>
              <a:buFont typeface="Wingdings" panose="05000000000000000000" pitchFamily="2" charset="2"/>
              <a:buChar char="§"/>
              <a:defRPr lang="en-US" sz="1200" dirty="0">
                <a:solidFill>
                  <a:schemeClr val="bg2"/>
                </a:solidFill>
                <a:latin typeface="Arial" charset="0"/>
              </a:defRPr>
            </a:lvl5pPr>
            <a:lvl6pPr marL="2667000" indent="-24447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3124200" indent="-24447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581400" indent="-24447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4038600" indent="-244475" algn="l" defTabSz="98266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Regression Results</a:t>
            </a:r>
          </a:p>
          <a:p>
            <a:pPr lvl="1"/>
            <a:r>
              <a:rPr lang="en-US" kern="0" dirty="0" smtClean="0"/>
              <a:t>Only GAS and FOREX are significant</a:t>
            </a:r>
          </a:p>
          <a:p>
            <a:pPr lvl="1"/>
            <a:r>
              <a:rPr lang="en-US" kern="0" dirty="0" smtClean="0"/>
              <a:t> Residuals seem random</a:t>
            </a:r>
          </a:p>
          <a:p>
            <a:pPr marL="234950" lvl="1" indent="0">
              <a:buFont typeface="Wingdings" panose="05000000000000000000" pitchFamily="2" charset="2"/>
              <a:buNone/>
            </a:pPr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37" y="4039201"/>
            <a:ext cx="2985588" cy="26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DSMENUDOCLEVELBTNSTATES" val="&lt;btnStates&gt;&lt;btn tag=&quot;1001&quot; state=&quot;UP&quot;/&gt;&lt;/btnStates&gt;&#10;"/>
</p:tagLst>
</file>

<file path=ppt/theme/theme1.xml><?xml version="1.0" encoding="utf-8"?>
<a:theme xmlns:a="http://schemas.openxmlformats.org/drawingml/2006/main" name="blank">
  <a:themeElements>
    <a:clrScheme name="Custom 9">
      <a:dk1>
        <a:srgbClr val="000000"/>
      </a:dk1>
      <a:lt1>
        <a:srgbClr val="FFFFFF"/>
      </a:lt1>
      <a:dk2>
        <a:srgbClr val="003964"/>
      </a:dk2>
      <a:lt2>
        <a:srgbClr val="646464"/>
      </a:lt2>
      <a:accent1>
        <a:srgbClr val="1987C9"/>
      </a:accent1>
      <a:accent2>
        <a:srgbClr val="7FBA00"/>
      </a:accent2>
      <a:accent3>
        <a:srgbClr val="F4911E"/>
      </a:accent3>
      <a:accent4>
        <a:srgbClr val="006D75"/>
      </a:accent4>
      <a:accent5>
        <a:srgbClr val="542344"/>
      </a:accent5>
      <a:accent6>
        <a:srgbClr val="F7403A"/>
      </a:accent6>
      <a:hlink>
        <a:srgbClr val="00AEEF"/>
      </a:hlink>
      <a:folHlink>
        <a:srgbClr val="3C4E49"/>
      </a:folHlink>
    </a:clrScheme>
    <a:fontScheme name="BROWN ADVISOR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z="160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ROWN ADVISOR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WN ADVISOR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OWN ADVISOR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WN ADVISOR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WN ADVISOR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WN ADVISOR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OWN ADVISOR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A Pitch Book Powerpoint Template Rebrand_v2.pptx" id="{8499E60A-4DFB-4922-9EFB-E9920B8759BF}" vid="{DF150FED-F66E-47A3-B7DB-EA0317D7E1C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741</Words>
  <Application>Microsoft Office PowerPoint</Application>
  <PresentationFormat>Custom</PresentationFormat>
  <Paragraphs>121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Wingdings</vt:lpstr>
      <vt:lpstr>Wingdings 2</vt:lpstr>
      <vt:lpstr>blank</vt:lpstr>
      <vt:lpstr>PowerPoint Presentation</vt:lpstr>
      <vt:lpstr>Methodology</vt:lpstr>
      <vt:lpstr>Is there a slowdown? A seasonal approach</vt:lpstr>
      <vt:lpstr>Is there a slowdown? A seasonal approach</vt:lpstr>
      <vt:lpstr>Hypothesis Testing</vt:lpstr>
      <vt:lpstr>Hypothesis Testing</vt:lpstr>
      <vt:lpstr>What drives Soy Export from US to China? </vt:lpstr>
      <vt:lpstr>Regression Model Evaluation</vt:lpstr>
      <vt:lpstr>Regression </vt:lpstr>
      <vt:lpstr>Policy Recommendations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2018-11-29T17:21:38Z</dcterms:created>
  <dcterms:modified xsi:type="dcterms:W3CDTF">2018-12-02T22:18:42Z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6179376</vt:i4>
  </property>
  <property fmtid="{D5CDD505-2E9C-101B-9397-08002B2CF9AE}" pid="3" name="_NewReviewCycle">
    <vt:lpwstr/>
  </property>
  <property fmtid="{D5CDD505-2E9C-101B-9397-08002B2CF9AE}" pid="4" name="_PreviousAdHocReviewCycleID">
    <vt:i4>-1208794120</vt:i4>
  </property>
</Properties>
</file>