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 id="2147483693" r:id="rId3"/>
  </p:sldMasterIdLst>
  <p:notesMasterIdLst>
    <p:notesMasterId r:id="rId15"/>
  </p:notesMasterIdLst>
  <p:handoutMasterIdLst>
    <p:handoutMasterId r:id="rId16"/>
  </p:handoutMasterIdLst>
  <p:sldIdLst>
    <p:sldId id="256" r:id="rId4"/>
    <p:sldId id="263" r:id="rId5"/>
    <p:sldId id="264" r:id="rId6"/>
    <p:sldId id="265" r:id="rId7"/>
    <p:sldId id="266" r:id="rId8"/>
    <p:sldId id="267" r:id="rId9"/>
    <p:sldId id="268" r:id="rId10"/>
    <p:sldId id="269" r:id="rId11"/>
    <p:sldId id="270" r:id="rId12"/>
    <p:sldId id="272" r:id="rId13"/>
    <p:sldId id="271"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780"/>
    <a:srgbClr val="FFFFFF"/>
    <a:srgbClr val="FFE0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32" autoAdjust="0"/>
    <p:restoredTop sz="94857" autoAdjust="0"/>
  </p:normalViewPr>
  <p:slideViewPr>
    <p:cSldViewPr snapToGrid="0" snapToObjects="1">
      <p:cViewPr varScale="1">
        <p:scale>
          <a:sx n="85" d="100"/>
          <a:sy n="85" d="100"/>
        </p:scale>
        <p:origin x="348" y="40"/>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12/3/2018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12/3/2018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rgbClr val="154780"/>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411481" y="3287713"/>
            <a:ext cx="7024370" cy="1070928"/>
          </a:xfrm>
          <a:prstGeom prst="rect">
            <a:avLst/>
          </a:prstGeom>
          <a:noFill/>
          <a:ln>
            <a:noFill/>
            <a:miter lim="800000"/>
            <a:headEnd/>
            <a:tailEnd/>
          </a:ln>
        </p:spPr>
        <p:txBody>
          <a:bodyPr lIns="91429" tIns="45715" rIns="91429" bIns="45715"/>
          <a:lstStyle>
            <a:lvl1pPr marL="0" indent="0" algn="r">
              <a:spcBef>
                <a:spcPct val="0"/>
              </a:spcBef>
              <a:buFont typeface="Wingdings" pitchFamily="-84" charset="2"/>
              <a:buNone/>
              <a:defRPr sz="2000" baseline="0">
                <a:solidFill>
                  <a:srgbClr val="FFE0B3"/>
                </a:solidFill>
                <a:latin typeface="Calibri"/>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1" name="Picture 10" descr="JHU logo with text: Johns Hopkins University"/>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12" name="Picture 11" descr="Watermark of Johns Hopkins University shield logo."/>
          <p:cNvPicPr>
            <a:picLocks noChangeAspect="1"/>
          </p:cNvPicPr>
          <p:nvPr userDrawn="1"/>
        </p:nvPicPr>
        <p:blipFill>
          <a:blip r:embed="rId5"/>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427962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41692" y="4152105"/>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4153263"/>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
        <p:nvSpPr>
          <p:cNvPr id="12" name="Source"/>
          <p:cNvSpPr>
            <a:spLocks noGrp="1"/>
          </p:cNvSpPr>
          <p:nvPr>
            <p:ph idx="17" hasCustomPrompt="1"/>
          </p:nvPr>
        </p:nvSpPr>
        <p:spPr>
          <a:xfrm>
            <a:off x="4615266"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41692" y="1227965"/>
            <a:ext cx="439913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8" name="Content Placeholder 1"/>
          <p:cNvSpPr>
            <a:spLocks noGrp="1"/>
          </p:cNvSpPr>
          <p:nvPr>
            <p:ph idx="13" hasCustomPrompt="1"/>
          </p:nvPr>
        </p:nvSpPr>
        <p:spPr>
          <a:xfrm>
            <a:off x="149314" y="1744130"/>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1229123"/>
            <a:ext cx="439913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745401"/>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49313" y="1200151"/>
            <a:ext cx="4412527" cy="3394472"/>
          </a:xfrm>
          <a:ln>
            <a:solidFill>
              <a:schemeClr val="bg1">
                <a:lumMod val="75000"/>
              </a:schemeClr>
            </a:solidFill>
            <a:prstDash val="sysDash"/>
          </a:ln>
        </p:spPr>
        <p:txBody>
          <a:bodyPr anchor="ctr"/>
          <a:lstStyle>
            <a:lvl1pPr marL="0" indent="0">
              <a:buNone/>
              <a:defRPr baseline="0">
                <a:latin typeface="Times New Roman"/>
                <a:cs typeface="Times New Roman"/>
              </a:defRPr>
            </a:lvl1pPr>
            <a:lvl2pPr marL="568325" indent="-284163">
              <a:defRPr/>
            </a:lvl2pPr>
            <a:lvl3pPr marL="568325" indent="234950">
              <a:defRPr/>
            </a:lvl3pPr>
            <a:lvl4pPr marL="1371600" indent="0">
              <a:buNone/>
              <a:defRPr/>
            </a:lvl4pPr>
            <a:lvl5pPr marL="1828800" indent="0">
              <a:buNone/>
              <a:defRPr/>
            </a:lvl5pPr>
          </a:lstStyle>
          <a:p>
            <a:pPr lvl="0"/>
            <a:r>
              <a:rPr lang="en-US" dirty="0"/>
              <a:t>Click to add quote</a:t>
            </a:r>
          </a:p>
        </p:txBody>
      </p:sp>
      <p:sp>
        <p:nvSpPr>
          <p:cNvPr id="7" name="Content Placeholder 2"/>
          <p:cNvSpPr>
            <a:spLocks noGrp="1"/>
          </p:cNvSpPr>
          <p:nvPr>
            <p:ph idx="12" hasCustomPrompt="1"/>
          </p:nvPr>
        </p:nvSpPr>
        <p:spPr>
          <a:xfrm>
            <a:off x="4615266"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49225" y="1078230"/>
            <a:ext cx="8858250" cy="384175"/>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49313" y="1545021"/>
            <a:ext cx="8858161" cy="3049602"/>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49312" y="1201422"/>
            <a:ext cx="4392207" cy="384175"/>
          </a:xfrm>
          <a:ln>
            <a:noFill/>
          </a:ln>
        </p:spPr>
        <p:txBody>
          <a:bodyPr/>
          <a:lstStyle>
            <a:lvl1pPr marL="0" indent="0" algn="ctr">
              <a:buNone/>
              <a:defRPr baseline="0"/>
            </a:lvl1pPr>
          </a:lstStyle>
          <a:p>
            <a:pPr lvl="0"/>
            <a:r>
              <a:rPr lang="en-US" dirty="0"/>
              <a:t>Click to add table title</a:t>
            </a:r>
          </a:p>
        </p:txBody>
      </p:sp>
      <p:sp>
        <p:nvSpPr>
          <p:cNvPr id="17" name="Content Placeholder 1"/>
          <p:cNvSpPr>
            <a:spLocks noGrp="1"/>
          </p:cNvSpPr>
          <p:nvPr>
            <p:ph idx="1" hasCustomPrompt="1"/>
          </p:nvPr>
        </p:nvSpPr>
        <p:spPr>
          <a:xfrm>
            <a:off x="149311" y="1666241"/>
            <a:ext cx="4392207" cy="292838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72163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49310"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4615267" y="1201422"/>
            <a:ext cx="4392207" cy="384175"/>
          </a:xfrm>
          <a:ln>
            <a:noFill/>
          </a:ln>
        </p:spPr>
        <p:txBody>
          <a:bodyPr/>
          <a:lstStyle>
            <a:lvl1pPr marL="0" indent="0" algn="ctr">
              <a:buNone/>
              <a:defRPr baseline="0"/>
            </a:lvl1pPr>
          </a:lstStyle>
          <a:p>
            <a:pPr lvl="0"/>
            <a:r>
              <a:rPr lang="en-US" dirty="0"/>
              <a:t>Click to add table title</a:t>
            </a:r>
          </a:p>
        </p:txBody>
      </p:sp>
      <p:sp>
        <p:nvSpPr>
          <p:cNvPr id="17" name="Content Placeholder 1"/>
          <p:cNvSpPr>
            <a:spLocks noGrp="1"/>
          </p:cNvSpPr>
          <p:nvPr>
            <p:ph idx="1" hasCustomPrompt="1"/>
          </p:nvPr>
        </p:nvSpPr>
        <p:spPr>
          <a:xfrm>
            <a:off x="4615266" y="1666241"/>
            <a:ext cx="4392207" cy="292838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49313"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3154449"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6159586"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95480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49313"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41692" y="4152105"/>
            <a:ext cx="2862072"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3" name="Text Placeholder 2"/>
          <p:cNvSpPr>
            <a:spLocks noGrp="1"/>
          </p:cNvSpPr>
          <p:nvPr>
            <p:ph idx="13" hasCustomPrompt="1"/>
          </p:nvPr>
        </p:nvSpPr>
        <p:spPr>
          <a:xfrm>
            <a:off x="3154450"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3149600" y="4152105"/>
            <a:ext cx="2858047"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2" name="Text Placeholder 3"/>
          <p:cNvSpPr>
            <a:spLocks noGrp="1"/>
          </p:cNvSpPr>
          <p:nvPr>
            <p:ph idx="12" hasCustomPrompt="1"/>
          </p:nvPr>
        </p:nvSpPr>
        <p:spPr>
          <a:xfrm>
            <a:off x="6159586"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6149428" y="4152105"/>
            <a:ext cx="285804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41692" y="1200151"/>
            <a:ext cx="2862072"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7" name="Text Placeholder 1"/>
          <p:cNvSpPr>
            <a:spLocks noGrp="1"/>
          </p:cNvSpPr>
          <p:nvPr>
            <p:ph idx="1" hasCustomPrompt="1"/>
          </p:nvPr>
        </p:nvSpPr>
        <p:spPr>
          <a:xfrm>
            <a:off x="149313"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3149600" y="1200151"/>
            <a:ext cx="2858047"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3" name="Text Placeholder 2"/>
          <p:cNvSpPr>
            <a:spLocks noGrp="1"/>
          </p:cNvSpPr>
          <p:nvPr>
            <p:ph idx="13" hasCustomPrompt="1"/>
          </p:nvPr>
        </p:nvSpPr>
        <p:spPr>
          <a:xfrm>
            <a:off x="3154450"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6149428" y="1200151"/>
            <a:ext cx="285804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2" name="Text Placeholder 3"/>
          <p:cNvSpPr>
            <a:spLocks noGrp="1"/>
          </p:cNvSpPr>
          <p:nvPr>
            <p:ph idx="12" hasCustomPrompt="1"/>
          </p:nvPr>
        </p:nvSpPr>
        <p:spPr>
          <a:xfrm>
            <a:off x="6159586"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9313" y="1116711"/>
            <a:ext cx="8858161" cy="85725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9144000" cy="51435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503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rgbClr val="154780"/>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Calibri"/>
                <a:cs typeface="Calibri"/>
              </a:defRPr>
            </a:lvl1pPr>
          </a:lstStyle>
          <a:p>
            <a:r>
              <a:rPr lang="en-US" dirty="0"/>
              <a:t>Click to add presentation title</a:t>
            </a:r>
          </a:p>
        </p:txBody>
      </p:sp>
      <p:sp>
        <p:nvSpPr>
          <p:cNvPr id="6" name="Faculty Name 1"/>
          <p:cNvSpPr>
            <a:spLocks noGrp="1" noChangeArrowheads="1"/>
          </p:cNvSpPr>
          <p:nvPr>
            <p:ph type="subTitle" idx="1" hasCustomPrompt="1"/>
            <p:custDataLst>
              <p:tags r:id="rId2"/>
            </p:custDataLst>
          </p:nvPr>
        </p:nvSpPr>
        <p:spPr bwMode="auto">
          <a:xfrm>
            <a:off x="271463" y="3282951"/>
            <a:ext cx="2898457" cy="1070928"/>
          </a:xfrm>
          <a:prstGeom prst="rect">
            <a:avLst/>
          </a:prstGeom>
          <a:noFill/>
          <a:ln>
            <a:noFill/>
            <a:miter lim="800000"/>
            <a:headEnd/>
            <a:tailEnd/>
          </a:ln>
        </p:spPr>
        <p:txBody>
          <a:bodyPr lIns="91429" tIns="45715" rIns="91429" bIns="45715"/>
          <a:lstStyle>
            <a:lvl1pPr marL="0" indent="0" algn="r">
              <a:spcBef>
                <a:spcPct val="0"/>
              </a:spcBef>
              <a:buFont typeface="Wingdings" pitchFamily="-84" charset="2"/>
              <a:buNone/>
              <a:defRPr sz="1800">
                <a:solidFill>
                  <a:srgbClr val="FFE0B3"/>
                </a:solidFill>
                <a:latin typeface="+mj-lt"/>
                <a:cs typeface="Calibri"/>
              </a:defRPr>
            </a:lvl1pPr>
          </a:lstStyle>
          <a:p>
            <a:r>
              <a:rPr lang="en-US" dirty="0"/>
              <a:t>Click to add faculty 1 name</a:t>
            </a:r>
          </a:p>
        </p:txBody>
      </p:sp>
      <p:sp>
        <p:nvSpPr>
          <p:cNvPr id="12" name="Faculty Photo 1"/>
          <p:cNvSpPr>
            <a:spLocks noGrp="1"/>
          </p:cNvSpPr>
          <p:nvPr>
            <p:ph type="pic" sz="quarter" idx="13" hasCustomPrompt="1"/>
          </p:nvPr>
        </p:nvSpPr>
        <p:spPr>
          <a:xfrm>
            <a:off x="325656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3" name="Faculty Name 2"/>
          <p:cNvSpPr>
            <a:spLocks noGrp="1"/>
          </p:cNvSpPr>
          <p:nvPr>
            <p:ph type="body" sz="quarter" idx="15" hasCustomPrompt="1"/>
          </p:nvPr>
        </p:nvSpPr>
        <p:spPr>
          <a:xfrm>
            <a:off x="4684508" y="3287713"/>
            <a:ext cx="2722131" cy="1066166"/>
          </a:xfrm>
          <a:ln>
            <a:noFill/>
          </a:ln>
        </p:spPr>
        <p:txBody>
          <a:bodyPr/>
          <a:lstStyle>
            <a:lvl1pPr marL="0" indent="0" algn="r">
              <a:spcBef>
                <a:spcPts val="0"/>
              </a:spcBef>
              <a:buNone/>
              <a:defRPr baseline="0">
                <a:solidFill>
                  <a:srgbClr val="FFE0B3"/>
                </a:solidFill>
              </a:defRPr>
            </a:lvl1pPr>
            <a:lvl2pPr marL="457200" indent="0">
              <a:buNone/>
              <a:defRPr/>
            </a:lvl2pPr>
            <a:lvl3pPr marL="798513" indent="0">
              <a:buNone/>
              <a:defRPr/>
            </a:lvl3pPr>
            <a:lvl4pPr marL="1371600" indent="0">
              <a:buNone/>
              <a:defRPr/>
            </a:lvl4pPr>
            <a:lvl5pPr marL="1828800" indent="0">
              <a:buNone/>
              <a:defRPr/>
            </a:lvl5pPr>
          </a:lstStyle>
          <a:p>
            <a:pPr lvl="0"/>
            <a:r>
              <a:rPr lang="en-US" dirty="0"/>
              <a:t>Click to add faculty 2 name</a:t>
            </a:r>
          </a:p>
        </p:txBody>
      </p:sp>
      <p:sp>
        <p:nvSpPr>
          <p:cNvPr id="7" name="Faculty Photo 2"/>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1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5" name="Picture 14" descr="JHU logo with text: Johns Hopkins University"/>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16" name="Picture 15" descr="Watermark of Johns Hopkins University shield logo."/>
          <p:cNvPicPr>
            <a:picLocks noChangeAspect="1"/>
          </p:cNvPicPr>
          <p:nvPr userDrawn="1"/>
        </p:nvPicPr>
        <p:blipFill>
          <a:blip r:embed="rId5"/>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3956230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965200"/>
            <a:ext cx="9144000" cy="4178300"/>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723472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2539364" y="0"/>
            <a:ext cx="6604635" cy="5143500"/>
          </a:xfrm>
          <a:prstGeom prst="rect">
            <a:avLst/>
          </a:prstGeom>
        </p:spPr>
        <p:txBody>
          <a:bodyPr vert="horz"/>
          <a:lstStyle>
            <a:lvl1pPr marL="0" indent="0">
              <a:buNone/>
              <a:defRPr sz="1800" baseline="0"/>
            </a:lvl1pPr>
          </a:lstStyle>
          <a:p>
            <a:r>
              <a:rPr lang="en-US" dirty="0"/>
              <a:t>Click icon to add image or drag and drop image to placeholder</a:t>
            </a:r>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23533936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2600959" y="153670"/>
            <a:ext cx="6390641"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609177009"/>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4" userDrawn="1">
          <p15:clr>
            <a:srgbClr val="FBAE40"/>
          </p15:clr>
        </p15:guide>
        <p15:guide id="4" pos="1632" userDrawn="1">
          <p15:clr>
            <a:srgbClr val="FBAE40"/>
          </p15:clr>
        </p15:guide>
        <p15:guide id="5" pos="5664" userDrawn="1">
          <p15:clr>
            <a:srgbClr val="FBAE40"/>
          </p15:clr>
        </p15:guide>
        <p15:guide id="6" orient="horz" pos="29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2600960" y="153671"/>
            <a:ext cx="3063240"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5925865" y="153671"/>
            <a:ext cx="3065735"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48451299"/>
      </p:ext>
    </p:extLst>
  </p:cSld>
  <p:clrMapOvr>
    <a:masterClrMapping/>
  </p:clrMapOvr>
  <p:extLst mod="1">
    <p:ext uri="{DCECCB84-F9BA-43D5-87BE-67443E8EF086}">
      <p15:sldGuideLst xmlns:p15="http://schemas.microsoft.com/office/powerpoint/2012/main">
        <p15:guide id="1" orient="horz" pos="2940" userDrawn="1">
          <p15:clr>
            <a:srgbClr val="FBAE40"/>
          </p15:clr>
        </p15:guide>
        <p15:guide id="2" pos="3674">
          <p15:clr>
            <a:srgbClr val="FBAE40"/>
          </p15:clr>
        </p15:guide>
        <p15:guide id="3" pos="1632" userDrawn="1">
          <p15:clr>
            <a:srgbClr val="FBAE40"/>
          </p15:clr>
        </p15:guide>
        <p15:guide id="4" pos="5664" userDrawn="1">
          <p15:clr>
            <a:srgbClr val="FBAE40"/>
          </p15:clr>
        </p15:guide>
        <p15:guide id="6" orient="horz" pos="8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2600959" y="153671"/>
            <a:ext cx="6390641" cy="21894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2600960" y="2468880"/>
            <a:ext cx="6390641" cy="21894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extLst mod="1">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userDrawn="1">
          <p15:clr>
            <a:srgbClr val="FBAE40"/>
          </p15:clr>
        </p15:guide>
        <p15:guide id="5" orient="horz" pos="84" userDrawn="1">
          <p15:clr>
            <a:srgbClr val="FBAE40"/>
          </p15:clr>
        </p15:guide>
        <p15:guide id="6" orient="horz" pos="147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2600959" y="161765"/>
            <a:ext cx="6390642" cy="386080"/>
          </a:xfrm>
          <a:prstGeom prst="rect">
            <a:avLst/>
          </a:prstGeom>
          <a:ln>
            <a:noFill/>
          </a:ln>
        </p:spPr>
        <p:txBody>
          <a:bodyPr vert="horz"/>
          <a:lstStyle>
            <a:lvl1pPr marL="0" indent="0" algn="ctr">
              <a:buNone/>
              <a:defRPr sz="1800" baseline="0"/>
            </a:lvl1pPr>
            <a:lvl2pPr marL="457200"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2600960" y="653142"/>
            <a:ext cx="6390642" cy="401410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65186517"/>
      </p:ext>
    </p:extLst>
  </p:cSld>
  <p:clrMapOvr>
    <a:masterClrMapping/>
  </p:clrMapOvr>
  <p:extLst mod="1">
    <p:ext uri="{DCECCB84-F9BA-43D5-87BE-67443E8EF086}">
      <p15:sldGuideLst xmlns:p15="http://schemas.microsoft.com/office/powerpoint/2012/main">
        <p15:guide id="1" orient="horz" pos="2940" userDrawn="1">
          <p15:clr>
            <a:srgbClr val="FBAE40"/>
          </p15:clr>
        </p15:guide>
        <p15:guide id="2" pos="3674" userDrawn="1">
          <p15:clr>
            <a:srgbClr val="FBAE40"/>
          </p15:clr>
        </p15:guide>
        <p15:guide id="3" orient="horz" pos="84" userDrawn="1">
          <p15:clr>
            <a:srgbClr val="FBAE40"/>
          </p15:clr>
        </p15:guide>
        <p15:guide id="4" pos="1632" userDrawn="1">
          <p15:clr>
            <a:srgbClr val="FBAE40"/>
          </p15:clr>
        </p15:guide>
        <p15:guide id="5" pos="566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2600960" y="159477"/>
            <a:ext cx="6390641" cy="4507774"/>
          </a:xfrm>
          <a:prstGeom prst="rect">
            <a:avLst/>
          </a:prstGeom>
          <a:ln>
            <a:noFill/>
            <a:prstDash val="sysDash"/>
          </a:ln>
        </p:spPr>
        <p:txBody>
          <a:bodyPr vert="horz" anchor="ctr"/>
          <a:lstStyle>
            <a:lvl1pPr marL="0" indent="0">
              <a:buNone/>
              <a:defRPr sz="1800">
                <a:latin typeface="Times New Roman"/>
                <a:cs typeface="Times New Roman"/>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quote</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83714183"/>
      </p:ext>
    </p:extLst>
  </p:cSld>
  <p:clrMapOvr>
    <a:masterClrMapping/>
  </p:clrMapOvr>
  <p:extLst mod="1">
    <p:ext uri="{DCECCB84-F9BA-43D5-87BE-67443E8EF086}">
      <p15:sldGuideLst xmlns:p15="http://schemas.microsoft.com/office/powerpoint/2012/main">
        <p15:guide id="1" orient="horz" pos="2940" userDrawn="1">
          <p15:clr>
            <a:srgbClr val="FBAE40"/>
          </p15:clr>
        </p15:guide>
        <p15:guide id="2" pos="2880" userDrawn="1">
          <p15:clr>
            <a:srgbClr val="FBAE40"/>
          </p15:clr>
        </p15:guide>
        <p15:guide id="3" orient="horz" pos="84" userDrawn="1">
          <p15:clr>
            <a:srgbClr val="FBAE40"/>
          </p15:clr>
        </p15:guide>
        <p15:guide id="4" pos="5664" userDrawn="1">
          <p15:clr>
            <a:srgbClr val="FBAE40"/>
          </p15:clr>
        </p15:guide>
        <p15:guide id="5" pos="163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2600960" y="133349"/>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2600960" y="2454753"/>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5854191" y="133350"/>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5854191" y="2454754"/>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2" userDrawn="1">
          <p15:clr>
            <a:srgbClr val="FBAE40"/>
          </p15:clr>
        </p15:guide>
        <p15:guide id="4" pos="5664" userDrawn="1">
          <p15:clr>
            <a:srgbClr val="FBAE40"/>
          </p15:clr>
        </p15:guide>
        <p15:guide id="5" pos="1632" userDrawn="1">
          <p15:clr>
            <a:srgbClr val="FBAE40"/>
          </p15:clr>
        </p15:guide>
        <p15:guide id="6" orient="horz" pos="84" userDrawn="1">
          <p15:clr>
            <a:srgbClr val="FBAE40"/>
          </p15:clr>
        </p15:guide>
        <p15:guide id="7" orient="horz" pos="2940" userDrawn="1">
          <p15:clr>
            <a:srgbClr val="FBAE40"/>
          </p15:clr>
        </p15:guide>
        <p15:guide id="8" orient="horz" pos="147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unusual quo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62624" y="4021455"/>
            <a:ext cx="8828976" cy="459105"/>
          </a:xfrm>
        </p:spPr>
        <p:txBody>
          <a:bodyPr/>
          <a:lstStyle/>
          <a:p>
            <a:r>
              <a:rPr lang="en-US" dirty="0"/>
              <a:t>Click to add title</a:t>
            </a:r>
          </a:p>
        </p:txBody>
      </p:sp>
      <p:sp>
        <p:nvSpPr>
          <p:cNvPr id="8" name="Text Placeholder 1"/>
          <p:cNvSpPr>
            <a:spLocks noGrp="1"/>
          </p:cNvSpPr>
          <p:nvPr>
            <p:ph type="body" sz="quarter" idx="10" hasCustomPrompt="1"/>
          </p:nvPr>
        </p:nvSpPr>
        <p:spPr>
          <a:xfrm>
            <a:off x="153034" y="133350"/>
            <a:ext cx="8838566" cy="3716973"/>
          </a:xfrm>
          <a:prstGeom prst="rect">
            <a:avLst/>
          </a:prstGeom>
          <a:ln>
            <a:noFill/>
            <a:prstDash val="sysDash"/>
          </a:ln>
        </p:spPr>
        <p:txBody>
          <a:bodyPr vert="horz" anchor="ctr"/>
          <a:lstStyle>
            <a:lvl1pPr marL="0" indent="0">
              <a:buNone/>
              <a:defRPr sz="180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quote</a:t>
            </a:r>
          </a:p>
        </p:txBody>
      </p:sp>
      <p:sp>
        <p:nvSpPr>
          <p:cNvPr id="7"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extLst>
      <p:ext uri="{BB962C8B-B14F-4D97-AF65-F5344CB8AC3E}">
        <p14:creationId xmlns:p14="http://schemas.microsoft.com/office/powerpoint/2010/main" val="1200776836"/>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96" userDrawn="1">
          <p15:clr>
            <a:srgbClr val="FBAE40"/>
          </p15:clr>
        </p15:guide>
        <p15:guide id="3" pos="2880" userDrawn="1">
          <p15:clr>
            <a:srgbClr val="FBAE40"/>
          </p15:clr>
        </p15:guide>
        <p15:guide id="4" pos="5664" userDrawn="1">
          <p15:clr>
            <a:srgbClr val="FBAE40"/>
          </p15:clr>
        </p15:guide>
        <p15:guide id="5" orient="horz" pos="8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nusua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624" y="4021455"/>
            <a:ext cx="8828976" cy="459105"/>
          </a:xfrm>
        </p:spPr>
        <p:txBody>
          <a:bodyPr/>
          <a:lstStyle/>
          <a:p>
            <a:r>
              <a:rPr lang="en-US" dirty="0"/>
              <a:t>Click to add title</a:t>
            </a:r>
          </a:p>
        </p:txBody>
      </p:sp>
      <p:sp>
        <p:nvSpPr>
          <p:cNvPr id="3" name="Content Placeholder 1"/>
          <p:cNvSpPr>
            <a:spLocks noGrp="1"/>
          </p:cNvSpPr>
          <p:nvPr>
            <p:ph idx="1" hasCustomPrompt="1"/>
          </p:nvPr>
        </p:nvSpPr>
        <p:spPr>
          <a:xfrm>
            <a:off x="152400" y="95250"/>
            <a:ext cx="8839200" cy="3771900"/>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extLst>
      <p:ext uri="{BB962C8B-B14F-4D97-AF65-F5344CB8AC3E}">
        <p14:creationId xmlns:p14="http://schemas.microsoft.com/office/powerpoint/2010/main" val="754756521"/>
      </p:ext>
    </p:extLst>
  </p:cSld>
  <p:clrMapOvr>
    <a:masterClrMapping/>
  </p:clrMapOvr>
  <p:extLst mod="1">
    <p:ext uri="{DCECCB84-F9BA-43D5-87BE-67443E8EF086}">
      <p15:sldGuideLst xmlns:p15="http://schemas.microsoft.com/office/powerpoint/2012/main">
        <p15:guide id="1" orient="horz" pos="1624" userDrawn="1">
          <p15:clr>
            <a:srgbClr val="FBAE40"/>
          </p15:clr>
        </p15:guide>
        <p15:guide id="2" pos="2880" userDrawn="1">
          <p15:clr>
            <a:srgbClr val="FBAE40"/>
          </p15:clr>
        </p15:guide>
        <p15:guide id="3" orient="horz" pos="60" userDrawn="1">
          <p15:clr>
            <a:srgbClr val="FBAE40"/>
          </p15:clr>
        </p15:guide>
        <p15:guide id="4" pos="96" userDrawn="1">
          <p15:clr>
            <a:srgbClr val="FBAE40"/>
          </p15:clr>
        </p15:guide>
        <p15:guide id="5" pos="5664" userDrawn="1">
          <p15:clr>
            <a:srgbClr val="FBAE40"/>
          </p15:clr>
        </p15:guide>
        <p15:guide id="6" orient="horz" pos="24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15478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56682" y="3258502"/>
            <a:ext cx="4886325" cy="1293177"/>
          </a:xfrm>
        </p:spPr>
        <p:txBody>
          <a:bodyPr anchor="t">
            <a:normAutofit/>
          </a:bodyPr>
          <a:lstStyle>
            <a:lvl1pPr>
              <a:defRPr sz="2200">
                <a:solidFill>
                  <a:srgbClr val="FFE0B3"/>
                </a:solidFill>
              </a:defRPr>
            </a:lvl1pPr>
          </a:lstStyle>
          <a:p>
            <a:r>
              <a:rPr lang="en-US" dirty="0"/>
              <a:t>Click to add section title</a:t>
            </a:r>
          </a:p>
        </p:txBody>
      </p:sp>
      <p:sp>
        <p:nvSpPr>
          <p:cNvPr id="6" name="Rectangle 5"/>
          <p:cNvSpPr/>
          <p:nvPr userDrawn="1"/>
        </p:nvSpPr>
        <p:spPr>
          <a:xfrm>
            <a:off x="98216" y="4648895"/>
            <a:ext cx="8964504" cy="369332"/>
          </a:xfrm>
          <a:prstGeom prst="rect">
            <a:avLst/>
          </a:prstGeom>
        </p:spPr>
        <p:txBody>
          <a:bodyPr wrap="square" lIns="0" tIns="0" rIns="0" bIns="0">
            <a:spAutoFit/>
          </a:bodyPr>
          <a:lstStyle/>
          <a:p>
            <a:pPr algn="ctr"/>
            <a:r>
              <a:rPr lang="en-US" sz="12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200" kern="1200" baseline="0" dirty="0">
                <a:solidFill>
                  <a:schemeClr val="bg1"/>
                </a:solidFill>
                <a:latin typeface="Calibri" charset="0"/>
                <a:ea typeface="ＭＳ Ｐゴシック" pitchFamily="-1" charset="-128"/>
                <a:cs typeface="Calibri Light"/>
              </a:rPr>
              <a:t> </a:t>
            </a:r>
            <a:r>
              <a:rPr lang="en-US" sz="1200" kern="1200" dirty="0">
                <a:solidFill>
                  <a:schemeClr val="bg1"/>
                </a:solidFill>
                <a:latin typeface="Calibri" charset="0"/>
                <a:ea typeface="ＭＳ Ｐゴシック" pitchFamily="-1" charset="-128"/>
                <a:cs typeface="Calibri Light"/>
              </a:rPr>
              <a:t>under</a:t>
            </a:r>
            <a:br>
              <a:rPr lang="en-US" sz="1200" kern="1200" dirty="0">
                <a:solidFill>
                  <a:schemeClr val="bg1"/>
                </a:solidFill>
                <a:latin typeface="Calibri" charset="0"/>
                <a:ea typeface="ＭＳ Ｐゴシック" pitchFamily="-1" charset="-128"/>
                <a:cs typeface="Calibri Light"/>
              </a:rPr>
            </a:br>
            <a:r>
              <a:rPr lang="en-US" sz="12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200" dirty="0">
              <a:solidFill>
                <a:schemeClr val="bg1"/>
              </a:solidFill>
              <a:latin typeface="Calibri" charset="0"/>
              <a:cs typeface="Calibri Light"/>
            </a:endParaRPr>
          </a:p>
        </p:txBody>
      </p:sp>
      <p:cxnSp>
        <p:nvCxnSpPr>
          <p:cNvPr id="10" name="Straight Connector 1"/>
          <p:cNvCxnSpPr>
            <a:cxnSpLocks noChangeShapeType="1"/>
          </p:cNvCxnSpPr>
          <p:nvPr userDrawn="1"/>
        </p:nvCxnSpPr>
        <p:spPr bwMode="auto">
          <a:xfrm>
            <a:off x="256682" y="3165475"/>
            <a:ext cx="4910138" cy="1588"/>
          </a:xfrm>
          <a:prstGeom prst="line">
            <a:avLst/>
          </a:prstGeom>
          <a:noFill/>
          <a:ln w="9525">
            <a:solidFill>
              <a:srgbClr val="FFFFFF"/>
            </a:solidFill>
            <a:round/>
            <a:headEnd type="none" w="sm" len="sm"/>
            <a:tailEnd type="none" w="sm" len="sm"/>
          </a:ln>
        </p:spPr>
      </p:cxnSp>
      <p:pic>
        <p:nvPicPr>
          <p:cNvPr id="7" name="Picture 6" descr="JHU logo with text: Johns Hopkins University"/>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8" name="Picture 7" descr="Watermark of Johns Hopkins University shield logo."/>
          <p:cNvPicPr>
            <a:picLocks noChangeAspect="1"/>
          </p:cNvPicPr>
          <p:nvPr userDrawn="1"/>
        </p:nvPicPr>
        <p:blipFill>
          <a:blip r:embed="rId3"/>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19146627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1547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1604" y="2348547"/>
            <a:ext cx="8839200" cy="459105"/>
          </a:xfrm>
        </p:spPr>
        <p:txBody>
          <a:bodyPr>
            <a:normAutofit/>
          </a:bodyPr>
          <a:lstStyle>
            <a:lvl1pPr algn="ctr">
              <a:defRPr sz="2400" b="1"/>
            </a:lvl1pPr>
          </a:lstStyle>
          <a:p>
            <a:r>
              <a:rPr lang="en-US" dirty="0"/>
              <a:t>Click to edit Master title style</a:t>
            </a: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cSld>
  <p:clrMapOvr>
    <a:masterClrMapping/>
  </p:clrMapOvr>
  <p:extLst>
    <p:ext uri="{DCECCB84-F9BA-43D5-87BE-67443E8EF086}">
      <p15:sldGuideLst xmlns:p15="http://schemas.microsoft.com/office/powerpoint/2012/main">
        <p15:guide id="1" orient="horz" pos="1624">
          <p15:clr>
            <a:srgbClr val="FBAE40"/>
          </p15:clr>
        </p15:guide>
        <p15:guide id="2" pos="2880">
          <p15:clr>
            <a:srgbClr val="FBAE40"/>
          </p15:clr>
        </p15:guide>
        <p15:guide id="3" orient="horz" pos="60">
          <p15:clr>
            <a:srgbClr val="FBAE40"/>
          </p15:clr>
        </p15:guide>
        <p15:guide id="4" pos="96">
          <p15:clr>
            <a:srgbClr val="FBAE40"/>
          </p15:clr>
        </p15:guide>
        <p15:guide id="5" pos="5664">
          <p15:clr>
            <a:srgbClr val="FBAE40"/>
          </p15:clr>
        </p15:guide>
        <p15:guide id="6" orient="horz" pos="243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t a layout">
    <p:bg>
      <p:bgPr>
        <a:solidFill>
          <a:srgbClr val="154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604" y="1045030"/>
            <a:ext cx="8839200" cy="3066140"/>
          </a:xfrm>
          <a:ln>
            <a:noFill/>
          </a:ln>
        </p:spPr>
        <p:txBody>
          <a:bodyPr>
            <a:noAutofit/>
          </a:bodyPr>
          <a:lstStyle>
            <a:lvl1pPr algn="ctr">
              <a:defRPr sz="1800" b="0" baseline="0"/>
            </a:lvl1pPr>
          </a:lstStyle>
          <a:p>
            <a:pPr algn="ctr"/>
            <a:r>
              <a:rPr lang="en-US" sz="3200" dirty="0">
                <a:solidFill>
                  <a:schemeClr val="bg1"/>
                </a:solidFill>
              </a:rPr>
              <a:t>THIS SLIDE IS FOR NOTICE ONLY</a:t>
            </a:r>
            <a:br>
              <a:rPr lang="en-US" sz="3200" dirty="0">
                <a:solidFill>
                  <a:schemeClr val="bg1"/>
                </a:solidFill>
              </a:rPr>
            </a:br>
            <a:r>
              <a:rPr lang="en-US" sz="2000" dirty="0">
                <a:solidFill>
                  <a:schemeClr val="bg1"/>
                </a:solidFill>
              </a:rPr>
              <a:t>and is not intended to be used in a presentation</a:t>
            </a:r>
            <a:br>
              <a:rPr lang="en-US" sz="2000" dirty="0">
                <a:solidFill>
                  <a:schemeClr val="bg1"/>
                </a:solidFill>
              </a:rPr>
            </a:br>
            <a:br>
              <a:rPr lang="en-US" dirty="0">
                <a:solidFill>
                  <a:schemeClr val="bg1"/>
                </a:solidFill>
              </a:rPr>
            </a:br>
            <a:r>
              <a:rPr lang="en-US" dirty="0">
                <a:solidFill>
                  <a:schemeClr val="bg1"/>
                </a:solidFill>
              </a:rPr>
              <a:t>This</a:t>
            </a:r>
            <a:r>
              <a:rPr lang="en-US" baseline="0" dirty="0">
                <a:solidFill>
                  <a:schemeClr val="bg1"/>
                </a:solidFill>
              </a:rPr>
              <a:t> PowerPoint Template was developed by:</a:t>
            </a:r>
            <a:br>
              <a:rPr lang="en-US" baseline="0" dirty="0">
                <a:solidFill>
                  <a:schemeClr val="bg1"/>
                </a:solidFill>
              </a:rPr>
            </a:br>
            <a:r>
              <a:rPr lang="en-US" i="1" baseline="0" dirty="0">
                <a:solidFill>
                  <a:schemeClr val="bg1"/>
                </a:solidFill>
              </a:rPr>
              <a:t>The Center for Teaching and Learning (CTL)</a:t>
            </a:r>
            <a:br>
              <a:rPr lang="en-US" i="1" baseline="0" dirty="0">
                <a:solidFill>
                  <a:schemeClr val="bg1"/>
                </a:solidFill>
              </a:rPr>
            </a:br>
            <a:r>
              <a:rPr lang="en-US" i="1" baseline="0" dirty="0">
                <a:solidFill>
                  <a:schemeClr val="bg1"/>
                </a:solidFill>
              </a:rPr>
              <a:t>Johns Hopkins Bloomberg School of Public Health</a:t>
            </a:r>
            <a:br>
              <a:rPr lang="en-US" i="1" baseline="0" dirty="0">
                <a:solidFill>
                  <a:schemeClr val="bg1"/>
                </a:solidFill>
              </a:rPr>
            </a:br>
            <a:br>
              <a:rPr lang="en-US" i="1" baseline="0" dirty="0">
                <a:solidFill>
                  <a:schemeClr val="bg1"/>
                </a:solidFill>
              </a:rPr>
            </a:br>
            <a:r>
              <a:rPr lang="en-US" dirty="0">
                <a:solidFill>
                  <a:schemeClr val="bg1"/>
                </a:solidFill>
              </a:rPr>
              <a:t>Last</a:t>
            </a:r>
            <a:r>
              <a:rPr lang="en-US" baseline="0" dirty="0">
                <a:solidFill>
                  <a:schemeClr val="bg1"/>
                </a:solidFill>
              </a:rPr>
              <a:t> modified: 21 September 2017</a:t>
            </a:r>
            <a:endParaRPr lang="en-US" dirty="0">
              <a:solidFill>
                <a:schemeClr val="bg1"/>
              </a:solidFill>
            </a:endParaRP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cSld>
  <p:clrMapOvr>
    <a:masterClrMapping/>
  </p:clrMapOvr>
  <p:extLst mod="1">
    <p:ext uri="{DCECCB84-F9BA-43D5-87BE-67443E8EF086}">
      <p15:sldGuideLst xmlns:p15="http://schemas.microsoft.com/office/powerpoint/2012/main">
        <p15:guide id="1" orient="horz" pos="1624">
          <p15:clr>
            <a:srgbClr val="FBAE40"/>
          </p15:clr>
        </p15:guide>
        <p15:guide id="2" pos="2880">
          <p15:clr>
            <a:srgbClr val="FBAE40"/>
          </p15:clr>
        </p15:guide>
        <p15:guide id="3" orient="horz" pos="60">
          <p15:clr>
            <a:srgbClr val="FBAE40"/>
          </p15:clr>
        </p15:guide>
        <p15:guide id="4" pos="96">
          <p15:clr>
            <a:srgbClr val="FBAE40"/>
          </p15:clr>
        </p15:guide>
        <p15:guide id="5" pos="5664">
          <p15:clr>
            <a:srgbClr val="FBAE40"/>
          </p15:clr>
        </p15:guide>
        <p15:guide id="6" orient="horz" pos="24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2436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8858161" cy="166496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2" y="2926081"/>
            <a:ext cx="8858161" cy="166496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40051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4610186"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2" y="292608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3"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4610186"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3394472"/>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49574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41692" y="4152105"/>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4153263"/>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3.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2"/>
            </p:custDataLst>
          </p:nvPr>
        </p:nvSpPr>
        <p:spPr bwMode="auto">
          <a:xfrm>
            <a:off x="0" y="0"/>
            <a:ext cx="9144000" cy="965200"/>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49313" y="53975"/>
            <a:ext cx="8858161"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9313" y="1200151"/>
            <a:ext cx="8858161" cy="3394472"/>
          </a:xfrm>
          <a:prstGeom prst="rect">
            <a:avLst/>
          </a:prstGeom>
          <a:ln>
            <a:no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61" r:id="rId3"/>
    <p:sldLayoutId id="2147483650" r:id="rId4"/>
    <p:sldLayoutId id="2147483710" r:id="rId5"/>
    <p:sldLayoutId id="2147483722" r:id="rId6"/>
    <p:sldLayoutId id="2147483727" r:id="rId7"/>
    <p:sldLayoutId id="2147483708" r:id="rId8"/>
    <p:sldLayoutId id="2147483730" r:id="rId9"/>
    <p:sldLayoutId id="2147483735" r:id="rId10"/>
    <p:sldLayoutId id="2147483731" r:id="rId11"/>
    <p:sldLayoutId id="2147483726" r:id="rId12"/>
    <p:sldLayoutId id="2147483724" r:id="rId13"/>
    <p:sldLayoutId id="2147483662" r:id="rId14"/>
    <p:sldLayoutId id="2147483725" r:id="rId15"/>
    <p:sldLayoutId id="2147483707" r:id="rId16"/>
    <p:sldLayoutId id="2147483723" r:id="rId17"/>
    <p:sldLayoutId id="2147483734" r:id="rId18"/>
    <p:sldLayoutId id="2147483668" r:id="rId19"/>
    <p:sldLayoutId id="2147483677" r:id="rId20"/>
  </p:sldLayoutIdLst>
  <p:hf hdr="0" ftr="0" dt="0"/>
  <p:txStyles>
    <p:titleStyle>
      <a:lvl1pPr algn="l" defTabSz="457200" rtl="0" eaLnBrk="1" latinLnBrk="0" hangingPunct="1">
        <a:spcBef>
          <a:spcPct val="0"/>
        </a:spcBef>
        <a:buNone/>
        <a:defRPr sz="2400" kern="1200">
          <a:solidFill>
            <a:schemeClr val="bg1"/>
          </a:solidFill>
          <a:latin typeface="+mj-lt"/>
          <a:ea typeface="+mj-ea"/>
          <a:cs typeface="+mj-cs"/>
        </a:defRPr>
      </a:lvl1pPr>
    </p:titleStyle>
    <p:bodyStyle>
      <a:lvl1pPr marL="288925" indent="-288925" algn="l" defTabSz="457200" rtl="0" eaLnBrk="1" latinLnBrk="0" hangingPunct="1">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6928" indent="-284163" algn="l" defTabSz="457200" rtl="0" eaLnBrk="1" latinLnBrk="0" hangingPunct="1">
        <a:spcBef>
          <a:spcPts val="0"/>
        </a:spcBef>
        <a:buClr>
          <a:srgbClr val="154780"/>
        </a:buClr>
        <a:buSzPct val="80000"/>
        <a:buFont typeface="Arial" panose="020B0604020202020204" pitchFamily="34" charset="0"/>
        <a:buChar char="►"/>
        <a:defRPr sz="1800" kern="1200">
          <a:solidFill>
            <a:schemeClr val="tx1"/>
          </a:solidFill>
          <a:latin typeface="+mn-lt"/>
          <a:ea typeface="+mn-ea"/>
          <a:cs typeface="+mn-cs"/>
        </a:defRPr>
      </a:lvl2pPr>
      <a:lvl3pPr marL="566928" indent="237744" algn="l" defTabSz="457200" rtl="0" eaLnBrk="1" latinLnBrk="0" hangingPunct="1">
        <a:spcBef>
          <a:spcPts val="0"/>
        </a:spcBef>
        <a:buClr>
          <a:srgbClr val="154780"/>
        </a:buClr>
        <a:buFont typeface="Arial" panose="020B0604020202020204" pitchFamily="34" charset="0"/>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userDrawn="1">
          <p15:clr>
            <a:srgbClr val="F26B43"/>
          </p15:clr>
        </p15:guide>
        <p15:guide id="5" orient="horz" pos="2892" userDrawn="1">
          <p15:clr>
            <a:srgbClr val="F26B43"/>
          </p15:clr>
        </p15:guide>
        <p15:guide id="8" pos="96" userDrawn="1">
          <p15:clr>
            <a:srgbClr val="F26B43"/>
          </p15:clr>
        </p15:guide>
        <p15:guide id="9" pos="5664" userDrawn="1">
          <p15:clr>
            <a:srgbClr val="F26B43"/>
          </p15:clr>
        </p15:guide>
        <p15:guide id="10" orient="horz" pos="1620" userDrawn="1">
          <p15:clr>
            <a:srgbClr val="F26B43"/>
          </p15:clr>
        </p15:guide>
        <p15:guide id="11" orient="horz" pos="2556" userDrawn="1">
          <p15:clr>
            <a:srgbClr val="F26B43"/>
          </p15:clr>
        </p15:guide>
        <p15:guide id="12" orient="horz" pos="31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63106" y="54000"/>
            <a:ext cx="2191563" cy="1243172"/>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userDrawn="1"/>
        </p:nvSpPr>
        <p:spPr bwMode="auto">
          <a:xfrm>
            <a:off x="-1588" y="0"/>
            <a:ext cx="2520951" cy="5143500"/>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9" r:id="rId3"/>
    <p:sldLayoutId id="2147483732" r:id="rId4"/>
    <p:sldLayoutId id="2147483715" r:id="rId5"/>
    <p:sldLayoutId id="2147483717" r:id="rId6"/>
    <p:sldLayoutId id="2147483721" r:id="rId7"/>
  </p:sldLayoutIdLst>
  <p:txStyles>
    <p:titleStyle>
      <a:lvl1pPr algn="l" defTabSz="457200" rtl="0" eaLnBrk="1" latinLnBrk="0" hangingPunct="1">
        <a:spcBef>
          <a:spcPct val="0"/>
        </a:spcBef>
        <a:buNone/>
        <a:defRPr sz="2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624" y="4021455"/>
            <a:ext cx="8812912" cy="459105"/>
          </a:xfrm>
          <a:prstGeom prst="rect">
            <a:avLst/>
          </a:prstGeom>
        </p:spPr>
        <p:txBody>
          <a:bodyPr vert="horz" lIns="91440" tIns="45720" rIns="91440" bIns="45720" rtlCol="0" anchor="ctr">
            <a:normAutofit/>
          </a:bodyPr>
          <a:lstStyle/>
          <a:p>
            <a:r>
              <a:rPr lang="en-US" dirty="0"/>
              <a:t>Click to add title</a:t>
            </a:r>
          </a:p>
        </p:txBody>
      </p:sp>
      <p:sp>
        <p:nvSpPr>
          <p:cNvPr id="10" name="Slide Number Placeholder 1"/>
          <p:cNvSpPr txBox="1">
            <a:spLocks/>
          </p:cNvSpPr>
          <p:nvPr userDrawn="1"/>
        </p:nvSpPr>
        <p:spPr>
          <a:xfrm>
            <a:off x="8449056" y="4791456"/>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rgbClr val="FFFFFF"/>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
          <p:cNvSpPr>
            <a:spLocks noChangeArrowheads="1"/>
          </p:cNvSpPr>
          <p:nvPr userDrawn="1"/>
        </p:nvSpPr>
        <p:spPr bwMode="auto">
          <a:xfrm>
            <a:off x="0" y="3987800"/>
            <a:ext cx="9144000" cy="1163638"/>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3" name="Footer Placeholder 2"/>
          <p:cNvSpPr>
            <a:spLocks noGrp="1"/>
          </p:cNvSpPr>
          <p:nvPr>
            <p:ph type="ftr" sz="quarter" idx="3"/>
          </p:nvPr>
        </p:nvSpPr>
        <p:spPr>
          <a:xfrm>
            <a:off x="162623" y="4767263"/>
            <a:ext cx="828643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
        <p:nvSpPr>
          <p:cNvPr id="13"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chemeClr val="bg1"/>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p:txBody>
      </p:sp>
    </p:spTree>
    <p:extLst>
      <p:ext uri="{BB962C8B-B14F-4D97-AF65-F5344CB8AC3E}">
        <p14:creationId xmlns:p14="http://schemas.microsoft.com/office/powerpoint/2010/main" val="1076071168"/>
      </p:ext>
    </p:extLst>
  </p:cSld>
  <p:clrMap bg1="lt1" tx1="dk1" bg2="lt2" tx2="dk2" accent1="accent1" accent2="accent2" accent3="accent3" accent4="accent4" accent5="accent5" accent6="accent6" hlink="hlink" folHlink="folHlink"/>
  <p:sldLayoutIdLst>
    <p:sldLayoutId id="2147483694" r:id="rId1"/>
    <p:sldLayoutId id="2147483728" r:id="rId2"/>
    <p:sldLayoutId id="2147483729" r:id="rId3"/>
    <p:sldLayoutId id="2147483733" r:id="rId4"/>
  </p:sldLayoutIdLst>
  <p:hf hdr="0" ftr="0" dt="0"/>
  <p:txStyles>
    <p:titleStyle>
      <a:lvl1pPr algn="l" defTabSz="457200" rtl="0" eaLnBrk="1" latinLnBrk="0" hangingPunct="1">
        <a:spcBef>
          <a:spcPct val="0"/>
        </a:spcBef>
        <a:buNone/>
        <a:defRPr sz="1800" kern="1200" baseline="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gisonline.ams.usda.gov/ExportGrainRepor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gisonline.ams.usda.gov/ExportGrainReport/"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Protecting Soybean Farmers from a scaling trade war</a:t>
            </a:r>
          </a:p>
        </p:txBody>
      </p:sp>
      <p:sp>
        <p:nvSpPr>
          <p:cNvPr id="3" name="Subtitle 2"/>
          <p:cNvSpPr>
            <a:spLocks noGrp="1"/>
          </p:cNvSpPr>
          <p:nvPr>
            <p:ph type="subTitle" idx="1"/>
          </p:nvPr>
        </p:nvSpPr>
        <p:spPr/>
        <p:txBody>
          <a:bodyPr/>
          <a:lstStyle/>
          <a:p>
            <a:r>
              <a:rPr lang="en-US" dirty="0"/>
              <a:t>Jose Montes de Oca</a:t>
            </a:r>
          </a:p>
          <a:p>
            <a:r>
              <a:rPr lang="en-US" dirty="0"/>
              <a:t>Available: https://github.com/josber86/soybeananalysis</a:t>
            </a:r>
          </a:p>
        </p:txBody>
      </p:sp>
    </p:spTree>
    <p:extLst>
      <p:ext uri="{BB962C8B-B14F-4D97-AF65-F5344CB8AC3E}">
        <p14:creationId xmlns:p14="http://schemas.microsoft.com/office/powerpoint/2010/main" val="391149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findings (cont.)</a:t>
            </a:r>
          </a:p>
        </p:txBody>
      </p:sp>
      <p:pic>
        <p:nvPicPr>
          <p:cNvPr id="5" name="Content Placeholder 3"/>
          <p:cNvPicPr>
            <a:picLocks noGrp="1" noChangeAspect="1"/>
          </p:cNvPicPr>
          <p:nvPr>
            <p:ph idx="1"/>
          </p:nvPr>
        </p:nvPicPr>
        <p:blipFill>
          <a:blip r:embed="rId2"/>
          <a:stretch>
            <a:fillRect/>
          </a:stretch>
        </p:blipFill>
        <p:spPr>
          <a:xfrm>
            <a:off x="149313" y="1405214"/>
            <a:ext cx="4166158" cy="2884683"/>
          </a:xfrm>
          <a:prstGeom prst="rect">
            <a:avLst/>
          </a:prstGeom>
        </p:spPr>
      </p:pic>
      <p:pic>
        <p:nvPicPr>
          <p:cNvPr id="6" name="Picture 5"/>
          <p:cNvPicPr>
            <a:picLocks noChangeAspect="1"/>
          </p:cNvPicPr>
          <p:nvPr/>
        </p:nvPicPr>
        <p:blipFill>
          <a:blip r:embed="rId3"/>
          <a:stretch>
            <a:fillRect/>
          </a:stretch>
        </p:blipFill>
        <p:spPr>
          <a:xfrm>
            <a:off x="4288917" y="1062536"/>
            <a:ext cx="3794767" cy="3407993"/>
          </a:xfrm>
          <a:prstGeom prst="rect">
            <a:avLst/>
          </a:prstGeom>
        </p:spPr>
      </p:pic>
    </p:spTree>
    <p:extLst>
      <p:ext uri="{BB962C8B-B14F-4D97-AF65-F5344CB8AC3E}">
        <p14:creationId xmlns:p14="http://schemas.microsoft.com/office/powerpoint/2010/main" val="71813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Recommendations</a:t>
            </a:r>
          </a:p>
        </p:txBody>
      </p:sp>
      <p:sp>
        <p:nvSpPr>
          <p:cNvPr id="3" name="Content Placeholder 2"/>
          <p:cNvSpPr>
            <a:spLocks noGrp="1"/>
          </p:cNvSpPr>
          <p:nvPr>
            <p:ph idx="1"/>
          </p:nvPr>
        </p:nvSpPr>
        <p:spPr>
          <a:xfrm>
            <a:off x="149313" y="1200151"/>
            <a:ext cx="8858161" cy="1630598"/>
          </a:xfrm>
        </p:spPr>
        <p:txBody>
          <a:bodyPr>
            <a:normAutofit fontScale="92500" lnSpcReduction="10000"/>
          </a:bodyPr>
          <a:lstStyle/>
          <a:p>
            <a:r>
              <a:rPr lang="en-US" dirty="0"/>
              <a:t>At the Macro Level – Depress the value of the Dollar </a:t>
            </a:r>
            <a:br>
              <a:rPr lang="en-US" dirty="0"/>
            </a:br>
            <a:r>
              <a:rPr lang="en-US" dirty="0"/>
              <a:t>(print, print, print)</a:t>
            </a:r>
          </a:p>
          <a:p>
            <a:r>
              <a:rPr lang="en-US" dirty="0"/>
              <a:t>At the Micro Level – subsidies tied to Gas Prices </a:t>
            </a:r>
            <a:br>
              <a:rPr lang="en-US" dirty="0"/>
            </a:br>
            <a:r>
              <a:rPr lang="en-US" dirty="0"/>
              <a:t>or increase domestic soy consumption </a:t>
            </a:r>
            <a:br>
              <a:rPr lang="en-US" dirty="0"/>
            </a:br>
            <a:r>
              <a:rPr lang="en-US" dirty="0"/>
              <a:t>(bio fuel, increase meat consumption, or meat exports) </a:t>
            </a:r>
          </a:p>
        </p:txBody>
      </p:sp>
      <p:pic>
        <p:nvPicPr>
          <p:cNvPr id="5" name="Picture 4"/>
          <p:cNvPicPr>
            <a:picLocks noChangeAspect="1"/>
          </p:cNvPicPr>
          <p:nvPr/>
        </p:nvPicPr>
        <p:blipFill>
          <a:blip r:embed="rId2"/>
          <a:stretch>
            <a:fillRect/>
          </a:stretch>
        </p:blipFill>
        <p:spPr>
          <a:xfrm>
            <a:off x="7130374" y="135195"/>
            <a:ext cx="1713892" cy="117638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35811407"/>
              </p:ext>
            </p:extLst>
          </p:nvPr>
        </p:nvGraphicFramePr>
        <p:xfrm>
          <a:off x="5598587" y="1633775"/>
          <a:ext cx="3063573" cy="2971800"/>
        </p:xfrm>
        <a:graphic>
          <a:graphicData uri="http://schemas.openxmlformats.org/drawingml/2006/table">
            <a:tbl>
              <a:tblPr/>
              <a:tblGrid>
                <a:gridCol w="803560">
                  <a:extLst>
                    <a:ext uri="{9D8B030D-6E8A-4147-A177-3AD203B41FA5}">
                      <a16:colId xmlns:a16="http://schemas.microsoft.com/office/drawing/2014/main" val="20000"/>
                    </a:ext>
                  </a:extLst>
                </a:gridCol>
                <a:gridCol w="2260013">
                  <a:extLst>
                    <a:ext uri="{9D8B030D-6E8A-4147-A177-3AD203B41FA5}">
                      <a16:colId xmlns:a16="http://schemas.microsoft.com/office/drawing/2014/main" val="20001"/>
                    </a:ext>
                  </a:extLst>
                </a:gridCol>
              </a:tblGrid>
              <a:tr h="145530">
                <a:tc>
                  <a:txBody>
                    <a:bodyPr/>
                    <a:lstStyle/>
                    <a:p>
                      <a:pPr algn="l" fontAlgn="b"/>
                      <a:r>
                        <a:rPr lang="en-US" sz="1100" b="0" i="0" u="none" strike="noStrike" dirty="0">
                          <a:solidFill>
                            <a:srgbClr val="000000"/>
                          </a:solidFill>
                          <a:effectLst/>
                          <a:latin typeface="Calibri" panose="020F0502020204030204" pitchFamily="34" charset="0"/>
                        </a:rPr>
                        <a:t>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Commodity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145530">
                <a:tc>
                  <a:txBody>
                    <a:bodyPr/>
                    <a:lstStyle/>
                    <a:p>
                      <a:pPr algn="l" fontAlgn="b"/>
                      <a:r>
                        <a:rPr lang="en-US" sz="1100" b="0" i="0" u="none" strike="noStrike">
                          <a:solidFill>
                            <a:srgbClr val="000000"/>
                          </a:solidFill>
                          <a:effectLst/>
                          <a:latin typeface="Calibri" panose="020F0502020204030204" pitchFamily="34" charset="0"/>
                        </a:rPr>
                        <a:t>Illinois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 Oilseeds &amp; Grains - $2.1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5530">
                <a:tc>
                  <a:txBody>
                    <a:bodyPr/>
                    <a:lstStyle/>
                    <a:p>
                      <a:pPr algn="l" fontAlgn="b"/>
                      <a:r>
                        <a:rPr lang="en-US" sz="1100" b="0" i="0" u="none" strike="noStrike">
                          <a:solidFill>
                            <a:srgbClr val="000000"/>
                          </a:solidFill>
                          <a:effectLst/>
                          <a:latin typeface="Calibri" panose="020F0502020204030204" pitchFamily="34" charset="0"/>
                        </a:rPr>
                        <a:t>Iowa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$1.8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5530">
                <a:tc>
                  <a:txBody>
                    <a:bodyPr/>
                    <a:lstStyle/>
                    <a:p>
                      <a:pPr algn="l" fontAlgn="b"/>
                      <a:r>
                        <a:rPr lang="en-US" sz="1100" b="0" i="0" u="none" strike="noStrike">
                          <a:solidFill>
                            <a:srgbClr val="000000"/>
                          </a:solidFill>
                          <a:effectLst/>
                          <a:latin typeface="Calibri" panose="020F0502020204030204" pitchFamily="34" charset="0"/>
                        </a:rPr>
                        <a:t>Indiana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 Oilseeds &amp; Grains - $1.2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5530">
                <a:tc>
                  <a:txBody>
                    <a:bodyPr/>
                    <a:lstStyle/>
                    <a:p>
                      <a:pPr algn="l" fontAlgn="b"/>
                      <a:r>
                        <a:rPr lang="en-US" sz="1100" b="0" i="0" u="none" strike="noStrike">
                          <a:solidFill>
                            <a:srgbClr val="000000"/>
                          </a:solidFill>
                          <a:effectLst/>
                          <a:latin typeface="Calibri" panose="020F0502020204030204" pitchFamily="34" charset="0"/>
                        </a:rPr>
                        <a:t>Minnesota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$1.2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5530">
                <a:tc>
                  <a:txBody>
                    <a:bodyPr/>
                    <a:lstStyle/>
                    <a:p>
                      <a:pPr algn="l" fontAlgn="b"/>
                      <a:r>
                        <a:rPr lang="en-US" sz="1100" b="0" i="0" u="none" strike="noStrike">
                          <a:solidFill>
                            <a:srgbClr val="000000"/>
                          </a:solidFill>
                          <a:effectLst/>
                          <a:latin typeface="Calibri" panose="020F0502020204030204" pitchFamily="34" charset="0"/>
                        </a:rPr>
                        <a:t>Nebraska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$1.1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5530">
                <a:tc>
                  <a:txBody>
                    <a:bodyPr/>
                    <a:lstStyle/>
                    <a:p>
                      <a:pPr algn="l" fontAlgn="b"/>
                      <a:r>
                        <a:rPr lang="en-US" sz="1100" b="0" i="0" u="none" strike="noStrike">
                          <a:solidFill>
                            <a:srgbClr val="000000"/>
                          </a:solidFill>
                          <a:effectLst/>
                          <a:latin typeface="Calibri" panose="020F0502020204030204" pitchFamily="34" charset="0"/>
                        </a:rPr>
                        <a:t>Montana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$110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5530">
                <a:tc>
                  <a:txBody>
                    <a:bodyPr/>
                    <a:lstStyle/>
                    <a:p>
                      <a:pPr algn="l" fontAlgn="b"/>
                      <a:r>
                        <a:rPr lang="en-US" sz="1100" b="0" i="0" u="none" strike="noStrike">
                          <a:solidFill>
                            <a:srgbClr val="000000"/>
                          </a:solidFill>
                          <a:effectLst/>
                          <a:latin typeface="Calibri" panose="020F0502020204030204" pitchFamily="34" charset="0"/>
                        </a:rPr>
                        <a:t>North Carolina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$234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5530">
                <a:tc>
                  <a:txBody>
                    <a:bodyPr/>
                    <a:lstStyle/>
                    <a:p>
                      <a:pPr algn="l" fontAlgn="b"/>
                      <a:r>
                        <a:rPr lang="en-US" sz="1100" b="0" i="0" u="none" strike="noStrike">
                          <a:solidFill>
                            <a:srgbClr val="000000"/>
                          </a:solidFill>
                          <a:effectLst/>
                          <a:latin typeface="Calibri" panose="020F0502020204030204" pitchFamily="34" charset="0"/>
                        </a:rPr>
                        <a:t>Mississippi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$423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5530">
                <a:tc>
                  <a:txBody>
                    <a:bodyPr/>
                    <a:lstStyle/>
                    <a:p>
                      <a:pPr algn="l" fontAlgn="b"/>
                      <a:r>
                        <a:rPr lang="en-US" sz="1100" b="0" i="0" u="none" strike="noStrike">
                          <a:solidFill>
                            <a:srgbClr val="000000"/>
                          </a:solidFill>
                          <a:effectLst/>
                          <a:latin typeface="Calibri" panose="020F0502020204030204" pitchFamily="34" charset="0"/>
                        </a:rPr>
                        <a:t>Arkansas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$571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5530">
                <a:tc>
                  <a:txBody>
                    <a:bodyPr/>
                    <a:lstStyle/>
                    <a:p>
                      <a:pPr algn="l" fontAlgn="b"/>
                      <a:r>
                        <a:rPr lang="en-US" sz="1100" b="0" i="0" u="none" strike="noStrike">
                          <a:solidFill>
                            <a:srgbClr val="000000"/>
                          </a:solidFill>
                          <a:effectLst/>
                          <a:latin typeface="Calibri" panose="020F0502020204030204" pitchFamily="34" charset="0"/>
                        </a:rPr>
                        <a:t>Oklahoma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$73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5530">
                <a:tc>
                  <a:txBody>
                    <a:bodyPr/>
                    <a:lstStyle/>
                    <a:p>
                      <a:pPr algn="l" fontAlgn="b"/>
                      <a:r>
                        <a:rPr lang="en-US" sz="1100" b="0" i="0" u="none" strike="noStrike">
                          <a:solidFill>
                            <a:srgbClr val="000000"/>
                          </a:solidFill>
                          <a:effectLst/>
                          <a:latin typeface="Calibri" panose="020F0502020204030204" pitchFamily="34" charset="0"/>
                        </a:rPr>
                        <a:t>Kansas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$767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45530">
                <a:tc>
                  <a:txBody>
                    <a:bodyPr/>
                    <a:lstStyle/>
                    <a:p>
                      <a:pPr algn="l" fontAlgn="b"/>
                      <a:r>
                        <a:rPr lang="en-US" sz="1100" b="0" i="0" u="none" strike="noStrike">
                          <a:solidFill>
                            <a:srgbClr val="000000"/>
                          </a:solidFill>
                          <a:effectLst/>
                          <a:latin typeface="Calibri" panose="020F0502020204030204" pitchFamily="34" charset="0"/>
                        </a:rPr>
                        <a:t>North Dakota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$818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5530">
                <a:tc>
                  <a:txBody>
                    <a:bodyPr/>
                    <a:lstStyle/>
                    <a:p>
                      <a:pPr algn="l" fontAlgn="b"/>
                      <a:r>
                        <a:rPr lang="en-US" sz="1100" b="0" i="0" u="none" strike="noStrike">
                          <a:solidFill>
                            <a:srgbClr val="000000"/>
                          </a:solidFill>
                          <a:effectLst/>
                          <a:latin typeface="Calibri" panose="020F0502020204030204" pitchFamily="34" charset="0"/>
                        </a:rPr>
                        <a:t>South Dakota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$826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45530">
                <a:tc>
                  <a:txBody>
                    <a:bodyPr/>
                    <a:lstStyle/>
                    <a:p>
                      <a:pPr algn="l" fontAlgn="b"/>
                      <a:r>
                        <a:rPr lang="en-US" sz="1100" b="0" i="0" u="none" strike="noStrike">
                          <a:solidFill>
                            <a:srgbClr val="000000"/>
                          </a:solidFill>
                          <a:effectLst/>
                          <a:latin typeface="Calibri" panose="020F0502020204030204" pitchFamily="34" charset="0"/>
                        </a:rPr>
                        <a:t>Missouri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$885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5530">
                <a:tc>
                  <a:txBody>
                    <a:bodyPr/>
                    <a:lstStyle/>
                    <a:p>
                      <a:pPr algn="l" fontAlgn="b"/>
                      <a:r>
                        <a:rPr lang="en-US" sz="1100" b="0" i="0" u="none" strike="noStrike" dirty="0">
                          <a:solidFill>
                            <a:srgbClr val="000000"/>
                          </a:solidFill>
                          <a:effectLst/>
                          <a:latin typeface="Calibri" panose="020F0502020204030204" pitchFamily="34" charset="0"/>
                        </a:rPr>
                        <a:t>Ohio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 Oilseeds &amp; Grains - $898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pic>
        <p:nvPicPr>
          <p:cNvPr id="8" name="Picture 7"/>
          <p:cNvPicPr>
            <a:picLocks noChangeAspect="1"/>
          </p:cNvPicPr>
          <p:nvPr/>
        </p:nvPicPr>
        <p:blipFill>
          <a:blip r:embed="rId3"/>
          <a:stretch>
            <a:fillRect/>
          </a:stretch>
        </p:blipFill>
        <p:spPr>
          <a:xfrm>
            <a:off x="1254867" y="2830749"/>
            <a:ext cx="3042057" cy="2222341"/>
          </a:xfrm>
          <a:prstGeom prst="rect">
            <a:avLst/>
          </a:prstGeom>
        </p:spPr>
      </p:pic>
    </p:spTree>
    <p:extLst>
      <p:ext uri="{BB962C8B-B14F-4D97-AF65-F5344CB8AC3E}">
        <p14:creationId xmlns:p14="http://schemas.microsoft.com/office/powerpoint/2010/main" val="404493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of supreme importance in war is to attack the enemy's strategy – Sun Tzu in the Art of War </a:t>
            </a:r>
            <a:br>
              <a:rPr lang="en-US" dirty="0"/>
            </a:br>
            <a:endParaRPr lang="en-US" dirty="0"/>
          </a:p>
        </p:txBody>
      </p:sp>
      <p:sp>
        <p:nvSpPr>
          <p:cNvPr id="4" name="Content Placeholder 3"/>
          <p:cNvSpPr>
            <a:spLocks noGrp="1"/>
          </p:cNvSpPr>
          <p:nvPr>
            <p:ph idx="11"/>
          </p:nvPr>
        </p:nvSpPr>
        <p:spPr/>
        <p:txBody>
          <a:bodyPr/>
          <a:lstStyle/>
          <a:p>
            <a:endParaRPr lang="en-US"/>
          </a:p>
        </p:txBody>
      </p:sp>
      <p:sp>
        <p:nvSpPr>
          <p:cNvPr id="6" name="Content Placeholder 5"/>
          <p:cNvSpPr>
            <a:spLocks noGrp="1"/>
          </p:cNvSpPr>
          <p:nvPr>
            <p:ph idx="1"/>
          </p:nvPr>
        </p:nvSpPr>
        <p:spPr/>
        <p:txBody>
          <a:bodyPr/>
          <a:lstStyle/>
          <a:p>
            <a:r>
              <a:rPr lang="en-US" kern="0" dirty="0"/>
              <a:t>How did we get here? Understandings China’s Soy Consumption</a:t>
            </a:r>
          </a:p>
          <a:p>
            <a:r>
              <a:rPr lang="en-US" kern="0" dirty="0"/>
              <a:t>Are we there yet? Is there evidence of a slowdown? </a:t>
            </a:r>
          </a:p>
          <a:p>
            <a:r>
              <a:rPr lang="en-US" kern="0" dirty="0"/>
              <a:t>What can we do to protect Americans heartland? </a:t>
            </a:r>
          </a:p>
          <a:p>
            <a:r>
              <a:rPr lang="en-US" kern="0" dirty="0"/>
              <a:t>Recommendations to protect US Soy Producers</a:t>
            </a:r>
          </a:p>
          <a:p>
            <a:pPr marL="0" indent="0">
              <a:buNone/>
            </a:pPr>
            <a:endParaRPr lang="en-US" dirty="0"/>
          </a:p>
        </p:txBody>
      </p:sp>
    </p:spTree>
    <p:extLst>
      <p:ext uri="{BB962C8B-B14F-4D97-AF65-F5344CB8AC3E}">
        <p14:creationId xmlns:p14="http://schemas.microsoft.com/office/powerpoint/2010/main" val="390639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slowdown? A seasonal approach</a:t>
            </a:r>
          </a:p>
        </p:txBody>
      </p:sp>
      <p:sp>
        <p:nvSpPr>
          <p:cNvPr id="3" name="Content Placeholder 2"/>
          <p:cNvSpPr>
            <a:spLocks noGrp="1"/>
          </p:cNvSpPr>
          <p:nvPr>
            <p:ph idx="1"/>
          </p:nvPr>
        </p:nvSpPr>
        <p:spPr>
          <a:xfrm>
            <a:off x="149313" y="1200151"/>
            <a:ext cx="8858161" cy="1757058"/>
          </a:xfrm>
        </p:spPr>
        <p:txBody>
          <a:bodyPr>
            <a:normAutofit lnSpcReduction="10000"/>
          </a:bodyPr>
          <a:lstStyle/>
          <a:p>
            <a:r>
              <a:rPr lang="en-US" dirty="0"/>
              <a:t>Data: Federal Grain Inspection Services Yearly Export Grain </a:t>
            </a:r>
            <a:r>
              <a:rPr lang="en-US" dirty="0">
                <a:hlinkClick r:id="rId2"/>
              </a:rPr>
              <a:t>https://fgisonline.ams.usda.gov/ExportGrainReport/</a:t>
            </a:r>
            <a:endParaRPr lang="en-US" dirty="0"/>
          </a:p>
          <a:p>
            <a:r>
              <a:rPr lang="en-US" dirty="0"/>
              <a:t>Objective: Are we already being affected</a:t>
            </a:r>
          </a:p>
          <a:p>
            <a:r>
              <a:rPr lang="en-US" dirty="0"/>
              <a:t>Outcome: a seasonal adjusted downward trend exists using 2010 – 2018 Data</a:t>
            </a:r>
          </a:p>
          <a:p>
            <a:endParaRPr lang="en-US" dirty="0"/>
          </a:p>
        </p:txBody>
      </p:sp>
      <p:pic>
        <p:nvPicPr>
          <p:cNvPr id="5" name="Picture 4"/>
          <p:cNvPicPr>
            <a:picLocks noChangeAspect="1"/>
          </p:cNvPicPr>
          <p:nvPr/>
        </p:nvPicPr>
        <p:blipFill>
          <a:blip r:embed="rId3"/>
          <a:stretch>
            <a:fillRect/>
          </a:stretch>
        </p:blipFill>
        <p:spPr>
          <a:xfrm>
            <a:off x="2207198" y="2921481"/>
            <a:ext cx="4057414" cy="2222019"/>
          </a:xfrm>
          <a:prstGeom prst="rect">
            <a:avLst/>
          </a:prstGeom>
        </p:spPr>
      </p:pic>
    </p:spTree>
    <p:extLst>
      <p:ext uri="{BB962C8B-B14F-4D97-AF65-F5344CB8AC3E}">
        <p14:creationId xmlns:p14="http://schemas.microsoft.com/office/powerpoint/2010/main" val="37391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slowdown? A seasonal approach</a:t>
            </a:r>
          </a:p>
        </p:txBody>
      </p:sp>
      <p:sp>
        <p:nvSpPr>
          <p:cNvPr id="5" name="Content Placeholder 2"/>
          <p:cNvSpPr>
            <a:spLocks noGrp="1"/>
          </p:cNvSpPr>
          <p:nvPr>
            <p:ph idx="1"/>
          </p:nvPr>
        </p:nvSpPr>
        <p:spPr>
          <a:xfrm>
            <a:off x="368300" y="1615281"/>
            <a:ext cx="8843533" cy="2664889"/>
          </a:xfrm>
        </p:spPr>
        <p:txBody>
          <a:bodyPr numCol="2">
            <a:normAutofit/>
          </a:bodyPr>
          <a:lstStyle/>
          <a:p>
            <a:r>
              <a:rPr lang="en-US" dirty="0"/>
              <a:t>52 Week interval really shows a trend</a:t>
            </a:r>
          </a:p>
          <a:p>
            <a:endParaRPr lang="en-US" dirty="0"/>
          </a:p>
          <a:p>
            <a:endParaRPr lang="en-US" dirty="0"/>
          </a:p>
          <a:p>
            <a:endParaRPr lang="en-US" dirty="0"/>
          </a:p>
          <a:p>
            <a:r>
              <a:rPr lang="en-US" dirty="0"/>
              <a:t>Analysis using package TTR confirms this:</a:t>
            </a:r>
          </a:p>
          <a:p>
            <a:endParaRPr lang="en-US" dirty="0"/>
          </a:p>
          <a:p>
            <a:pPr marL="1588" indent="0">
              <a:buNone/>
            </a:pPr>
            <a:endParaRPr lang="en-US" dirty="0"/>
          </a:p>
        </p:txBody>
      </p:sp>
      <p:pic>
        <p:nvPicPr>
          <p:cNvPr id="6" name="Picture 5"/>
          <p:cNvPicPr>
            <a:picLocks noChangeAspect="1"/>
          </p:cNvPicPr>
          <p:nvPr/>
        </p:nvPicPr>
        <p:blipFill>
          <a:blip r:embed="rId2"/>
          <a:stretch>
            <a:fillRect/>
          </a:stretch>
        </p:blipFill>
        <p:spPr>
          <a:xfrm>
            <a:off x="410124" y="2064680"/>
            <a:ext cx="3882418" cy="2446201"/>
          </a:xfrm>
          <a:prstGeom prst="rect">
            <a:avLst/>
          </a:prstGeom>
        </p:spPr>
      </p:pic>
      <p:pic>
        <p:nvPicPr>
          <p:cNvPr id="7" name="Picture 6"/>
          <p:cNvPicPr>
            <a:picLocks noChangeAspect="1"/>
          </p:cNvPicPr>
          <p:nvPr/>
        </p:nvPicPr>
        <p:blipFill>
          <a:blip r:embed="rId3"/>
          <a:stretch>
            <a:fillRect/>
          </a:stretch>
        </p:blipFill>
        <p:spPr>
          <a:xfrm>
            <a:off x="4694237" y="2064680"/>
            <a:ext cx="4070384" cy="2973200"/>
          </a:xfrm>
          <a:prstGeom prst="rect">
            <a:avLst/>
          </a:prstGeom>
        </p:spPr>
      </p:pic>
    </p:spTree>
    <p:extLst>
      <p:ext uri="{BB962C8B-B14F-4D97-AF65-F5344CB8AC3E}">
        <p14:creationId xmlns:p14="http://schemas.microsoft.com/office/powerpoint/2010/main" val="234343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dirty="0"/>
              <a:t>Data: Federal Grain Inspection Services Yearly Export Grain </a:t>
            </a:r>
            <a:r>
              <a:rPr lang="en-US" dirty="0">
                <a:hlinkClick r:id="rId2"/>
              </a:rPr>
              <a:t>https://fgisonline.ams.usda.gov/ExportGrainReport/</a:t>
            </a:r>
            <a:br>
              <a:rPr lang="en-US" dirty="0"/>
            </a:br>
            <a:r>
              <a:rPr lang="en-US" dirty="0">
                <a:solidFill>
                  <a:srgbClr val="FF0000"/>
                </a:solidFill>
              </a:rPr>
              <a:t>monthly.change.2000.2018$MonthlyChangeTrend</a:t>
            </a:r>
          </a:p>
          <a:p>
            <a:r>
              <a:rPr lang="en-US" dirty="0"/>
              <a:t>High Kurtosis and </a:t>
            </a:r>
            <a:r>
              <a:rPr lang="en-US" dirty="0" err="1"/>
              <a:t>Skewess</a:t>
            </a:r>
            <a:r>
              <a:rPr lang="en-US" dirty="0"/>
              <a:t> </a:t>
            </a:r>
          </a:p>
        </p:txBody>
      </p:sp>
      <p:pic>
        <p:nvPicPr>
          <p:cNvPr id="5" name="Picture 4"/>
          <p:cNvPicPr>
            <a:picLocks noChangeAspect="1"/>
          </p:cNvPicPr>
          <p:nvPr/>
        </p:nvPicPr>
        <p:blipFill>
          <a:blip r:embed="rId3"/>
          <a:stretch>
            <a:fillRect/>
          </a:stretch>
        </p:blipFill>
        <p:spPr>
          <a:xfrm>
            <a:off x="410824" y="2703392"/>
            <a:ext cx="3032767" cy="2220715"/>
          </a:xfrm>
          <a:prstGeom prst="rect">
            <a:avLst/>
          </a:prstGeom>
        </p:spPr>
      </p:pic>
      <p:pic>
        <p:nvPicPr>
          <p:cNvPr id="6" name="Picture 5"/>
          <p:cNvPicPr>
            <a:picLocks noChangeAspect="1"/>
          </p:cNvPicPr>
          <p:nvPr/>
        </p:nvPicPr>
        <p:blipFill>
          <a:blip r:embed="rId4"/>
          <a:stretch>
            <a:fillRect/>
          </a:stretch>
        </p:blipFill>
        <p:spPr>
          <a:xfrm>
            <a:off x="4329449" y="2123623"/>
            <a:ext cx="2625827" cy="2734374"/>
          </a:xfrm>
          <a:prstGeom prst="rect">
            <a:avLst/>
          </a:prstGeom>
        </p:spPr>
      </p:pic>
    </p:spTree>
    <p:extLst>
      <p:ext uri="{BB962C8B-B14F-4D97-AF65-F5344CB8AC3E}">
        <p14:creationId xmlns:p14="http://schemas.microsoft.com/office/powerpoint/2010/main" val="333744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7" name="Content Placeholder 2"/>
          <p:cNvSpPr>
            <a:spLocks noGrp="1"/>
          </p:cNvSpPr>
          <p:nvPr>
            <p:ph idx="1"/>
          </p:nvPr>
        </p:nvSpPr>
        <p:spPr>
          <a:xfrm>
            <a:off x="149312" y="971579"/>
            <a:ext cx="8994687" cy="3726881"/>
          </a:xfrm>
        </p:spPr>
        <p:txBody>
          <a:bodyPr>
            <a:normAutofit/>
          </a:bodyPr>
          <a:lstStyle/>
          <a:p>
            <a:r>
              <a:rPr lang="en-US" sz="1200" dirty="0"/>
              <a:t>Hypothesis Testing. Did the Growth Rate change from last 8 months from historical average? Tweet in March </a:t>
            </a:r>
          </a:p>
          <a:p>
            <a:r>
              <a:rPr lang="en-US" sz="1200" dirty="0"/>
              <a:t>Null Hypothesis: </a:t>
            </a:r>
            <a:r>
              <a:rPr lang="en-US" sz="1200" dirty="0">
                <a:sym typeface="Symbol" panose="05050102010706020507" pitchFamily="18" charset="2"/>
              </a:rPr>
              <a:t> = 0.3976</a:t>
            </a:r>
            <a:endParaRPr lang="en-US" sz="1200" dirty="0"/>
          </a:p>
          <a:p>
            <a:r>
              <a:rPr lang="en-US" sz="1200" dirty="0"/>
              <a:t>Alternative Hypothesis: </a:t>
            </a:r>
            <a:r>
              <a:rPr lang="en-US" sz="1200" dirty="0">
                <a:sym typeface="Symbol" panose="05050102010706020507" pitchFamily="18" charset="2"/>
              </a:rPr>
              <a:t> ≠ 0.3976</a:t>
            </a:r>
          </a:p>
          <a:p>
            <a:pPr marL="1588" indent="0">
              <a:buNone/>
            </a:pPr>
            <a:r>
              <a:rPr lang="en-US" sz="1200" dirty="0"/>
              <a:t>Sample size = 9</a:t>
            </a:r>
          </a:p>
          <a:p>
            <a:pPr marL="1588" indent="0">
              <a:buNone/>
            </a:pPr>
            <a:r>
              <a:rPr lang="en-US" sz="1200" dirty="0"/>
              <a:t>Using a t-Test: t = (-.0565 – 0.3976) / (.9194)/ √9 = -1.481727</a:t>
            </a:r>
          </a:p>
          <a:p>
            <a:pPr marL="1588" indent="0">
              <a:buNone/>
            </a:pPr>
            <a:r>
              <a:rPr lang="en-US" sz="1200" dirty="0"/>
              <a:t>Probability </a:t>
            </a:r>
            <a:r>
              <a:rPr lang="en-US" sz="1200" dirty="0" err="1"/>
              <a:t>df</a:t>
            </a:r>
            <a:r>
              <a:rPr lang="en-US" sz="1200" dirty="0"/>
              <a:t> =8 t = +/- 2.306 alpha = .05</a:t>
            </a:r>
          </a:p>
          <a:p>
            <a:pPr marL="1588" indent="0">
              <a:buNone/>
            </a:pPr>
            <a:r>
              <a:rPr lang="en-US" sz="1200" dirty="0"/>
              <a:t>We fail to reject the Null so we see no signs of slowdown yet. So we must prepare!</a:t>
            </a:r>
          </a:p>
          <a:p>
            <a:pPr marL="1588" indent="0">
              <a:buNone/>
            </a:pPr>
            <a:r>
              <a:rPr lang="en-US" sz="1200" dirty="0">
                <a:solidFill>
                  <a:srgbClr val="FF0000"/>
                </a:solidFill>
              </a:rPr>
              <a:t>Notice we reject at </a:t>
            </a:r>
            <a:r>
              <a:rPr lang="en-US" sz="1200" dirty="0" err="1">
                <a:solidFill>
                  <a:srgbClr val="FF0000"/>
                </a:solidFill>
              </a:rPr>
              <a:t>df</a:t>
            </a:r>
            <a:r>
              <a:rPr lang="en-US" sz="1200" dirty="0">
                <a:solidFill>
                  <a:srgbClr val="FF0000"/>
                </a:solidFill>
              </a:rPr>
              <a:t> =8 t = +/- 1.397 alpha = .2</a:t>
            </a:r>
          </a:p>
          <a:p>
            <a:pPr marL="1588" indent="0">
              <a:buNone/>
            </a:pPr>
            <a:endParaRPr lang="en-US" dirty="0"/>
          </a:p>
        </p:txBody>
      </p:sp>
      <p:pic>
        <p:nvPicPr>
          <p:cNvPr id="8" name="Picture 7"/>
          <p:cNvPicPr>
            <a:picLocks noChangeAspect="1"/>
          </p:cNvPicPr>
          <p:nvPr/>
        </p:nvPicPr>
        <p:blipFill>
          <a:blip r:embed="rId2"/>
          <a:stretch>
            <a:fillRect/>
          </a:stretch>
        </p:blipFill>
        <p:spPr>
          <a:xfrm>
            <a:off x="3184826" y="1386681"/>
            <a:ext cx="2126474" cy="111581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252704535"/>
              </p:ext>
            </p:extLst>
          </p:nvPr>
        </p:nvGraphicFramePr>
        <p:xfrm>
          <a:off x="5446509" y="1596599"/>
          <a:ext cx="3560965" cy="2278380"/>
        </p:xfrm>
        <a:graphic>
          <a:graphicData uri="http://schemas.openxmlformats.org/drawingml/2006/table">
            <a:tbl>
              <a:tblPr>
                <a:tableStyleId>{5C22544A-7EE6-4342-B048-85BDC9FD1C3A}</a:tableStyleId>
              </a:tblPr>
              <a:tblGrid>
                <a:gridCol w="789669">
                  <a:extLst>
                    <a:ext uri="{9D8B030D-6E8A-4147-A177-3AD203B41FA5}">
                      <a16:colId xmlns:a16="http://schemas.microsoft.com/office/drawing/2014/main" val="20000"/>
                    </a:ext>
                  </a:extLst>
                </a:gridCol>
                <a:gridCol w="1456478">
                  <a:extLst>
                    <a:ext uri="{9D8B030D-6E8A-4147-A177-3AD203B41FA5}">
                      <a16:colId xmlns:a16="http://schemas.microsoft.com/office/drawing/2014/main" val="20001"/>
                    </a:ext>
                  </a:extLst>
                </a:gridCol>
                <a:gridCol w="1314818">
                  <a:extLst>
                    <a:ext uri="{9D8B030D-6E8A-4147-A177-3AD203B41FA5}">
                      <a16:colId xmlns:a16="http://schemas.microsoft.com/office/drawing/2014/main" val="20002"/>
                    </a:ext>
                  </a:extLst>
                </a:gridCol>
              </a:tblGrid>
              <a:tr h="150604">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Pounds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Percentage Change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0"/>
                  </a:ext>
                </a:extLst>
              </a:tr>
              <a:tr h="150604">
                <a:tc>
                  <a:txBody>
                    <a:bodyPr/>
                    <a:lstStyle/>
                    <a:p>
                      <a:pPr algn="l" fontAlgn="b"/>
                      <a:r>
                        <a:rPr lang="en-US" sz="1100" u="none" strike="noStrike">
                          <a:effectLst/>
                        </a:rPr>
                        <a:t>March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2,604,039,287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a:effectLst/>
                        </a:rPr>
                        <a:t>-0.5114</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0001"/>
                  </a:ext>
                </a:extLst>
              </a:tr>
              <a:tr h="0">
                <a:tc>
                  <a:txBody>
                    <a:bodyPr/>
                    <a:lstStyle/>
                    <a:p>
                      <a:pPr algn="l" fontAlgn="b"/>
                      <a:r>
                        <a:rPr lang="en-US" sz="1100" u="none" strike="noStrike">
                          <a:effectLst/>
                        </a:rPr>
                        <a:t>April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1,041,076,780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-0.6002</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0002"/>
                  </a:ext>
                </a:extLst>
              </a:tr>
              <a:tr h="150604">
                <a:tc>
                  <a:txBody>
                    <a:bodyPr/>
                    <a:lstStyle/>
                    <a:p>
                      <a:pPr algn="l" fontAlgn="b"/>
                      <a:r>
                        <a:rPr lang="en-US" sz="1100" u="none" strike="noStrike">
                          <a:effectLst/>
                        </a:rPr>
                        <a:t>May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1,464,366,808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0.4066</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0003"/>
                  </a:ext>
                </a:extLst>
              </a:tr>
              <a:tr h="150604">
                <a:tc>
                  <a:txBody>
                    <a:bodyPr/>
                    <a:lstStyle/>
                    <a:p>
                      <a:pPr algn="l" fontAlgn="b"/>
                      <a:r>
                        <a:rPr lang="en-US" sz="1100" u="none" strike="noStrike">
                          <a:effectLst/>
                        </a:rPr>
                        <a:t>June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454,315,030 </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-0.6898</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0004"/>
                  </a:ext>
                </a:extLst>
              </a:tr>
              <a:tr h="150604">
                <a:tc>
                  <a:txBody>
                    <a:bodyPr/>
                    <a:lstStyle/>
                    <a:p>
                      <a:pPr algn="l" fontAlgn="b"/>
                      <a:r>
                        <a:rPr lang="en-US" sz="1100" u="none" strike="noStrike">
                          <a:effectLst/>
                        </a:rPr>
                        <a:t>July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274,029,100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-0.3968</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0005"/>
                  </a:ext>
                </a:extLst>
              </a:tr>
              <a:tr h="150604">
                <a:tc>
                  <a:txBody>
                    <a:bodyPr/>
                    <a:lstStyle/>
                    <a:p>
                      <a:pPr algn="l" fontAlgn="b"/>
                      <a:r>
                        <a:rPr lang="en-US" sz="1100" u="none" strike="noStrike">
                          <a:effectLst/>
                        </a:rPr>
                        <a:t>August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426,771,130 </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0.5574</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0006"/>
                  </a:ext>
                </a:extLst>
              </a:tr>
              <a:tr h="150604">
                <a:tc>
                  <a:txBody>
                    <a:bodyPr/>
                    <a:lstStyle/>
                    <a:p>
                      <a:pPr algn="l" fontAlgn="b"/>
                      <a:r>
                        <a:rPr lang="en-US" sz="1100" u="none" strike="noStrike">
                          <a:effectLst/>
                        </a:rPr>
                        <a:t>September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147,609,262 </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-0.6541</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0007"/>
                  </a:ext>
                </a:extLst>
              </a:tr>
              <a:tr h="150604">
                <a:tc>
                  <a:txBody>
                    <a:bodyPr/>
                    <a:lstStyle/>
                    <a:p>
                      <a:pPr algn="l" fontAlgn="b"/>
                      <a:r>
                        <a:rPr lang="en-US" sz="1100" u="none" strike="noStrike">
                          <a:effectLst/>
                        </a:rPr>
                        <a:t>October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449,682,660 </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2.0464</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0008"/>
                  </a:ext>
                </a:extLst>
              </a:tr>
              <a:tr h="150604">
                <a:tc>
                  <a:txBody>
                    <a:bodyPr/>
                    <a:lstStyle/>
                    <a:p>
                      <a:pPr algn="l" fontAlgn="b"/>
                      <a:r>
                        <a:rPr lang="en-US" sz="1100" u="none" strike="noStrike">
                          <a:effectLst/>
                        </a:rPr>
                        <a:t>November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149,910,560 </a:t>
                      </a:r>
                      <a:endParaRPr lang="en-US" sz="1100" b="0" i="0" u="none" strike="noStrike">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-0.6666</a:t>
                      </a:r>
                      <a:endParaRPr lang="en-US"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060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l" fontAlgn="b"/>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-0.0565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5060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l" fontAlgn="b"/>
                      <a:r>
                        <a:rPr lang="en-US" sz="1100" u="none" strike="noStrike" dirty="0">
                          <a:effectLst/>
                        </a:rPr>
                        <a:t>Standard Deviation</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0.9194</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5060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l" fontAlgn="b"/>
                      <a:r>
                        <a:rPr lang="en-US" sz="1100" u="none" strike="noStrike">
                          <a:effectLst/>
                        </a:rPr>
                        <a:t>Sample Size</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58206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drives Soy Export from US to China? </a:t>
            </a:r>
          </a:p>
        </p:txBody>
      </p:sp>
      <p:sp>
        <p:nvSpPr>
          <p:cNvPr id="3" name="Content Placeholder 2"/>
          <p:cNvSpPr>
            <a:spLocks noGrp="1"/>
          </p:cNvSpPr>
          <p:nvPr>
            <p:ph idx="1"/>
          </p:nvPr>
        </p:nvSpPr>
        <p:spPr/>
        <p:txBody>
          <a:bodyPr>
            <a:normAutofit fontScale="92500" lnSpcReduction="20000"/>
          </a:bodyPr>
          <a:lstStyle/>
          <a:p>
            <a:r>
              <a:rPr lang="en-US" dirty="0"/>
              <a:t>Regression Analysis using 2000-2015 Data: </a:t>
            </a:r>
          </a:p>
          <a:p>
            <a:pPr lvl="1"/>
            <a:r>
              <a:rPr lang="en-US" dirty="0"/>
              <a:t>EXPORTSUSTOCHINA: independent variable, United States Department of Agriculture, Soybean export to China from the US. </a:t>
            </a:r>
          </a:p>
          <a:p>
            <a:pPr lvl="1"/>
            <a:r>
              <a:rPr lang="en-US" dirty="0"/>
              <a:t>EXPORTTOTALUS: dependent variable, US Department of Agriculture; Economic Research Service, U.S. soybean exports from 1999 to 2015 (in 1,000 bushels)</a:t>
            </a:r>
          </a:p>
          <a:p>
            <a:pPr lvl="1"/>
            <a:r>
              <a:rPr lang="en-US" dirty="0"/>
              <a:t>GAS: dependent variable, Energy Information Administration, Retail price of regular gasoline in the United States from 1990 to 2017 (in U.S. dollars per gallon)*</a:t>
            </a:r>
          </a:p>
          <a:p>
            <a:pPr lvl="1"/>
            <a:r>
              <a:rPr lang="en-US" dirty="0"/>
              <a:t>USTOTALPROD: dependent variable, US Department of Agriculture; National Agricultural Statistics Service, Production of soybeans in the U.S. from 2000 to 2017 (in 1,000 bushels)</a:t>
            </a:r>
          </a:p>
          <a:p>
            <a:pPr lvl="1"/>
            <a:r>
              <a:rPr lang="en-US" dirty="0"/>
              <a:t>PHDI: dependent variable, NOAA, Annual amount of precipitation in the United States from 1895 to 2017 (in inches)</a:t>
            </a:r>
          </a:p>
          <a:p>
            <a:pPr lvl="1"/>
            <a:r>
              <a:rPr lang="en-US" dirty="0"/>
              <a:t>FOREX: dependent  variable, Dollar Yuan Exchange Rate - 35 Year Historical Chart, macrotrends.net</a:t>
            </a:r>
          </a:p>
          <a:p>
            <a:pPr lvl="1"/>
            <a:r>
              <a:rPr lang="en-US" dirty="0"/>
              <a:t>CHINASOYEXPORTOWORLD: dependent variable, China Import-Exports 2000-2015, Center for International Development at Harvard University, http://atlas.cid.harvard.edu/data</a:t>
            </a:r>
          </a:p>
          <a:p>
            <a:endParaRPr lang="en-US" dirty="0"/>
          </a:p>
        </p:txBody>
      </p:sp>
    </p:spTree>
    <p:extLst>
      <p:ext uri="{BB962C8B-B14F-4D97-AF65-F5344CB8AC3E}">
        <p14:creationId xmlns:p14="http://schemas.microsoft.com/office/powerpoint/2010/main" val="162406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 Evaluation</a:t>
            </a:r>
          </a:p>
        </p:txBody>
      </p:sp>
      <p:sp>
        <p:nvSpPr>
          <p:cNvPr id="3" name="Content Placeholder 2"/>
          <p:cNvSpPr>
            <a:spLocks noGrp="1"/>
          </p:cNvSpPr>
          <p:nvPr>
            <p:ph idx="1"/>
          </p:nvPr>
        </p:nvSpPr>
        <p:spPr/>
        <p:txBody>
          <a:bodyPr/>
          <a:lstStyle/>
          <a:p>
            <a:r>
              <a:rPr lang="en-US" dirty="0"/>
              <a:t>Maybe we need to exclude one of US Total Soy Production or Total Exports Soy US to the World. Given: Total Exports Soy US to the World Correlation with  US Total Soy Production  </a:t>
            </a:r>
            <a:r>
              <a:rPr lang="en-US" dirty="0">
                <a:solidFill>
                  <a:srgbClr val="FF0000"/>
                </a:solidFill>
              </a:rPr>
              <a:t>(.76)</a:t>
            </a:r>
            <a:r>
              <a:rPr lang="en-US" dirty="0"/>
              <a:t> and Yuan-USD Exchange Rate </a:t>
            </a:r>
            <a:r>
              <a:rPr lang="en-US" dirty="0">
                <a:solidFill>
                  <a:srgbClr val="FF0000"/>
                </a:solidFill>
              </a:rPr>
              <a:t>(-.69) </a:t>
            </a:r>
            <a:r>
              <a:rPr lang="en-US" dirty="0"/>
              <a:t>we need to </a:t>
            </a:r>
            <a:r>
              <a:rPr lang="en-US" dirty="0">
                <a:solidFill>
                  <a:srgbClr val="FF0000"/>
                </a:solidFill>
              </a:rPr>
              <a:t>exclude Total Exports Soy US to the World </a:t>
            </a:r>
          </a:p>
          <a:p>
            <a:pPr marL="0" indent="0">
              <a:buNone/>
            </a:pPr>
            <a:endParaRPr lang="en-US" dirty="0"/>
          </a:p>
        </p:txBody>
      </p:sp>
      <p:pic>
        <p:nvPicPr>
          <p:cNvPr id="5" name="Picture 4"/>
          <p:cNvPicPr>
            <a:picLocks noChangeAspect="1"/>
          </p:cNvPicPr>
          <p:nvPr/>
        </p:nvPicPr>
        <p:blipFill>
          <a:blip r:embed="rId2"/>
          <a:stretch>
            <a:fillRect/>
          </a:stretch>
        </p:blipFill>
        <p:spPr>
          <a:xfrm>
            <a:off x="2019131" y="2143817"/>
            <a:ext cx="3476997" cy="2541609"/>
          </a:xfrm>
          <a:prstGeom prst="rect">
            <a:avLst/>
          </a:prstGeom>
        </p:spPr>
      </p:pic>
    </p:spTree>
    <p:extLst>
      <p:ext uri="{BB962C8B-B14F-4D97-AF65-F5344CB8AC3E}">
        <p14:creationId xmlns:p14="http://schemas.microsoft.com/office/powerpoint/2010/main" val="30730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findings</a:t>
            </a:r>
          </a:p>
        </p:txBody>
      </p:sp>
      <p:sp>
        <p:nvSpPr>
          <p:cNvPr id="3" name="Content Placeholder 2"/>
          <p:cNvSpPr>
            <a:spLocks noGrp="1"/>
          </p:cNvSpPr>
          <p:nvPr>
            <p:ph idx="1"/>
          </p:nvPr>
        </p:nvSpPr>
        <p:spPr>
          <a:xfrm>
            <a:off x="149313" y="1200151"/>
            <a:ext cx="4471325" cy="1222036"/>
          </a:xfrm>
        </p:spPr>
        <p:txBody>
          <a:bodyPr/>
          <a:lstStyle/>
          <a:p>
            <a:r>
              <a:rPr lang="en-US" kern="0" dirty="0"/>
              <a:t>Regression Results</a:t>
            </a:r>
          </a:p>
          <a:p>
            <a:pPr lvl="1"/>
            <a:r>
              <a:rPr lang="en-US" kern="0" dirty="0"/>
              <a:t>Only GAS and FOREX are significant</a:t>
            </a:r>
          </a:p>
          <a:p>
            <a:pPr lvl="1"/>
            <a:r>
              <a:rPr lang="en-US" kern="0" dirty="0"/>
              <a:t> Residuals seem random</a:t>
            </a:r>
          </a:p>
          <a:p>
            <a:pPr marL="0" indent="0">
              <a:buNone/>
            </a:pPr>
            <a:endParaRPr lang="en-US" dirty="0"/>
          </a:p>
        </p:txBody>
      </p:sp>
      <p:pic>
        <p:nvPicPr>
          <p:cNvPr id="7" name="Picture 6"/>
          <p:cNvPicPr>
            <a:picLocks noChangeAspect="1"/>
          </p:cNvPicPr>
          <p:nvPr/>
        </p:nvPicPr>
        <p:blipFill>
          <a:blip r:embed="rId2"/>
          <a:stretch>
            <a:fillRect/>
          </a:stretch>
        </p:blipFill>
        <p:spPr>
          <a:xfrm>
            <a:off x="4313947" y="1200150"/>
            <a:ext cx="4624689" cy="2973015"/>
          </a:xfrm>
          <a:prstGeom prst="rect">
            <a:avLst/>
          </a:prstGeom>
        </p:spPr>
      </p:pic>
      <p:pic>
        <p:nvPicPr>
          <p:cNvPr id="8" name="Content Placeholder 3"/>
          <p:cNvPicPr>
            <a:picLocks noGrp="1" noChangeAspect="1"/>
          </p:cNvPicPr>
          <p:nvPr>
            <p:ph idx="1"/>
          </p:nvPr>
        </p:nvPicPr>
        <p:blipFill>
          <a:blip r:embed="rId3"/>
          <a:stretch>
            <a:fillRect/>
          </a:stretch>
        </p:blipFill>
        <p:spPr>
          <a:xfrm>
            <a:off x="308921" y="2173700"/>
            <a:ext cx="3548001" cy="2456666"/>
          </a:xfrm>
          <a:prstGeom prst="rect">
            <a:avLst/>
          </a:prstGeom>
        </p:spPr>
      </p:pic>
    </p:spTree>
    <p:extLst>
      <p:ext uri="{BB962C8B-B14F-4D97-AF65-F5344CB8AC3E}">
        <p14:creationId xmlns:p14="http://schemas.microsoft.com/office/powerpoint/2010/main" val="1009006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jhsph-norm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58DB2C3A-7300-DC4A-A0DF-D492745226A7}"/>
    </a:ext>
  </a:extLst>
</a:theme>
</file>

<file path=ppt/theme/theme2.xml><?xml version="1.0" encoding="utf-8"?>
<a:theme xmlns:a="http://schemas.openxmlformats.org/drawingml/2006/main" name="jhsph-vertic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8097E6F0-4C43-D04D-9885-FDC842257191}"/>
    </a:ext>
  </a:extLst>
</a:theme>
</file>

<file path=ppt/theme/theme3.xml><?xml version="1.0" encoding="utf-8"?>
<a:theme xmlns:a="http://schemas.openxmlformats.org/drawingml/2006/main" name="jhsph-upside dow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811921AE-1AA3-6A45-866E-D2056B4D7C9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JHU_Accessible_Template</Template>
  <TotalTime>28</TotalTime>
  <Words>776</Words>
  <Application>Microsoft Office PowerPoint</Application>
  <PresentationFormat>On-screen Show (16:9)</PresentationFormat>
  <Paragraphs>117</Paragraphs>
  <Slides>11</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vt:i4>
      </vt:variant>
    </vt:vector>
  </HeadingPairs>
  <TitlesOfParts>
    <vt:vector size="24" baseType="lpstr">
      <vt:lpstr>ＭＳ Ｐゴシック</vt:lpstr>
      <vt:lpstr>Arial</vt:lpstr>
      <vt:lpstr>Bookman Old Style</vt:lpstr>
      <vt:lpstr>Calibri</vt:lpstr>
      <vt:lpstr>Calibri Light</vt:lpstr>
      <vt:lpstr>Georgia</vt:lpstr>
      <vt:lpstr>Lucida Grande</vt:lpstr>
      <vt:lpstr>Symbol</vt:lpstr>
      <vt:lpstr>Times New Roman</vt:lpstr>
      <vt:lpstr>Wingdings</vt:lpstr>
      <vt:lpstr>jhsph-normal</vt:lpstr>
      <vt:lpstr>jhsph-vertical</vt:lpstr>
      <vt:lpstr>jhsph-upside down</vt:lpstr>
      <vt:lpstr>Protecting Soybean Farmers from a scaling trade war</vt:lpstr>
      <vt:lpstr>What is of supreme importance in war is to attack the enemy's strategy – Sun Tzu in the Art of War  </vt:lpstr>
      <vt:lpstr>Is there a slowdown? A seasonal approach</vt:lpstr>
      <vt:lpstr>Is there a slowdown? A seasonal approach</vt:lpstr>
      <vt:lpstr>Hypothesis Testing</vt:lpstr>
      <vt:lpstr>Hypothesis Testing</vt:lpstr>
      <vt:lpstr>What drives Soy Export from US to China? </vt:lpstr>
      <vt:lpstr>Regression Model Evaluation</vt:lpstr>
      <vt:lpstr>Regression findings</vt:lpstr>
      <vt:lpstr>Regression findings (cont.)</vt:lpstr>
      <vt:lpstr>Policy Recommendations</vt:lpstr>
    </vt:vector>
  </TitlesOfParts>
  <Manager/>
  <Company>Brown Advisory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Soybean Farmers from a scaling trade war</dc:title>
  <dc:subject/>
  <dc:creator>Montes de Oca, Jose</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21 Sept. 2017</dc:description>
  <cp:lastModifiedBy>Jose Montes de Oca</cp:lastModifiedBy>
  <cp:revision>2</cp:revision>
  <cp:lastPrinted>2015-12-30T15:17:52Z</cp:lastPrinted>
  <dcterms:created xsi:type="dcterms:W3CDTF">2018-12-02T21:47:47Z</dcterms:created>
  <dcterms:modified xsi:type="dcterms:W3CDTF">2018-12-04T03:38:21Z</dcterms:modified>
  <cp:category/>
</cp:coreProperties>
</file>