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embeddedFontLst>
    <p:embeddedFont>
      <p:font typeface="Brygada 1918"/>
      <p:regular r:id="rId14"/>
    </p:embeddedFont>
    <p:embeddedFont>
      <p:font typeface="Brygada 1918"/>
      <p:regular r:id="rId15"/>
    </p:embeddedFont>
    <p:embeddedFont>
      <p:font typeface="Brygada 1918"/>
      <p:regular r:id="rId16"/>
    </p:embeddedFont>
    <p:embeddedFont>
      <p:font typeface="Brygada 1918"/>
      <p:regular r:id="rId17"/>
    </p:embeddedFont>
    <p:embeddedFont>
      <p:font typeface="Montserrat Medium"/>
      <p:regular r:id="rId18"/>
    </p:embeddedFont>
    <p:embeddedFont>
      <p:font typeface="Montserrat Medium"/>
      <p:regular r:id="rId19"/>
    </p:embeddedFont>
    <p:embeddedFont>
      <p:font typeface="Montserrat Medium"/>
      <p:regular r:id="rId20"/>
    </p:embeddedFont>
    <p:embeddedFont>
      <p:font typeface="Montserrat Medium"/>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421424"/>
          </a:solidFill>
          <a:ln/>
        </p:spPr>
      </p:sp>
      <p:sp>
        <p:nvSpPr>
          <p:cNvPr id="3" name="Shape 1"/>
          <p:cNvSpPr/>
          <p:nvPr/>
        </p:nvSpPr>
        <p:spPr>
          <a:xfrm>
            <a:off x="0" y="0"/>
            <a:ext cx="14630400" cy="8229600"/>
          </a:xfrm>
          <a:prstGeom prst="rect">
            <a:avLst/>
          </a:prstGeom>
          <a:solidFill>
            <a:srgbClr val="5C2438"/>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slideLayout" Target="../slideLayouts/slideLayout4.xml"/><Relationship Id="rId6"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5.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pic>
        <p:nvPicPr>
          <p:cNvPr id="3" name="Image 1" descr="preencoded.png">    </p:cNvPr>
          <p:cNvPicPr>
            <a:picLocks noChangeAspect="1"/>
          </p:cNvPicPr>
          <p:nvPr/>
        </p:nvPicPr>
        <p:blipFill>
          <a:blip r:embed="rId2"/>
          <a:stretch>
            <a:fillRect/>
          </a:stretch>
        </p:blipFill>
        <p:spPr>
          <a:xfrm>
            <a:off x="9411533" y="2639139"/>
            <a:ext cx="4951214" cy="2951321"/>
          </a:xfrm>
          <a:prstGeom prst="rect">
            <a:avLst/>
          </a:prstGeom>
        </p:spPr>
      </p:pic>
      <p:sp>
        <p:nvSpPr>
          <p:cNvPr id="4" name="Text 0"/>
          <p:cNvSpPr/>
          <p:nvPr/>
        </p:nvSpPr>
        <p:spPr>
          <a:xfrm>
            <a:off x="749260" y="2384584"/>
            <a:ext cx="7645479" cy="1427083"/>
          </a:xfrm>
          <a:prstGeom prst="rect">
            <a:avLst/>
          </a:prstGeom>
          <a:noFill/>
          <a:ln/>
        </p:spPr>
        <p:txBody>
          <a:bodyPr wrap="square" lIns="0" tIns="0" rIns="0" bIns="0" rtlCol="0" anchor="t"/>
          <a:lstStyle/>
          <a:p>
            <a:pPr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Desarrollo de un Videojuego en Unity</a:t>
            </a:r>
            <a:endParaRPr lang="en-US" sz="4450" dirty="0"/>
          </a:p>
        </p:txBody>
      </p:sp>
      <p:sp>
        <p:nvSpPr>
          <p:cNvPr id="5" name="Text 1"/>
          <p:cNvSpPr/>
          <p:nvPr/>
        </p:nvSpPr>
        <p:spPr>
          <a:xfrm>
            <a:off x="749260" y="4132778"/>
            <a:ext cx="7645479" cy="1712119"/>
          </a:xfrm>
          <a:prstGeom prst="rect">
            <a:avLst/>
          </a:prstGeom>
          <a:noFill/>
          <a:ln/>
        </p:spPr>
        <p:txBody>
          <a:bodyPr wrap="square" lIns="0" tIns="0" rIns="0" bIns="0" rtlCol="0" anchor="t"/>
          <a:lstStyle/>
          <a:p>
            <a:pP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¡Bienvenidos! En esta presentación, presentaremos este videojuego, desarrollado en Unity que combina mecánicas clásicas como disparos, enemigos y fases progresivas. Su diseño incluye una gestión precisa de balas, salud y munición, acompañado de una experiencia visual que enriquece el gameplay. </a:t>
            </a:r>
            <a:endParaRPr lang="en-US" sz="16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49260" y="2252543"/>
            <a:ext cx="5709404" cy="713542"/>
          </a:xfrm>
          <a:prstGeom prst="rect">
            <a:avLst/>
          </a:prstGeom>
          <a:noFill/>
          <a:ln/>
        </p:spPr>
        <p:txBody>
          <a:bodyPr wrap="none" lIns="0" tIns="0" rIns="0" bIns="0" rtlCol="0" anchor="t"/>
          <a:lstStyle/>
          <a:p>
            <a:pPr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Mecánicas del Juego</a:t>
            </a:r>
            <a:endParaRPr lang="en-US" sz="4450" dirty="0"/>
          </a:p>
        </p:txBody>
      </p:sp>
      <p:sp>
        <p:nvSpPr>
          <p:cNvPr id="3" name="Text 1"/>
          <p:cNvSpPr/>
          <p:nvPr/>
        </p:nvSpPr>
        <p:spPr>
          <a:xfrm>
            <a:off x="749260" y="3501271"/>
            <a:ext cx="3550087" cy="356830"/>
          </a:xfrm>
          <a:prstGeom prst="rect">
            <a:avLst/>
          </a:prstGeom>
          <a:noFill/>
          <a:ln/>
        </p:spPr>
        <p:txBody>
          <a:bodyPr wrap="none" lIns="0" tIns="0" rIns="0" bIns="0" rtlCol="0" anchor="t"/>
          <a:lstStyle/>
          <a:p>
            <a:pPr indent="0" marL="0">
              <a:lnSpc>
                <a:spcPts val="2800"/>
              </a:lnSpc>
              <a:buNone/>
            </a:pPr>
            <a:r>
              <a:rPr lang="en-US" sz="2200" b="1" dirty="0">
                <a:solidFill>
                  <a:srgbClr val="FFB393"/>
                </a:solidFill>
                <a:latin typeface="Brygada 1918 Bold" pitchFamily="34" charset="0"/>
                <a:ea typeface="Brygada 1918 Bold" pitchFamily="34" charset="-122"/>
                <a:cs typeface="Brygada 1918 Bold" pitchFamily="34" charset="-120"/>
              </a:rPr>
              <a:t>Movimiento del Personaje</a:t>
            </a:r>
            <a:endParaRPr lang="en-US" sz="2200" dirty="0"/>
          </a:p>
        </p:txBody>
      </p:sp>
      <p:sp>
        <p:nvSpPr>
          <p:cNvPr id="4" name="Text 2"/>
          <p:cNvSpPr/>
          <p:nvPr/>
        </p:nvSpPr>
        <p:spPr>
          <a:xfrm>
            <a:off x="749260" y="4072176"/>
            <a:ext cx="6304836" cy="1712119"/>
          </a:xfrm>
          <a:prstGeom prst="rect">
            <a:avLst/>
          </a:prstGeom>
          <a:noFill/>
          <a:ln/>
        </p:spPr>
        <p:txBody>
          <a:bodyPr wrap="square" lIns="0" tIns="0" rIns="0" bIns="0" rtlCol="0" anchor="t"/>
          <a:lstStyle/>
          <a:p>
            <a:pP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El movimiento del jugador sobre el plano se basa en la detección de entradas del teclado, traducidas a vectores de desplazamiento. Usando un Rigidbody, se aplican fuerzas suaves o se actualizan posiciones para lograr un movimiento fluido y realista.</a:t>
            </a:r>
            <a:endParaRPr lang="en-US" sz="1650" dirty="0"/>
          </a:p>
        </p:txBody>
      </p:sp>
      <p:sp>
        <p:nvSpPr>
          <p:cNvPr id="5" name="Text 3"/>
          <p:cNvSpPr/>
          <p:nvPr/>
        </p:nvSpPr>
        <p:spPr>
          <a:xfrm>
            <a:off x="7583924" y="3501271"/>
            <a:ext cx="2854643" cy="356830"/>
          </a:xfrm>
          <a:prstGeom prst="rect">
            <a:avLst/>
          </a:prstGeom>
          <a:noFill/>
          <a:ln/>
        </p:spPr>
        <p:txBody>
          <a:bodyPr wrap="none" lIns="0" tIns="0" rIns="0" bIns="0" rtlCol="0" anchor="t"/>
          <a:lstStyle/>
          <a:p>
            <a:pPr indent="0" marL="0">
              <a:lnSpc>
                <a:spcPts val="2800"/>
              </a:lnSpc>
              <a:buNone/>
            </a:pPr>
            <a:r>
              <a:rPr lang="en-US" sz="2200" b="1" dirty="0">
                <a:solidFill>
                  <a:srgbClr val="FFB393"/>
                </a:solidFill>
                <a:latin typeface="Brygada 1918 Bold" pitchFamily="34" charset="0"/>
                <a:ea typeface="Brygada 1918 Bold" pitchFamily="34" charset="-122"/>
                <a:cs typeface="Brygada 1918 Bold" pitchFamily="34" charset="-120"/>
              </a:rPr>
              <a:t>Sistema de Disparos</a:t>
            </a:r>
            <a:endParaRPr lang="en-US" sz="2200" dirty="0"/>
          </a:p>
        </p:txBody>
      </p:sp>
      <p:sp>
        <p:nvSpPr>
          <p:cNvPr id="6" name="Text 4"/>
          <p:cNvSpPr/>
          <p:nvPr/>
        </p:nvSpPr>
        <p:spPr>
          <a:xfrm>
            <a:off x="7583924" y="4072176"/>
            <a:ext cx="6304836" cy="1712119"/>
          </a:xfrm>
          <a:prstGeom prst="rect">
            <a:avLst/>
          </a:prstGeom>
          <a:noFill/>
          <a:ln/>
        </p:spPr>
        <p:txBody>
          <a:bodyPr wrap="square" lIns="0" tIns="0" rIns="0" bIns="0" rtlCol="0" anchor="t"/>
          <a:lstStyle/>
          <a:p>
            <a:pP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El jugador puede disparar proyectiles utilizando un botón dedicado. Se implementa un sistema de munición limitada para añadir un elemento de dificultad estratégico. El jugador debe administrar sus recursos con prudencia para poder derrotar a los enemigos.</a:t>
            </a:r>
            <a:endParaRPr lang="en-US" sz="16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630555" y="698063"/>
            <a:ext cx="6464856" cy="3689747"/>
          </a:xfrm>
          <a:prstGeom prst="rect">
            <a:avLst/>
          </a:prstGeom>
        </p:spPr>
      </p:pic>
      <p:pic>
        <p:nvPicPr>
          <p:cNvPr id="3" name="Image 1" descr="preencoded.png">    </p:cNvPr>
          <p:cNvPicPr>
            <a:picLocks noChangeAspect="1"/>
          </p:cNvPicPr>
          <p:nvPr/>
        </p:nvPicPr>
        <p:blipFill>
          <a:blip r:embed="rId2"/>
          <a:stretch>
            <a:fillRect/>
          </a:stretch>
        </p:blipFill>
        <p:spPr>
          <a:xfrm>
            <a:off x="8121848" y="698063"/>
            <a:ext cx="5306378" cy="3050738"/>
          </a:xfrm>
          <a:prstGeom prst="rect">
            <a:avLst/>
          </a:prstGeom>
        </p:spPr>
      </p:pic>
      <p:sp>
        <p:nvSpPr>
          <p:cNvPr id="4" name="Text 0"/>
          <p:cNvSpPr/>
          <p:nvPr/>
        </p:nvSpPr>
        <p:spPr>
          <a:xfrm>
            <a:off x="7542609" y="3951446"/>
            <a:ext cx="6464856" cy="288131"/>
          </a:xfrm>
          <a:prstGeom prst="rect">
            <a:avLst/>
          </a:prstGeom>
          <a:noFill/>
          <a:ln/>
        </p:spPr>
        <p:txBody>
          <a:bodyPr wrap="none" lIns="0" tIns="0" rIns="0" bIns="0" rtlCol="0" anchor="t"/>
          <a:lstStyle/>
          <a:p>
            <a:pPr indent="0" marL="0">
              <a:lnSpc>
                <a:spcPts val="2250"/>
              </a:lnSpc>
              <a:buNone/>
            </a:pPr>
            <a:endParaRPr lang="en-US" sz="1400" dirty="0"/>
          </a:p>
        </p:txBody>
      </p:sp>
      <p:sp>
        <p:nvSpPr>
          <p:cNvPr id="5" name="Text 1"/>
          <p:cNvSpPr/>
          <p:nvPr/>
        </p:nvSpPr>
        <p:spPr>
          <a:xfrm>
            <a:off x="630555" y="4860608"/>
            <a:ext cx="4804648" cy="600432"/>
          </a:xfrm>
          <a:prstGeom prst="rect">
            <a:avLst/>
          </a:prstGeom>
          <a:noFill/>
          <a:ln/>
        </p:spPr>
        <p:txBody>
          <a:bodyPr wrap="none" lIns="0" tIns="0" rIns="0" bIns="0" rtlCol="0" anchor="t"/>
          <a:lstStyle/>
          <a:p>
            <a:pPr indent="0" marL="0">
              <a:lnSpc>
                <a:spcPts val="4700"/>
              </a:lnSpc>
              <a:buNone/>
            </a:pPr>
            <a:r>
              <a:rPr lang="en-US" sz="3750" b="1" dirty="0">
                <a:solidFill>
                  <a:srgbClr val="FFB393"/>
                </a:solidFill>
                <a:latin typeface="Brygada 1918 Bold" pitchFamily="34" charset="0"/>
                <a:ea typeface="Brygada 1918 Bold" pitchFamily="34" charset="-122"/>
                <a:cs typeface="Brygada 1918 Bold" pitchFamily="34" charset="-120"/>
              </a:rPr>
              <a:t>Enemigos y Salud</a:t>
            </a:r>
            <a:endParaRPr lang="en-US" sz="3750" dirty="0"/>
          </a:p>
        </p:txBody>
      </p:sp>
      <p:pic>
        <p:nvPicPr>
          <p:cNvPr id="6" name="Image 2" descr="preencoded.png">    </p:cNvPr>
          <p:cNvPicPr>
            <a:picLocks noChangeAspect="1"/>
          </p:cNvPicPr>
          <p:nvPr/>
        </p:nvPicPr>
        <p:blipFill>
          <a:blip r:embed="rId3"/>
          <a:stretch>
            <a:fillRect/>
          </a:stretch>
        </p:blipFill>
        <p:spPr>
          <a:xfrm>
            <a:off x="630555" y="5731193"/>
            <a:ext cx="450413" cy="450413"/>
          </a:xfrm>
          <a:prstGeom prst="rect">
            <a:avLst/>
          </a:prstGeom>
        </p:spPr>
      </p:pic>
      <p:sp>
        <p:nvSpPr>
          <p:cNvPr id="7" name="Text 2"/>
          <p:cNvSpPr/>
          <p:nvPr/>
        </p:nvSpPr>
        <p:spPr>
          <a:xfrm>
            <a:off x="630555" y="6361748"/>
            <a:ext cx="2402324" cy="300276"/>
          </a:xfrm>
          <a:prstGeom prst="rect">
            <a:avLst/>
          </a:prstGeom>
          <a:noFill/>
          <a:ln/>
        </p:spPr>
        <p:txBody>
          <a:bodyPr wrap="none" lIns="0" tIns="0" rIns="0" bIns="0" rtlCol="0" anchor="t"/>
          <a:lstStyle/>
          <a:p>
            <a:pPr algn="l" indent="0" marL="0">
              <a:lnSpc>
                <a:spcPts val="2350"/>
              </a:lnSpc>
              <a:buNone/>
            </a:pPr>
            <a:r>
              <a:rPr lang="en-US" sz="1850" b="1" dirty="0">
                <a:solidFill>
                  <a:srgbClr val="F4CAB8"/>
                </a:solidFill>
                <a:latin typeface="Brygada 1918 Bold" pitchFamily="34" charset="0"/>
                <a:ea typeface="Brygada 1918 Bold" pitchFamily="34" charset="-122"/>
                <a:cs typeface="Brygada 1918 Bold" pitchFamily="34" charset="-120"/>
              </a:rPr>
              <a:t>Enemigos</a:t>
            </a:r>
            <a:endParaRPr lang="en-US" sz="1850" dirty="0"/>
          </a:p>
        </p:txBody>
      </p:sp>
      <p:sp>
        <p:nvSpPr>
          <p:cNvPr id="8" name="Text 3"/>
          <p:cNvSpPr/>
          <p:nvPr/>
        </p:nvSpPr>
        <p:spPr>
          <a:xfrm>
            <a:off x="630555" y="6770013"/>
            <a:ext cx="6549509" cy="1152525"/>
          </a:xfrm>
          <a:prstGeom prst="rect">
            <a:avLst/>
          </a:prstGeom>
          <a:noFill/>
          <a:ln/>
        </p:spPr>
        <p:txBody>
          <a:bodyPr wrap="square" lIns="0" tIns="0" rIns="0" bIns="0" rtlCol="0" anchor="t"/>
          <a:lstStyle/>
          <a:p>
            <a:pPr algn="l" indent="0" marL="0">
              <a:lnSpc>
                <a:spcPts val="2250"/>
              </a:lnSpc>
              <a:buNone/>
            </a:pPr>
            <a:r>
              <a:rPr lang="en-US" sz="1400" dirty="0">
                <a:solidFill>
                  <a:srgbClr val="F4CAB8"/>
                </a:solidFill>
                <a:latin typeface="Montserrat Medium" pitchFamily="34" charset="0"/>
                <a:ea typeface="Montserrat Medium" pitchFamily="34" charset="-122"/>
                <a:cs typeface="Montserrat Medium" pitchFamily="34" charset="-120"/>
              </a:rPr>
              <a:t>Los enemigos se generan aleatoriamente en ubicaciones predeterminadas, creando un reto dinámico. Poseen una inteligencia artificial básica para perseguir al jugador y aumentar el nivel de dificultad del juego.</a:t>
            </a:r>
            <a:endParaRPr lang="en-US" sz="1400" dirty="0"/>
          </a:p>
        </p:txBody>
      </p:sp>
      <p:pic>
        <p:nvPicPr>
          <p:cNvPr id="9" name="Image 3" descr="preencoded.png">    </p:cNvPr>
          <p:cNvPicPr>
            <a:picLocks noChangeAspect="1"/>
          </p:cNvPicPr>
          <p:nvPr/>
        </p:nvPicPr>
        <p:blipFill>
          <a:blip r:embed="rId4"/>
          <a:stretch>
            <a:fillRect/>
          </a:stretch>
        </p:blipFill>
        <p:spPr>
          <a:xfrm>
            <a:off x="7450217" y="5731193"/>
            <a:ext cx="450413" cy="450413"/>
          </a:xfrm>
          <a:prstGeom prst="rect">
            <a:avLst/>
          </a:prstGeom>
        </p:spPr>
      </p:pic>
      <p:sp>
        <p:nvSpPr>
          <p:cNvPr id="10" name="Text 4"/>
          <p:cNvSpPr/>
          <p:nvPr/>
        </p:nvSpPr>
        <p:spPr>
          <a:xfrm>
            <a:off x="7450217" y="6361748"/>
            <a:ext cx="2402324" cy="300276"/>
          </a:xfrm>
          <a:prstGeom prst="rect">
            <a:avLst/>
          </a:prstGeom>
          <a:noFill/>
          <a:ln/>
        </p:spPr>
        <p:txBody>
          <a:bodyPr wrap="none" lIns="0" tIns="0" rIns="0" bIns="0" rtlCol="0" anchor="t"/>
          <a:lstStyle/>
          <a:p>
            <a:pPr algn="l" indent="0" marL="0">
              <a:lnSpc>
                <a:spcPts val="2350"/>
              </a:lnSpc>
              <a:buNone/>
            </a:pPr>
            <a:r>
              <a:rPr lang="en-US" sz="1850" b="1" dirty="0">
                <a:solidFill>
                  <a:srgbClr val="F4CAB8"/>
                </a:solidFill>
                <a:latin typeface="Brygada 1918 Bold" pitchFamily="34" charset="0"/>
                <a:ea typeface="Brygada 1918 Bold" pitchFamily="34" charset="-122"/>
                <a:cs typeface="Brygada 1918 Bold" pitchFamily="34" charset="-120"/>
              </a:rPr>
              <a:t>Salud</a:t>
            </a:r>
            <a:endParaRPr lang="en-US" sz="1850" dirty="0"/>
          </a:p>
        </p:txBody>
      </p:sp>
      <p:sp>
        <p:nvSpPr>
          <p:cNvPr id="11" name="Text 5"/>
          <p:cNvSpPr/>
          <p:nvPr/>
        </p:nvSpPr>
        <p:spPr>
          <a:xfrm>
            <a:off x="7450217" y="6770013"/>
            <a:ext cx="6549628" cy="1152525"/>
          </a:xfrm>
          <a:prstGeom prst="rect">
            <a:avLst/>
          </a:prstGeom>
          <a:noFill/>
          <a:ln/>
        </p:spPr>
        <p:txBody>
          <a:bodyPr wrap="square" lIns="0" tIns="0" rIns="0" bIns="0" rtlCol="0" anchor="t"/>
          <a:lstStyle/>
          <a:p>
            <a:pPr algn="l" indent="0" marL="0">
              <a:lnSpc>
                <a:spcPts val="2250"/>
              </a:lnSpc>
              <a:buNone/>
            </a:pPr>
            <a:r>
              <a:rPr lang="en-US" sz="1400" dirty="0">
                <a:solidFill>
                  <a:srgbClr val="F4CAB8"/>
                </a:solidFill>
                <a:latin typeface="Montserrat Medium" pitchFamily="34" charset="0"/>
                <a:ea typeface="Montserrat Medium" pitchFamily="34" charset="-122"/>
                <a:cs typeface="Montserrat Medium" pitchFamily="34" charset="-120"/>
              </a:rPr>
              <a:t>El personaje principal tiene una barra de vida que se reduce al recibir daño. Se puede implementar un sistema de recolección de vida o regeneración limitada, permitiéndole al jugador recuperar salud durante el juego.</a:t>
            </a:r>
            <a:endParaRPr lang="en-US"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49260" y="780455"/>
            <a:ext cx="7877413" cy="713542"/>
          </a:xfrm>
          <a:prstGeom prst="rect">
            <a:avLst/>
          </a:prstGeom>
          <a:noFill/>
          <a:ln/>
        </p:spPr>
        <p:txBody>
          <a:bodyPr wrap="none" lIns="0" tIns="0" rIns="0" bIns="0" rtlCol="0" anchor="t"/>
          <a:lstStyle/>
          <a:p>
            <a:pPr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Progresión del Juego: Niveles</a:t>
            </a:r>
            <a:endParaRPr lang="en-US" sz="4450" dirty="0"/>
          </a:p>
        </p:txBody>
      </p:sp>
      <p:pic>
        <p:nvPicPr>
          <p:cNvPr id="3" name="Image 0" descr="preencoded.png">    </p:cNvPr>
          <p:cNvPicPr>
            <a:picLocks noChangeAspect="1"/>
          </p:cNvPicPr>
          <p:nvPr/>
        </p:nvPicPr>
        <p:blipFill>
          <a:blip r:embed="rId1"/>
          <a:stretch>
            <a:fillRect/>
          </a:stretch>
        </p:blipFill>
        <p:spPr>
          <a:xfrm>
            <a:off x="1197650" y="1922145"/>
            <a:ext cx="5508546" cy="3404473"/>
          </a:xfrm>
          <a:prstGeom prst="rect">
            <a:avLst/>
          </a:prstGeom>
        </p:spPr>
      </p:pic>
      <p:sp>
        <p:nvSpPr>
          <p:cNvPr id="4" name="Text 1"/>
          <p:cNvSpPr/>
          <p:nvPr/>
        </p:nvSpPr>
        <p:spPr>
          <a:xfrm>
            <a:off x="2524601" y="5594152"/>
            <a:ext cx="2854643" cy="356830"/>
          </a:xfrm>
          <a:prstGeom prst="rect">
            <a:avLst/>
          </a:prstGeom>
          <a:noFill/>
          <a:ln/>
        </p:spPr>
        <p:txBody>
          <a:bodyPr wrap="none" lIns="0" tIns="0" rIns="0" bIns="0" rtlCol="0" anchor="t"/>
          <a:lstStyle/>
          <a:p>
            <a:pPr algn="ct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Niveles</a:t>
            </a:r>
            <a:endParaRPr lang="en-US" sz="2200" dirty="0"/>
          </a:p>
        </p:txBody>
      </p:sp>
      <p:sp>
        <p:nvSpPr>
          <p:cNvPr id="5" name="Text 2"/>
          <p:cNvSpPr/>
          <p:nvPr/>
        </p:nvSpPr>
        <p:spPr>
          <a:xfrm>
            <a:off x="749260" y="6079331"/>
            <a:ext cx="6405324" cy="1369695"/>
          </a:xfrm>
          <a:prstGeom prst="rect">
            <a:avLst/>
          </a:prstGeom>
          <a:noFill/>
          <a:ln/>
        </p:spPr>
        <p:txBody>
          <a:bodyPr wrap="square" lIns="0" tIns="0" rIns="0" bIns="0" rtlCol="0" anchor="t"/>
          <a:lstStyle/>
          <a:p>
            <a:pPr algn="ct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El juego presenta 2 niveles con dificultad creciente. El nivel avanzado presenta nuevos retos y desafíos que requieren que el jugador domine las mecánicas del juego y aprenda a adaptarse a diferentes entornos.</a:t>
            </a:r>
            <a:endParaRPr lang="en-US" sz="1650" dirty="0"/>
          </a:p>
        </p:txBody>
      </p:sp>
      <p:pic>
        <p:nvPicPr>
          <p:cNvPr id="6" name="Image 1" descr="preencoded.png">    </p:cNvPr>
          <p:cNvPicPr>
            <a:picLocks noChangeAspect="1"/>
          </p:cNvPicPr>
          <p:nvPr/>
        </p:nvPicPr>
        <p:blipFill>
          <a:blip r:embed="rId2"/>
          <a:stretch>
            <a:fillRect/>
          </a:stretch>
        </p:blipFill>
        <p:spPr>
          <a:xfrm>
            <a:off x="7924086" y="1922145"/>
            <a:ext cx="5508665" cy="3404592"/>
          </a:xfrm>
          <a:prstGeom prst="rect">
            <a:avLst/>
          </a:prstGeom>
        </p:spPr>
      </p:pic>
      <p:sp>
        <p:nvSpPr>
          <p:cNvPr id="7" name="Text 3"/>
          <p:cNvSpPr/>
          <p:nvPr/>
        </p:nvSpPr>
        <p:spPr>
          <a:xfrm>
            <a:off x="9251037" y="5594271"/>
            <a:ext cx="2854643" cy="356830"/>
          </a:xfrm>
          <a:prstGeom prst="rect">
            <a:avLst/>
          </a:prstGeom>
          <a:noFill/>
          <a:ln/>
        </p:spPr>
        <p:txBody>
          <a:bodyPr wrap="none" lIns="0" tIns="0" rIns="0" bIns="0" rtlCol="0" anchor="t"/>
          <a:lstStyle/>
          <a:p>
            <a:pPr algn="ct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Jefe Final</a:t>
            </a:r>
            <a:endParaRPr lang="en-US" sz="2200" dirty="0"/>
          </a:p>
        </p:txBody>
      </p:sp>
      <p:sp>
        <p:nvSpPr>
          <p:cNvPr id="8" name="Text 4"/>
          <p:cNvSpPr/>
          <p:nvPr/>
        </p:nvSpPr>
        <p:spPr>
          <a:xfrm>
            <a:off x="7475696" y="6079450"/>
            <a:ext cx="6405443" cy="1369695"/>
          </a:xfrm>
          <a:prstGeom prst="rect">
            <a:avLst/>
          </a:prstGeom>
          <a:noFill/>
          <a:ln/>
        </p:spPr>
        <p:txBody>
          <a:bodyPr wrap="square" lIns="0" tIns="0" rIns="0" bIns="0" rtlCol="0" anchor="t"/>
          <a:lstStyle/>
          <a:p>
            <a:pPr algn="ct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Cada nivel culmina en una batalla contra un jefe con habilidades únicas. Los jefes representan los mayores desafíos del juego, exigiendo que el jugador ponga en práctica todas sus habilidades y estrategias.</a:t>
            </a: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749260" y="1207413"/>
            <a:ext cx="5709404" cy="713542"/>
          </a:xfrm>
          <a:prstGeom prst="rect">
            <a:avLst/>
          </a:prstGeom>
          <a:noFill/>
          <a:ln/>
        </p:spPr>
        <p:txBody>
          <a:bodyPr wrap="none" lIns="0" tIns="0" rIns="0" bIns="0" rtlCol="0" anchor="t"/>
          <a:lstStyle/>
          <a:p>
            <a:pPr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Aspectos Técnicos</a:t>
            </a:r>
            <a:endParaRPr lang="en-US" sz="4450" dirty="0"/>
          </a:p>
        </p:txBody>
      </p:sp>
      <p:sp>
        <p:nvSpPr>
          <p:cNvPr id="4" name="Shape 1"/>
          <p:cNvSpPr/>
          <p:nvPr/>
        </p:nvSpPr>
        <p:spPr>
          <a:xfrm>
            <a:off x="749260" y="2242066"/>
            <a:ext cx="3715703" cy="2625447"/>
          </a:xfrm>
          <a:prstGeom prst="roundRect">
            <a:avLst>
              <a:gd name="adj" fmla="val 1223"/>
            </a:avLst>
          </a:prstGeom>
          <a:solidFill>
            <a:srgbClr val="4D1529"/>
          </a:solidFill>
          <a:ln/>
        </p:spPr>
      </p:sp>
      <p:sp>
        <p:nvSpPr>
          <p:cNvPr id="5" name="Text 2"/>
          <p:cNvSpPr/>
          <p:nvPr/>
        </p:nvSpPr>
        <p:spPr>
          <a:xfrm>
            <a:off x="963335" y="2456140"/>
            <a:ext cx="2957274" cy="356830"/>
          </a:xfrm>
          <a:prstGeom prst="rect">
            <a:avLst/>
          </a:prstGeom>
          <a:noFill/>
          <a:ln/>
        </p:spPr>
        <p:txBody>
          <a:bodyPr wrap="none" lIns="0" tIns="0" rIns="0" bIns="0" rtlCol="0" anchor="t"/>
          <a:lstStyle/>
          <a:p>
            <a:pP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Interacciones y Física</a:t>
            </a:r>
            <a:endParaRPr lang="en-US" sz="2200" dirty="0"/>
          </a:p>
        </p:txBody>
      </p:sp>
      <p:sp>
        <p:nvSpPr>
          <p:cNvPr id="6" name="Text 3"/>
          <p:cNvSpPr/>
          <p:nvPr/>
        </p:nvSpPr>
        <p:spPr>
          <a:xfrm>
            <a:off x="963335" y="2941320"/>
            <a:ext cx="3287554" cy="1712119"/>
          </a:xfrm>
          <a:prstGeom prst="rect">
            <a:avLst/>
          </a:prstGeom>
          <a:noFill/>
          <a:ln/>
        </p:spPr>
        <p:txBody>
          <a:bodyPr wrap="square" lIns="0" tIns="0" rIns="0" bIns="0" rtlCol="0" anchor="t"/>
          <a:lstStyle/>
          <a:p>
            <a:pP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Colliders y Rigidbody para detectar colisiones y gestionar el movimiento realista de objetos, balas y personajes.</a:t>
            </a:r>
            <a:endParaRPr lang="en-US" sz="1650" dirty="0"/>
          </a:p>
        </p:txBody>
      </p:sp>
      <p:sp>
        <p:nvSpPr>
          <p:cNvPr id="7" name="Shape 4"/>
          <p:cNvSpPr/>
          <p:nvPr/>
        </p:nvSpPr>
        <p:spPr>
          <a:xfrm>
            <a:off x="4679037" y="2242066"/>
            <a:ext cx="3715703" cy="2625447"/>
          </a:xfrm>
          <a:prstGeom prst="roundRect">
            <a:avLst>
              <a:gd name="adj" fmla="val 1223"/>
            </a:avLst>
          </a:prstGeom>
          <a:solidFill>
            <a:srgbClr val="4D1529"/>
          </a:solidFill>
          <a:ln/>
        </p:spPr>
      </p:sp>
      <p:sp>
        <p:nvSpPr>
          <p:cNvPr id="8" name="Text 5"/>
          <p:cNvSpPr/>
          <p:nvPr/>
        </p:nvSpPr>
        <p:spPr>
          <a:xfrm>
            <a:off x="4893112" y="2456140"/>
            <a:ext cx="2854643" cy="356830"/>
          </a:xfrm>
          <a:prstGeom prst="rect">
            <a:avLst/>
          </a:prstGeom>
          <a:noFill/>
          <a:ln/>
        </p:spPr>
        <p:txBody>
          <a:bodyPr wrap="none" lIns="0" tIns="0" rIns="0" bIns="0" rtlCol="0" anchor="t"/>
          <a:lstStyle/>
          <a:p>
            <a:pP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Mecánicas del Juego</a:t>
            </a:r>
            <a:pP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 </a:t>
            </a:r>
            <a:endParaRPr lang="en-US" sz="2200" dirty="0"/>
          </a:p>
        </p:txBody>
      </p:sp>
      <p:sp>
        <p:nvSpPr>
          <p:cNvPr id="9" name="Text 6"/>
          <p:cNvSpPr/>
          <p:nvPr/>
        </p:nvSpPr>
        <p:spPr>
          <a:xfrm>
            <a:off x="4893112" y="2941320"/>
            <a:ext cx="3287554" cy="1369695"/>
          </a:xfrm>
          <a:prstGeom prst="rect">
            <a:avLst/>
          </a:prstGeom>
          <a:noFill/>
          <a:ln/>
        </p:spPr>
        <p:txBody>
          <a:bodyPr wrap="square" lIns="0" tIns="0" rIns="0" bIns="0" rtlCol="0" anchor="t"/>
          <a:lstStyle/>
          <a:p>
            <a:pP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Prefabs para instanciar enemigos, balas y objetos; Scripts en C# para controlar lógica, IA y eventos del juego.</a:t>
            </a:r>
            <a:endParaRPr lang="en-US" sz="1650" dirty="0"/>
          </a:p>
        </p:txBody>
      </p:sp>
      <p:sp>
        <p:nvSpPr>
          <p:cNvPr id="10" name="Shape 7"/>
          <p:cNvSpPr/>
          <p:nvPr/>
        </p:nvSpPr>
        <p:spPr>
          <a:xfrm>
            <a:off x="749260" y="5081588"/>
            <a:ext cx="7645479" cy="1940600"/>
          </a:xfrm>
          <a:prstGeom prst="roundRect">
            <a:avLst>
              <a:gd name="adj" fmla="val 1655"/>
            </a:avLst>
          </a:prstGeom>
          <a:solidFill>
            <a:srgbClr val="4D1529"/>
          </a:solidFill>
          <a:ln/>
        </p:spPr>
      </p:sp>
      <p:sp>
        <p:nvSpPr>
          <p:cNvPr id="11" name="Text 8"/>
          <p:cNvSpPr/>
          <p:nvPr/>
        </p:nvSpPr>
        <p:spPr>
          <a:xfrm>
            <a:off x="3052643" y="5295662"/>
            <a:ext cx="3038594" cy="356830"/>
          </a:xfrm>
          <a:prstGeom prst="rect">
            <a:avLst/>
          </a:prstGeom>
          <a:noFill/>
          <a:ln/>
        </p:spPr>
        <p:txBody>
          <a:bodyPr wrap="none" lIns="0" tIns="0" rIns="0" bIns="0" rtlCol="0" anchor="t"/>
          <a:lstStyle/>
          <a:p>
            <a:pPr algn="ct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Interfaz y Experiencia</a:t>
            </a:r>
            <a:endParaRPr lang="en-US" sz="2200" dirty="0"/>
          </a:p>
        </p:txBody>
      </p:sp>
      <p:sp>
        <p:nvSpPr>
          <p:cNvPr id="12" name="Text 9"/>
          <p:cNvSpPr/>
          <p:nvPr/>
        </p:nvSpPr>
        <p:spPr>
          <a:xfrm>
            <a:off x="963335" y="5780842"/>
            <a:ext cx="7217331" cy="1027271"/>
          </a:xfrm>
          <a:prstGeom prst="rect">
            <a:avLst/>
          </a:prstGeom>
          <a:noFill/>
          <a:ln/>
        </p:spPr>
        <p:txBody>
          <a:bodyPr wrap="square" lIns="0" tIns="0" rIns="0" bIns="0" rtlCol="0" anchor="t"/>
          <a:lstStyle/>
          <a:p>
            <a:pPr algn="ct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Canvas/UI para mostrar salud y munición, Animator para animaciones fluidas y Audio para efectos sonoros y música ambiental.</a:t>
            </a:r>
            <a:endParaRPr lang="en-US" sz="16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49260" y="1454348"/>
            <a:ext cx="6500693" cy="713542"/>
          </a:xfrm>
          <a:prstGeom prst="rect">
            <a:avLst/>
          </a:prstGeom>
          <a:noFill/>
          <a:ln/>
        </p:spPr>
        <p:txBody>
          <a:bodyPr wrap="none" lIns="0" tIns="0" rIns="0" bIns="0" rtlCol="0" anchor="t"/>
          <a:lstStyle/>
          <a:p>
            <a:pPr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Desafíos y Aprendizajes</a:t>
            </a:r>
            <a:endParaRPr lang="en-US" sz="4450" dirty="0"/>
          </a:p>
        </p:txBody>
      </p:sp>
      <p:sp>
        <p:nvSpPr>
          <p:cNvPr id="3" name="Shape 1"/>
          <p:cNvSpPr/>
          <p:nvPr/>
        </p:nvSpPr>
        <p:spPr>
          <a:xfrm>
            <a:off x="749260" y="2836902"/>
            <a:ext cx="481727" cy="481727"/>
          </a:xfrm>
          <a:prstGeom prst="roundRect">
            <a:avLst>
              <a:gd name="adj" fmla="val 6667"/>
            </a:avLst>
          </a:prstGeom>
          <a:solidFill>
            <a:srgbClr val="4D1529"/>
          </a:solidFill>
          <a:ln/>
        </p:spPr>
      </p:sp>
      <p:sp>
        <p:nvSpPr>
          <p:cNvPr id="4" name="Text 2"/>
          <p:cNvSpPr/>
          <p:nvPr/>
        </p:nvSpPr>
        <p:spPr>
          <a:xfrm>
            <a:off x="904399" y="2906435"/>
            <a:ext cx="171331" cy="342543"/>
          </a:xfrm>
          <a:prstGeom prst="rect">
            <a:avLst/>
          </a:prstGeom>
          <a:noFill/>
          <a:ln/>
        </p:spPr>
        <p:txBody>
          <a:bodyPr wrap="none" lIns="0" tIns="0" rIns="0" bIns="0" rtlCol="0" anchor="t"/>
          <a:lstStyle/>
          <a:p>
            <a:pPr algn="ctr" indent="0" marL="0">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1</a:t>
            </a:r>
            <a:endParaRPr lang="en-US" sz="2650" dirty="0"/>
          </a:p>
        </p:txBody>
      </p:sp>
      <p:sp>
        <p:nvSpPr>
          <p:cNvPr id="5" name="Text 3"/>
          <p:cNvSpPr/>
          <p:nvPr/>
        </p:nvSpPr>
        <p:spPr>
          <a:xfrm>
            <a:off x="1445062" y="2836902"/>
            <a:ext cx="3538776" cy="713661"/>
          </a:xfrm>
          <a:prstGeom prst="rect">
            <a:avLst/>
          </a:prstGeom>
          <a:noFill/>
          <a:ln/>
        </p:spPr>
        <p:txBody>
          <a:bodyPr wrap="square" lIns="0" tIns="0" rIns="0" bIns="0" rtlCol="0" anchor="t"/>
          <a:lstStyle/>
          <a:p>
            <a:pP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Optimización de la IA de los enemigos</a:t>
            </a:r>
            <a:endParaRPr lang="en-US" sz="2200" dirty="0"/>
          </a:p>
        </p:txBody>
      </p:sp>
      <p:sp>
        <p:nvSpPr>
          <p:cNvPr id="6" name="Text 4"/>
          <p:cNvSpPr/>
          <p:nvPr/>
        </p:nvSpPr>
        <p:spPr>
          <a:xfrm>
            <a:off x="1445062" y="3678912"/>
            <a:ext cx="3538776" cy="2739390"/>
          </a:xfrm>
          <a:prstGeom prst="rect">
            <a:avLst/>
          </a:prstGeom>
          <a:noFill/>
          <a:ln/>
        </p:spPr>
        <p:txBody>
          <a:bodyPr wrap="square" lIns="0" tIns="0" rIns="0" bIns="0" rtlCol="0" anchor="t"/>
          <a:lstStyle/>
          <a:p>
            <a:pP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Lograr un comportamiento de IA realista y desafiante sin sacrificar el rendimiento del juego puede ser complejo. Se requiere un equilibrio entre la complejidad de la IA y la optimización para evitar problemas de rendimiento.</a:t>
            </a:r>
            <a:endParaRPr lang="en-US" sz="1650" dirty="0"/>
          </a:p>
        </p:txBody>
      </p:sp>
      <p:sp>
        <p:nvSpPr>
          <p:cNvPr id="7" name="Shape 5"/>
          <p:cNvSpPr/>
          <p:nvPr/>
        </p:nvSpPr>
        <p:spPr>
          <a:xfrm>
            <a:off x="5197912" y="2836902"/>
            <a:ext cx="481727" cy="481727"/>
          </a:xfrm>
          <a:prstGeom prst="roundRect">
            <a:avLst>
              <a:gd name="adj" fmla="val 6667"/>
            </a:avLst>
          </a:prstGeom>
          <a:solidFill>
            <a:srgbClr val="4D1529"/>
          </a:solidFill>
          <a:ln/>
        </p:spPr>
      </p:sp>
      <p:sp>
        <p:nvSpPr>
          <p:cNvPr id="8" name="Text 6"/>
          <p:cNvSpPr/>
          <p:nvPr/>
        </p:nvSpPr>
        <p:spPr>
          <a:xfrm>
            <a:off x="5341144" y="2906435"/>
            <a:ext cx="195263" cy="342543"/>
          </a:xfrm>
          <a:prstGeom prst="rect">
            <a:avLst/>
          </a:prstGeom>
          <a:noFill/>
          <a:ln/>
        </p:spPr>
        <p:txBody>
          <a:bodyPr wrap="none" lIns="0" tIns="0" rIns="0" bIns="0" rtlCol="0" anchor="t"/>
          <a:lstStyle/>
          <a:p>
            <a:pPr algn="ctr" indent="0" marL="0">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2</a:t>
            </a:r>
            <a:endParaRPr lang="en-US" sz="2650" dirty="0"/>
          </a:p>
        </p:txBody>
      </p:sp>
      <p:sp>
        <p:nvSpPr>
          <p:cNvPr id="9" name="Text 7"/>
          <p:cNvSpPr/>
          <p:nvPr/>
        </p:nvSpPr>
        <p:spPr>
          <a:xfrm>
            <a:off x="5893713" y="2836902"/>
            <a:ext cx="3538776" cy="713661"/>
          </a:xfrm>
          <a:prstGeom prst="rect">
            <a:avLst/>
          </a:prstGeom>
          <a:noFill/>
          <a:ln/>
        </p:spPr>
        <p:txBody>
          <a:bodyPr wrap="square" lIns="0" tIns="0" rIns="0" bIns="0" rtlCol="0" anchor="t"/>
          <a:lstStyle/>
          <a:p>
            <a:pP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Sincronización de animaciones y eventos</a:t>
            </a:r>
            <a:endParaRPr lang="en-US" sz="2200" dirty="0"/>
          </a:p>
        </p:txBody>
      </p:sp>
      <p:sp>
        <p:nvSpPr>
          <p:cNvPr id="10" name="Text 8"/>
          <p:cNvSpPr/>
          <p:nvPr/>
        </p:nvSpPr>
        <p:spPr>
          <a:xfrm>
            <a:off x="5893713" y="3678912"/>
            <a:ext cx="3538776" cy="3081814"/>
          </a:xfrm>
          <a:prstGeom prst="rect">
            <a:avLst/>
          </a:prstGeom>
          <a:noFill/>
          <a:ln/>
        </p:spPr>
        <p:txBody>
          <a:bodyPr wrap="square" lIns="0" tIns="0" rIns="0" bIns="0" rtlCol="0" anchor="t"/>
          <a:lstStyle/>
          <a:p>
            <a:pP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Asegurar que las animaciones del personaje coincidan con los eventos del juego es esencial para una experiencia fluida. Es necesario coordinar las animaciones con las acciones del jugador, los ataques de los enemigos y otros eventos del juego.</a:t>
            </a:r>
            <a:endParaRPr lang="en-US" sz="1650" dirty="0"/>
          </a:p>
        </p:txBody>
      </p:sp>
      <p:sp>
        <p:nvSpPr>
          <p:cNvPr id="11" name="Shape 9"/>
          <p:cNvSpPr/>
          <p:nvPr/>
        </p:nvSpPr>
        <p:spPr>
          <a:xfrm>
            <a:off x="9646563" y="2836902"/>
            <a:ext cx="481727" cy="481727"/>
          </a:xfrm>
          <a:prstGeom prst="roundRect">
            <a:avLst>
              <a:gd name="adj" fmla="val 6667"/>
            </a:avLst>
          </a:prstGeom>
          <a:solidFill>
            <a:srgbClr val="4D1529"/>
          </a:solidFill>
          <a:ln/>
        </p:spPr>
      </p:sp>
      <p:sp>
        <p:nvSpPr>
          <p:cNvPr id="12" name="Text 10"/>
          <p:cNvSpPr/>
          <p:nvPr/>
        </p:nvSpPr>
        <p:spPr>
          <a:xfrm>
            <a:off x="9782889" y="2906435"/>
            <a:ext cx="208955" cy="342543"/>
          </a:xfrm>
          <a:prstGeom prst="rect">
            <a:avLst/>
          </a:prstGeom>
          <a:noFill/>
          <a:ln/>
        </p:spPr>
        <p:txBody>
          <a:bodyPr wrap="none" lIns="0" tIns="0" rIns="0" bIns="0" rtlCol="0" anchor="t"/>
          <a:lstStyle/>
          <a:p>
            <a:pPr algn="ctr" indent="0" marL="0">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3</a:t>
            </a:r>
            <a:endParaRPr lang="en-US" sz="2650" dirty="0"/>
          </a:p>
        </p:txBody>
      </p:sp>
      <p:sp>
        <p:nvSpPr>
          <p:cNvPr id="13" name="Text 11"/>
          <p:cNvSpPr/>
          <p:nvPr/>
        </p:nvSpPr>
        <p:spPr>
          <a:xfrm>
            <a:off x="10342364" y="2836902"/>
            <a:ext cx="3538776" cy="1070491"/>
          </a:xfrm>
          <a:prstGeom prst="rect">
            <a:avLst/>
          </a:prstGeom>
          <a:noFill/>
          <a:ln/>
        </p:spPr>
        <p:txBody>
          <a:bodyPr wrap="square" lIns="0" tIns="0" rIns="0" bIns="0" rtlCol="0" anchor="t"/>
          <a:lstStyle/>
          <a:p>
            <a:pP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Implementación de mecánicas de generación aleatoria</a:t>
            </a:r>
            <a:endParaRPr lang="en-US" sz="2200" dirty="0"/>
          </a:p>
        </p:txBody>
      </p:sp>
      <p:sp>
        <p:nvSpPr>
          <p:cNvPr id="14" name="Text 12"/>
          <p:cNvSpPr/>
          <p:nvPr/>
        </p:nvSpPr>
        <p:spPr>
          <a:xfrm>
            <a:off x="10342364" y="4035743"/>
            <a:ext cx="3538776" cy="2739390"/>
          </a:xfrm>
          <a:prstGeom prst="rect">
            <a:avLst/>
          </a:prstGeom>
          <a:noFill/>
          <a:ln/>
        </p:spPr>
        <p:txBody>
          <a:bodyPr wrap="square" lIns="0" tIns="0" rIns="0" bIns="0" rtlCol="0" anchor="t"/>
          <a:lstStyle/>
          <a:p>
            <a:pP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La generación aleatoria de enemigos, obstáculos y eventos puede añadir variedad y rejugabilidad al juego. La dificultad del juego se adapta a las habilidades del jugador, creando una experiencia desafiante pero justa.</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49260" y="1632823"/>
            <a:ext cx="7407116" cy="713542"/>
          </a:xfrm>
          <a:prstGeom prst="rect">
            <a:avLst/>
          </a:prstGeom>
          <a:noFill/>
          <a:ln/>
        </p:spPr>
        <p:txBody>
          <a:bodyPr wrap="none" lIns="0" tIns="0" rIns="0" bIns="0" rtlCol="0" anchor="t"/>
          <a:lstStyle/>
          <a:p>
            <a:pPr indent="0" marL="0">
              <a:lnSpc>
                <a:spcPts val="5600"/>
              </a:lnSpc>
              <a:buNone/>
            </a:pPr>
            <a:r>
              <a:rPr lang="en-US" sz="4450" b="1" dirty="0">
                <a:solidFill>
                  <a:srgbClr val="FFB393"/>
                </a:solidFill>
                <a:latin typeface="Brygada 1918 Bold" pitchFamily="34" charset="0"/>
                <a:ea typeface="Brygada 1918 Bold" pitchFamily="34" charset="-122"/>
                <a:cs typeface="Brygada 1918 Bold" pitchFamily="34" charset="-120"/>
              </a:rPr>
              <a:t>Futuras Implementaciones</a:t>
            </a:r>
            <a:endParaRPr lang="en-US" sz="4450" dirty="0"/>
          </a:p>
        </p:txBody>
      </p:sp>
      <p:sp>
        <p:nvSpPr>
          <p:cNvPr id="3" name="Shape 1"/>
          <p:cNvSpPr/>
          <p:nvPr/>
        </p:nvSpPr>
        <p:spPr>
          <a:xfrm>
            <a:off x="749260" y="3015377"/>
            <a:ext cx="481727" cy="481727"/>
          </a:xfrm>
          <a:prstGeom prst="roundRect">
            <a:avLst>
              <a:gd name="adj" fmla="val 6667"/>
            </a:avLst>
          </a:prstGeom>
          <a:solidFill>
            <a:srgbClr val="4D1529"/>
          </a:solidFill>
          <a:ln/>
        </p:spPr>
      </p:sp>
      <p:sp>
        <p:nvSpPr>
          <p:cNvPr id="4" name="Text 2"/>
          <p:cNvSpPr/>
          <p:nvPr/>
        </p:nvSpPr>
        <p:spPr>
          <a:xfrm>
            <a:off x="904399" y="3084909"/>
            <a:ext cx="171331" cy="342543"/>
          </a:xfrm>
          <a:prstGeom prst="rect">
            <a:avLst/>
          </a:prstGeom>
          <a:noFill/>
          <a:ln/>
        </p:spPr>
        <p:txBody>
          <a:bodyPr wrap="none" lIns="0" tIns="0" rIns="0" bIns="0" rtlCol="0" anchor="t"/>
          <a:lstStyle/>
          <a:p>
            <a:pPr algn="ctr" indent="0" marL="0">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1</a:t>
            </a:r>
            <a:endParaRPr lang="en-US" sz="2650" dirty="0"/>
          </a:p>
        </p:txBody>
      </p:sp>
      <p:sp>
        <p:nvSpPr>
          <p:cNvPr id="5" name="Text 3"/>
          <p:cNvSpPr/>
          <p:nvPr/>
        </p:nvSpPr>
        <p:spPr>
          <a:xfrm>
            <a:off x="1445062" y="3015377"/>
            <a:ext cx="2854643" cy="356830"/>
          </a:xfrm>
          <a:prstGeom prst="rect">
            <a:avLst/>
          </a:prstGeom>
          <a:noFill/>
          <a:ln/>
        </p:spPr>
        <p:txBody>
          <a:bodyPr wrap="none" lIns="0" tIns="0" rIns="0" bIns="0" rtlCol="0" anchor="t"/>
          <a:lstStyle/>
          <a:p>
            <a:pP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Modo Multijugador</a:t>
            </a:r>
            <a:endParaRPr lang="en-US" sz="2200" dirty="0"/>
          </a:p>
        </p:txBody>
      </p:sp>
      <p:sp>
        <p:nvSpPr>
          <p:cNvPr id="6" name="Text 4"/>
          <p:cNvSpPr/>
          <p:nvPr/>
        </p:nvSpPr>
        <p:spPr>
          <a:xfrm>
            <a:off x="1445062" y="3500557"/>
            <a:ext cx="3538776" cy="1712119"/>
          </a:xfrm>
          <a:prstGeom prst="rect">
            <a:avLst/>
          </a:prstGeom>
          <a:noFill/>
          <a:ln/>
        </p:spPr>
        <p:txBody>
          <a:bodyPr wrap="square" lIns="0" tIns="0" rIns="0" bIns="0" rtlCol="0" anchor="t"/>
          <a:lstStyle/>
          <a:p>
            <a:pP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Ampliar el juego para incluir un modo cooperativo o competitivo, permitiendo a varios jugadores interactuar en el mismo entorno.</a:t>
            </a:r>
            <a:endParaRPr lang="en-US" sz="1650" dirty="0"/>
          </a:p>
        </p:txBody>
      </p:sp>
      <p:sp>
        <p:nvSpPr>
          <p:cNvPr id="7" name="Shape 5"/>
          <p:cNvSpPr/>
          <p:nvPr/>
        </p:nvSpPr>
        <p:spPr>
          <a:xfrm>
            <a:off x="5197912" y="3015377"/>
            <a:ext cx="481727" cy="481727"/>
          </a:xfrm>
          <a:prstGeom prst="roundRect">
            <a:avLst>
              <a:gd name="adj" fmla="val 6667"/>
            </a:avLst>
          </a:prstGeom>
          <a:solidFill>
            <a:srgbClr val="4D1529"/>
          </a:solidFill>
          <a:ln/>
        </p:spPr>
      </p:sp>
      <p:sp>
        <p:nvSpPr>
          <p:cNvPr id="8" name="Text 6"/>
          <p:cNvSpPr/>
          <p:nvPr/>
        </p:nvSpPr>
        <p:spPr>
          <a:xfrm>
            <a:off x="5341144" y="3084909"/>
            <a:ext cx="195263" cy="342543"/>
          </a:xfrm>
          <a:prstGeom prst="rect">
            <a:avLst/>
          </a:prstGeom>
          <a:noFill/>
          <a:ln/>
        </p:spPr>
        <p:txBody>
          <a:bodyPr wrap="none" lIns="0" tIns="0" rIns="0" bIns="0" rtlCol="0" anchor="t"/>
          <a:lstStyle/>
          <a:p>
            <a:pPr algn="ctr" indent="0" marL="0">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2</a:t>
            </a:r>
            <a:endParaRPr lang="en-US" sz="2650" dirty="0"/>
          </a:p>
        </p:txBody>
      </p:sp>
      <p:sp>
        <p:nvSpPr>
          <p:cNvPr id="9" name="Text 7"/>
          <p:cNvSpPr/>
          <p:nvPr/>
        </p:nvSpPr>
        <p:spPr>
          <a:xfrm>
            <a:off x="5893713" y="3015377"/>
            <a:ext cx="3538776" cy="713661"/>
          </a:xfrm>
          <a:prstGeom prst="rect">
            <a:avLst/>
          </a:prstGeom>
          <a:noFill/>
          <a:ln/>
        </p:spPr>
        <p:txBody>
          <a:bodyPr wrap="square" lIns="0" tIns="0" rIns="0" bIns="0" rtlCol="0" anchor="t"/>
          <a:lstStyle/>
          <a:p>
            <a:pP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Expansión de Niveles</a:t>
            </a:r>
            <a:pP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 y Mapas</a:t>
            </a:r>
            <a:endParaRPr lang="en-US" sz="2200" dirty="0"/>
          </a:p>
        </p:txBody>
      </p:sp>
      <p:sp>
        <p:nvSpPr>
          <p:cNvPr id="10" name="Text 8"/>
          <p:cNvSpPr/>
          <p:nvPr/>
        </p:nvSpPr>
        <p:spPr>
          <a:xfrm>
            <a:off x="5893713" y="3857387"/>
            <a:ext cx="3538776" cy="2739390"/>
          </a:xfrm>
          <a:prstGeom prst="rect">
            <a:avLst/>
          </a:prstGeom>
          <a:noFill/>
          <a:ln/>
        </p:spPr>
        <p:txBody>
          <a:bodyPr wrap="square" lIns="0" tIns="0" rIns="0" bIns="0" rtlCol="0" anchor="t"/>
          <a:lstStyle/>
          <a:p>
            <a:pP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Agregar más niveles con nuevos entornos, enemigos y desafíos para mantener la experiencia fresca y emocionante. Permitir a los jugadores crear y compartir sus propios niveles, fomentando la creatividad y la interacción con la comunidad.</a:t>
            </a:r>
            <a:endParaRPr lang="en-US" sz="1650" dirty="0"/>
          </a:p>
        </p:txBody>
      </p:sp>
      <p:sp>
        <p:nvSpPr>
          <p:cNvPr id="11" name="Shape 9"/>
          <p:cNvSpPr/>
          <p:nvPr/>
        </p:nvSpPr>
        <p:spPr>
          <a:xfrm>
            <a:off x="9646563" y="3015377"/>
            <a:ext cx="481727" cy="481727"/>
          </a:xfrm>
          <a:prstGeom prst="roundRect">
            <a:avLst>
              <a:gd name="adj" fmla="val 6667"/>
            </a:avLst>
          </a:prstGeom>
          <a:solidFill>
            <a:srgbClr val="4D1529"/>
          </a:solidFill>
          <a:ln/>
        </p:spPr>
      </p:sp>
      <p:sp>
        <p:nvSpPr>
          <p:cNvPr id="12" name="Text 10"/>
          <p:cNvSpPr/>
          <p:nvPr/>
        </p:nvSpPr>
        <p:spPr>
          <a:xfrm>
            <a:off x="9782889" y="3084909"/>
            <a:ext cx="208955" cy="342543"/>
          </a:xfrm>
          <a:prstGeom prst="rect">
            <a:avLst/>
          </a:prstGeom>
          <a:noFill/>
          <a:ln/>
        </p:spPr>
        <p:txBody>
          <a:bodyPr wrap="none" lIns="0" tIns="0" rIns="0" bIns="0" rtlCol="0" anchor="t"/>
          <a:lstStyle/>
          <a:p>
            <a:pPr algn="ctr" indent="0" marL="0">
              <a:lnSpc>
                <a:spcPts val="2650"/>
              </a:lnSpc>
              <a:buNone/>
            </a:pPr>
            <a:r>
              <a:rPr lang="en-US" sz="2650" b="1" dirty="0">
                <a:solidFill>
                  <a:srgbClr val="F4CAB8"/>
                </a:solidFill>
                <a:latin typeface="Brygada 1918 Bold" pitchFamily="34" charset="0"/>
                <a:ea typeface="Brygada 1918 Bold" pitchFamily="34" charset="-122"/>
                <a:cs typeface="Brygada 1918 Bold" pitchFamily="34" charset="-120"/>
              </a:rPr>
              <a:t>3</a:t>
            </a:r>
            <a:endParaRPr lang="en-US" sz="2650" dirty="0"/>
          </a:p>
        </p:txBody>
      </p:sp>
      <p:sp>
        <p:nvSpPr>
          <p:cNvPr id="13" name="Text 11"/>
          <p:cNvSpPr/>
          <p:nvPr/>
        </p:nvSpPr>
        <p:spPr>
          <a:xfrm>
            <a:off x="10342364" y="3015377"/>
            <a:ext cx="3538776" cy="713661"/>
          </a:xfrm>
          <a:prstGeom prst="rect">
            <a:avLst/>
          </a:prstGeom>
          <a:noFill/>
          <a:ln/>
        </p:spPr>
        <p:txBody>
          <a:bodyPr wrap="square" lIns="0" tIns="0" rIns="0" bIns="0" rtlCol="0" anchor="t"/>
          <a:lstStyle/>
          <a:p>
            <a:pPr indent="0" marL="0">
              <a:lnSpc>
                <a:spcPts val="2800"/>
              </a:lnSpc>
              <a:buNone/>
            </a:pPr>
            <a:r>
              <a:rPr lang="en-US" sz="2200" b="1" dirty="0">
                <a:solidFill>
                  <a:srgbClr val="F4CAB8"/>
                </a:solidFill>
                <a:latin typeface="Brygada 1918 Bold" pitchFamily="34" charset="0"/>
                <a:ea typeface="Brygada 1918 Bold" pitchFamily="34" charset="-122"/>
                <a:cs typeface="Brygada 1918 Bold" pitchFamily="34" charset="-120"/>
              </a:rPr>
              <a:t>Nuevas Habilidades y Poderes</a:t>
            </a:r>
            <a:endParaRPr lang="en-US" sz="2200" dirty="0"/>
          </a:p>
        </p:txBody>
      </p:sp>
      <p:sp>
        <p:nvSpPr>
          <p:cNvPr id="14" name="Text 12"/>
          <p:cNvSpPr/>
          <p:nvPr/>
        </p:nvSpPr>
        <p:spPr>
          <a:xfrm>
            <a:off x="10342364" y="3857387"/>
            <a:ext cx="3538776" cy="1712119"/>
          </a:xfrm>
          <a:prstGeom prst="rect">
            <a:avLst/>
          </a:prstGeom>
          <a:noFill/>
          <a:ln/>
        </p:spPr>
        <p:txBody>
          <a:bodyPr wrap="square" lIns="0" tIns="0" rIns="0" bIns="0" rtlCol="0" anchor="t"/>
          <a:lstStyle/>
          <a:p>
            <a:pPr indent="0" marL="0">
              <a:lnSpc>
                <a:spcPts val="2650"/>
              </a:lnSpc>
              <a:buNone/>
            </a:pPr>
            <a:r>
              <a:rPr lang="en-US" sz="1650" dirty="0">
                <a:solidFill>
                  <a:srgbClr val="F4CAB8"/>
                </a:solidFill>
                <a:latin typeface="Montserrat Medium" pitchFamily="34" charset="0"/>
                <a:ea typeface="Montserrat Medium" pitchFamily="34" charset="-122"/>
                <a:cs typeface="Montserrat Medium" pitchFamily="34" charset="-120"/>
              </a:rPr>
              <a:t>Introducir habilidades especiales para el jugador, como ataques definitivos, escudos temporales o mejoras de velocidad.</a:t>
            </a:r>
            <a:endParaRPr lang="en-US" sz="1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2024-12-11T18:28:53Z</dcterms:created>
  <dcterms:modified xsi:type="dcterms:W3CDTF">2024-12-11T18:28:53Z</dcterms:modified>
</cp:coreProperties>
</file>