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63" r:id="rId4"/>
    <p:sldId id="262" r:id="rId5"/>
    <p:sldId id="264" r:id="rId6"/>
    <p:sldId id="259" r:id="rId7"/>
    <p:sldId id="267" r:id="rId8"/>
    <p:sldId id="268" r:id="rId9"/>
    <p:sldId id="261" r:id="rId10"/>
    <p:sldId id="258" r:id="rId11"/>
    <p:sldId id="260" r:id="rId1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7" d="100"/>
          <a:sy n="77" d="100"/>
        </p:scale>
        <p:origin x="8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err="1"/>
            <a:t>Botnet</a:t>
          </a:r>
          <a:r>
            <a:rPr lang="es-ES" noProof="0" dirty="0"/>
            <a:t> MIRAI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Ataques a Jeep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err="1"/>
            <a:t>Owlet</a:t>
          </a:r>
          <a:r>
            <a:rPr lang="es-ES" noProof="0" dirty="0"/>
            <a:t> </a:t>
          </a:r>
          <a:r>
            <a:rPr lang="es-ES" noProof="0" dirty="0" err="1"/>
            <a:t>Sock</a:t>
          </a:r>
          <a:endParaRPr lang="es-ES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 rtl="0"/>
          <a:r>
            <a:rPr lang="es-ES" noProof="0" dirty="0"/>
            <a:t>Red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es-ES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es-ES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/>
          <a:r>
            <a:rPr lang="es-ES" noProof="0" dirty="0"/>
            <a:t>Satélite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es-ES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es-ES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/>
          <a:r>
            <a:rPr lang="es-ES" noProof="0" dirty="0"/>
            <a:t>Vínculo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es-ES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es-ES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 err="1"/>
            <a:t>Botnet</a:t>
          </a:r>
          <a:r>
            <a:rPr lang="es-ES" sz="3500" kern="1200" noProof="0" dirty="0"/>
            <a:t> MIRAI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/>
            <a:t>Ataques a Jeep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 err="1"/>
            <a:t>Owlet</a:t>
          </a:r>
          <a:r>
            <a:rPr lang="es-ES" sz="3500" kern="1200" noProof="0" dirty="0"/>
            <a:t> </a:t>
          </a:r>
          <a:r>
            <a:rPr lang="es-ES" sz="3500" kern="1200" noProof="0" dirty="0" err="1"/>
            <a:t>Sock</a:t>
          </a:r>
          <a:endParaRPr lang="es-ES" sz="3500" kern="1200" noProof="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noProof="0" dirty="0"/>
            <a:t>Red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noProof="0" dirty="0"/>
            <a:t>Satélite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noProof="0" dirty="0"/>
            <a:t>Vínculo</a:t>
          </a:r>
        </a:p>
      </dsp:txBody>
      <dsp:txXfrm>
        <a:off x="7628474" y="2746269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o de lista de etiquetas"/>
  <dgm:desc val="Se usa para mostrar fragmentos no secuenciales o agrupados de información acompañados de elementos visuales relacionados. Funciona mejor con iconos o imágenes pequeñas con leyendas de texto breve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03/08/2022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03/08/2022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7712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6746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6633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6854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3853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8391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03/08/2022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03/08/2022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03/08/2022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03/08/2022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03/08/2022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03/08/2022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03/08/2022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03/08/2022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03/08/2022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03/08/2022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03/08/2022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03/08/2022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961693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4800" dirty="0">
                <a:solidFill>
                  <a:schemeClr val="bg1"/>
                </a:solidFill>
              </a:rPr>
              <a:t>CRIPTOGRAFÍA LIGERA APLICADA A IOT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813475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José LUIS CARO BOZZINO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Panorama competitivo</a:t>
            </a:r>
          </a:p>
        </p:txBody>
      </p:sp>
      <p:pic>
        <p:nvPicPr>
          <p:cNvPr id="11" name="Marcador de contenido 4" descr="Gráfico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Marcador de contenido 17" descr="Marcador de posición de gráfico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6201812" y="2571845"/>
            <a:ext cx="5395426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chemeClr val="bg2"/>
                </a:solidFill>
              </a:rPr>
              <a:t>alguien@ejemplo.com</a:t>
            </a:r>
          </a:p>
          <a:p>
            <a:pPr rtl="0"/>
            <a:endParaRPr lang="es-ES">
              <a:solidFill>
                <a:schemeClr val="bg2"/>
              </a:solidFill>
            </a:endParaRPr>
          </a:p>
          <a:p>
            <a:pPr rtl="0"/>
            <a:endParaRPr lang="es-ES">
              <a:solidFill>
                <a:schemeClr val="bg2"/>
              </a:solidFill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7163" y="4961693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4800" dirty="0">
                <a:solidFill>
                  <a:schemeClr val="bg1"/>
                </a:solidFill>
              </a:rPr>
              <a:t>IOT : 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114456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INTERNET OF THINGS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BA9485C-60C5-DC6F-1587-67574E84E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s-ES" dirty="0"/>
              <a:t>Término acuñado por Kevin Ashton en 1999</a:t>
            </a:r>
          </a:p>
          <a:p>
            <a:r>
              <a:rPr lang="es-ES" dirty="0"/>
              <a:t>Definía un sistema de tarjetas RFID para localizar productos durante fabricación, venta y distribución</a:t>
            </a:r>
          </a:p>
          <a:p>
            <a:r>
              <a:rPr lang="es-ES" dirty="0"/>
              <a:t>Se refiere a una red de dispositivos interconectados, con un UID y que pueden interactuar entre sí sin intervención humana.</a:t>
            </a:r>
          </a:p>
        </p:txBody>
      </p:sp>
      <p:pic>
        <p:nvPicPr>
          <p:cNvPr id="1026" name="Picture 2" descr="Cómo Kevin Ashton nombró El Internet de las Cosas | Avast">
            <a:extLst>
              <a:ext uri="{FF2B5EF4-FFF2-40B4-BE49-F238E27FC236}">
                <a16:creationId xmlns:a16="http://schemas.microsoft.com/office/drawing/2014/main" id="{93731328-59C7-3478-469C-BB5D9416B7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91" b="2"/>
          <a:stretch/>
        </p:blipFill>
        <p:spPr bwMode="auto">
          <a:xfrm>
            <a:off x="6188417" y="2228003"/>
            <a:ext cx="5422392" cy="363304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C963B2E-36F6-98D6-AF72-B263063DBED0}"/>
              </a:ext>
            </a:extLst>
          </p:cNvPr>
          <p:cNvSpPr txBox="1"/>
          <p:nvPr/>
        </p:nvSpPr>
        <p:spPr>
          <a:xfrm>
            <a:off x="6096000" y="5861050"/>
            <a:ext cx="470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Kevin Ashton</a:t>
            </a:r>
          </a:p>
        </p:txBody>
      </p:sp>
    </p:spTree>
    <p:extLst>
      <p:ext uri="{BB962C8B-B14F-4D97-AF65-F5344CB8AC3E}">
        <p14:creationId xmlns:p14="http://schemas.microsoft.com/office/powerpoint/2010/main" val="250933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Crecimiento de dispositivos </a:t>
            </a:r>
            <a:r>
              <a:rPr lang="es-ES" dirty="0" err="1"/>
              <a:t>iot</a:t>
            </a:r>
            <a:endParaRPr lang="es-ES" dirty="0"/>
          </a:p>
        </p:txBody>
      </p:sp>
      <p:pic>
        <p:nvPicPr>
          <p:cNvPr id="7" name="Imagen 6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A2D461E6-34B7-A8A3-5049-6C6CEB1AD7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04" y="2571844"/>
            <a:ext cx="5737027" cy="30122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BA9485C-60C5-DC6F-1587-67574E84E2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14.000.000.000 dispositivos actualmente</a:t>
            </a:r>
          </a:p>
          <a:p>
            <a:r>
              <a:rPr lang="es-ES" dirty="0"/>
              <a:t>27.000.000.000 esperados para 2025</a:t>
            </a:r>
          </a:p>
        </p:txBody>
      </p:sp>
    </p:spTree>
    <p:extLst>
      <p:ext uri="{BB962C8B-B14F-4D97-AF65-F5344CB8AC3E}">
        <p14:creationId xmlns:p14="http://schemas.microsoft.com/office/powerpoint/2010/main" val="123673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Top 10 debilidades para </a:t>
            </a:r>
            <a:r>
              <a:rPr lang="es-ES" dirty="0" err="1"/>
              <a:t>iot</a:t>
            </a:r>
            <a:r>
              <a:rPr lang="es-ES" dirty="0"/>
              <a:t> según </a:t>
            </a:r>
            <a:r>
              <a:rPr lang="es-ES" dirty="0" err="1"/>
              <a:t>owasp</a:t>
            </a:r>
            <a:endParaRPr lang="es-ES" dirty="0"/>
          </a:p>
        </p:txBody>
      </p:sp>
      <p:pic>
        <p:nvPicPr>
          <p:cNvPr id="8" name="Imagen 7" descr="Diagrama, Escala de tiempo&#10;&#10;Descripción generada automáticamente">
            <a:extLst>
              <a:ext uri="{FF2B5EF4-FFF2-40B4-BE49-F238E27FC236}">
                <a16:creationId xmlns:a16="http://schemas.microsoft.com/office/drawing/2014/main" id="{800F11AB-A63C-C3D7-CE03-2C58ADA5671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6" b="6567"/>
          <a:stretch/>
        </p:blipFill>
        <p:spPr bwMode="auto"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725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/>
              <a:t>INCIDENTES DESTACADOS</a:t>
            </a:r>
          </a:p>
        </p:txBody>
      </p:sp>
      <p:graphicFrame>
        <p:nvGraphicFramePr>
          <p:cNvPr id="6" name="Marcador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91066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 err="1"/>
              <a:t>Botnet</a:t>
            </a:r>
            <a:r>
              <a:rPr lang="es-ES" dirty="0"/>
              <a:t> </a:t>
            </a:r>
            <a:r>
              <a:rPr lang="es-ES" dirty="0" err="1"/>
              <a:t>mirai</a:t>
            </a:r>
            <a:endParaRPr lang="es-ES" dirty="0"/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E09384AA-1E97-0996-A5BC-B09232DF6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193" y="2519479"/>
            <a:ext cx="5422390" cy="305009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7B6A71D-6B60-58C2-8567-1292D4DEF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/>
          <a:lstStyle/>
          <a:p>
            <a:r>
              <a:rPr lang="en-US" dirty="0"/>
              <a:t>Malware que </a:t>
            </a:r>
            <a:r>
              <a:rPr lang="en-US" dirty="0" err="1"/>
              <a:t>busca</a:t>
            </a:r>
            <a:r>
              <a:rPr lang="en-US" dirty="0"/>
              <a:t> Ips </a:t>
            </a:r>
            <a:r>
              <a:rPr lang="en-US" dirty="0" err="1"/>
              <a:t>vulnerables</a:t>
            </a:r>
            <a:r>
              <a:rPr lang="en-US" dirty="0"/>
              <a:t> a </a:t>
            </a:r>
            <a:r>
              <a:rPr lang="en-US" dirty="0" err="1"/>
              <a:t>fuerza</a:t>
            </a:r>
            <a:r>
              <a:rPr lang="en-US" dirty="0"/>
              <a:t> </a:t>
            </a:r>
            <a:r>
              <a:rPr lang="en-US" dirty="0" err="1"/>
              <a:t>bruta</a:t>
            </a:r>
            <a:endParaRPr lang="en-US" dirty="0"/>
          </a:p>
          <a:p>
            <a:r>
              <a:rPr lang="en-US" dirty="0" err="1"/>
              <a:t>Ataca</a:t>
            </a:r>
            <a:r>
              <a:rPr lang="en-US" dirty="0"/>
              <a:t> </a:t>
            </a:r>
            <a:r>
              <a:rPr lang="en-US" dirty="0" err="1"/>
              <a:t>sobretodo</a:t>
            </a:r>
            <a:r>
              <a:rPr lang="en-US" dirty="0"/>
              <a:t> a </a:t>
            </a:r>
            <a:r>
              <a:rPr lang="en-US" dirty="0" err="1"/>
              <a:t>dispositivos</a:t>
            </a:r>
            <a:r>
              <a:rPr lang="en-US" dirty="0"/>
              <a:t> IoT</a:t>
            </a:r>
          </a:p>
          <a:p>
            <a:r>
              <a:rPr lang="en-US" dirty="0"/>
              <a:t>Se </a:t>
            </a:r>
            <a:r>
              <a:rPr lang="en-US" dirty="0" err="1"/>
              <a:t>mantiene</a:t>
            </a:r>
            <a:r>
              <a:rPr lang="en-US" dirty="0"/>
              <a:t> </a:t>
            </a:r>
            <a:r>
              <a:rPr lang="en-US" dirty="0" err="1"/>
              <a:t>latente</a:t>
            </a:r>
            <a:r>
              <a:rPr lang="en-US" dirty="0"/>
              <a:t> y se </a:t>
            </a:r>
            <a:r>
              <a:rPr lang="en-US" dirty="0" err="1"/>
              <a:t>utiliza</a:t>
            </a:r>
            <a:r>
              <a:rPr lang="en-US" dirty="0"/>
              <a:t> para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ataques</a:t>
            </a:r>
            <a:r>
              <a:rPr lang="en-US" dirty="0"/>
              <a:t> DDoS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dispositivos</a:t>
            </a:r>
            <a:r>
              <a:rPr lang="en-US" dirty="0"/>
              <a:t> </a:t>
            </a:r>
            <a:r>
              <a:rPr lang="en-US" dirty="0" err="1"/>
              <a:t>infectados</a:t>
            </a:r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afecta</a:t>
            </a:r>
            <a:r>
              <a:rPr lang="en-US" dirty="0"/>
              <a:t> a IANA, </a:t>
            </a:r>
            <a:r>
              <a:rPr lang="en-US" dirty="0" err="1"/>
              <a:t>Servicio</a:t>
            </a:r>
            <a:r>
              <a:rPr lang="en-US" dirty="0"/>
              <a:t> Postal de EEUU…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68E9440-6A1A-8E7A-45C1-AF36DE75E64B}"/>
              </a:ext>
            </a:extLst>
          </p:cNvPr>
          <p:cNvSpPr txBox="1"/>
          <p:nvPr/>
        </p:nvSpPr>
        <p:spPr>
          <a:xfrm>
            <a:off x="581191" y="5569573"/>
            <a:ext cx="470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Esquema de </a:t>
            </a:r>
            <a:r>
              <a:rPr lang="es-ES" dirty="0" err="1">
                <a:solidFill>
                  <a:schemeClr val="bg1">
                    <a:lumMod val="65000"/>
                  </a:schemeClr>
                </a:solidFill>
              </a:rPr>
              <a:t>Botnet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 MIRAI</a:t>
            </a:r>
          </a:p>
        </p:txBody>
      </p:sp>
    </p:spTree>
    <p:extLst>
      <p:ext uri="{BB962C8B-B14F-4D97-AF65-F5344CB8AC3E}">
        <p14:creationId xmlns:p14="http://schemas.microsoft.com/office/powerpoint/2010/main" val="399803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ATAQUE A VEHÍCULOS JEEP</a:t>
            </a:r>
          </a:p>
        </p:txBody>
      </p:sp>
      <p:pic>
        <p:nvPicPr>
          <p:cNvPr id="5" name="Imagen 4" descr="Pantalla de computadora con imágen de hombre&#10;&#10;Descripción generada automáticamente con confianza media">
            <a:extLst>
              <a:ext uri="{FF2B5EF4-FFF2-40B4-BE49-F238E27FC236}">
                <a16:creationId xmlns:a16="http://schemas.microsoft.com/office/drawing/2014/main" id="{99AD8099-9DBD-DDE9-59F8-E7373E750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193" y="2350030"/>
            <a:ext cx="5422390" cy="338899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7B6A71D-6B60-58C2-8567-1292D4DEF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r>
              <a:rPr lang="en-US" dirty="0" err="1"/>
              <a:t>Ataque</a:t>
            </a:r>
            <a:r>
              <a:rPr lang="en-US" dirty="0"/>
              <a:t> </a:t>
            </a:r>
            <a:r>
              <a:rPr lang="en-US" dirty="0" err="1"/>
              <a:t>basado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conocer</a:t>
            </a:r>
            <a:r>
              <a:rPr lang="en-US" dirty="0"/>
              <a:t> </a:t>
            </a:r>
            <a:r>
              <a:rPr lang="en-US" dirty="0" err="1"/>
              <a:t>año</a:t>
            </a:r>
            <a:r>
              <a:rPr lang="en-US" dirty="0"/>
              <a:t> de </a:t>
            </a:r>
            <a:r>
              <a:rPr lang="en-US" dirty="0" err="1"/>
              <a:t>fabricación</a:t>
            </a:r>
            <a:r>
              <a:rPr lang="en-US" dirty="0"/>
              <a:t> del </a:t>
            </a:r>
            <a:r>
              <a:rPr lang="en-US" dirty="0" err="1"/>
              <a:t>vehículo</a:t>
            </a:r>
            <a:r>
              <a:rPr lang="en-US" dirty="0"/>
              <a:t> y </a:t>
            </a:r>
            <a:r>
              <a:rPr lang="en-US" dirty="0" err="1"/>
              <a:t>obtener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fuerza</a:t>
            </a:r>
            <a:r>
              <a:rPr lang="en-US" dirty="0"/>
              <a:t> </a:t>
            </a:r>
            <a:r>
              <a:rPr lang="en-US" dirty="0" err="1"/>
              <a:t>bruta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mes</a:t>
            </a:r>
            <a:r>
              <a:rPr lang="en-US" dirty="0"/>
              <a:t> y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segundos</a:t>
            </a:r>
            <a:r>
              <a:rPr lang="en-US" dirty="0"/>
              <a:t> que </a:t>
            </a:r>
            <a:r>
              <a:rPr lang="en-US" dirty="0" err="1"/>
              <a:t>tardó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iniciarse</a:t>
            </a:r>
            <a:r>
              <a:rPr lang="en-US" dirty="0"/>
              <a:t> la </a:t>
            </a:r>
            <a:r>
              <a:rPr lang="en-US" dirty="0" err="1"/>
              <a:t>centralita</a:t>
            </a:r>
            <a:endParaRPr lang="en-US" dirty="0"/>
          </a:p>
          <a:p>
            <a:r>
              <a:rPr lang="en-US" dirty="0"/>
              <a:t>El </a:t>
            </a:r>
            <a:r>
              <a:rPr lang="en-US" dirty="0" err="1"/>
              <a:t>ataque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propagar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reproductor</a:t>
            </a:r>
            <a:r>
              <a:rPr lang="en-US" dirty="0"/>
              <a:t> multimedia</a:t>
            </a:r>
          </a:p>
          <a:p>
            <a:r>
              <a:rPr lang="en-US" dirty="0"/>
              <a:t>Con un payload </a:t>
            </a:r>
            <a:r>
              <a:rPr lang="en-US" dirty="0" err="1"/>
              <a:t>camuflado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actualización</a:t>
            </a:r>
            <a:r>
              <a:rPr lang="en-US" dirty="0"/>
              <a:t> se </a:t>
            </a:r>
            <a:r>
              <a:rPr lang="en-US" dirty="0" err="1"/>
              <a:t>pudo</a:t>
            </a:r>
            <a:r>
              <a:rPr lang="en-US" dirty="0"/>
              <a:t> </a:t>
            </a:r>
            <a:r>
              <a:rPr lang="en-US" dirty="0" err="1"/>
              <a:t>controlar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frenos</a:t>
            </a:r>
            <a:r>
              <a:rPr lang="en-US" dirty="0"/>
              <a:t>, </a:t>
            </a:r>
            <a:r>
              <a:rPr lang="en-US" dirty="0" err="1"/>
              <a:t>dirección</a:t>
            </a:r>
            <a:r>
              <a:rPr lang="en-US" dirty="0"/>
              <a:t>, etc.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7B22D79-7273-608A-51E8-5AEF0640ED2C}"/>
              </a:ext>
            </a:extLst>
          </p:cNvPr>
          <p:cNvSpPr txBox="1"/>
          <p:nvPr/>
        </p:nvSpPr>
        <p:spPr>
          <a:xfrm>
            <a:off x="581191" y="5759010"/>
            <a:ext cx="4708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C. Miller y C. </a:t>
            </a:r>
            <a:r>
              <a:rPr lang="es-ES" dirty="0" err="1">
                <a:solidFill>
                  <a:schemeClr val="bg1">
                    <a:lumMod val="65000"/>
                  </a:schemeClr>
                </a:solidFill>
              </a:rPr>
              <a:t>Valasek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 explicando el ataque en Black </a:t>
            </a:r>
            <a:r>
              <a:rPr lang="es-ES" dirty="0" err="1">
                <a:solidFill>
                  <a:schemeClr val="bg1">
                    <a:lumMod val="65000"/>
                  </a:schemeClr>
                </a:solidFill>
              </a:rPr>
              <a:t>Hat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 USA</a:t>
            </a:r>
          </a:p>
        </p:txBody>
      </p:sp>
    </p:spTree>
    <p:extLst>
      <p:ext uri="{BB962C8B-B14F-4D97-AF65-F5344CB8AC3E}">
        <p14:creationId xmlns:p14="http://schemas.microsoft.com/office/powerpoint/2010/main" val="2822225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á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EFF"/>
                </a:solidFill>
              </a:rPr>
              <a:t>Requisitos de tecnología</a:t>
            </a:r>
          </a:p>
        </p:txBody>
      </p:sp>
      <p:graphicFrame>
        <p:nvGraphicFramePr>
          <p:cNvPr id="4" name="Marcador de contenido 3" descr="Gráfico de SmartArt, icono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117458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730493DC-5911-4636-A693-50D9F311C5D4}" vid="{C48B9032-91E5-4062-92EA-18F233085F2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27</TotalTime>
  <Words>227</Words>
  <Application>Microsoft Office PowerPoint</Application>
  <PresentationFormat>Panorámica</PresentationFormat>
  <Paragraphs>45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Wingdings 2</vt:lpstr>
      <vt:lpstr>Dividendo</vt:lpstr>
      <vt:lpstr>CRIPTOGRAFÍA LIGERA APLICADA A IOT</vt:lpstr>
      <vt:lpstr>IOT : INTERNET OF THINGS</vt:lpstr>
      <vt:lpstr>INTERNET OF THINGS</vt:lpstr>
      <vt:lpstr>Crecimiento de dispositivos iot</vt:lpstr>
      <vt:lpstr>Top 10 debilidades para iot según owasp</vt:lpstr>
      <vt:lpstr>INCIDENTES DESTACADOS</vt:lpstr>
      <vt:lpstr>Botnet mirai</vt:lpstr>
      <vt:lpstr>ATAQUE A VEHÍCULOS JEEP</vt:lpstr>
      <vt:lpstr>Requisitos de tecnología</vt:lpstr>
      <vt:lpstr>Panorama competitivo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CRIPTOGRAFÍA LIGERA APLICADA A IOT</dc:title>
  <dc:creator>José Luis Caro Bozzino</dc:creator>
  <cp:lastModifiedBy>José Luis Caro Bozzino</cp:lastModifiedBy>
  <cp:revision>1</cp:revision>
  <dcterms:created xsi:type="dcterms:W3CDTF">2022-08-03T17:39:40Z</dcterms:created>
  <dcterms:modified xsi:type="dcterms:W3CDTF">2022-08-03T18:06:55Z</dcterms:modified>
</cp:coreProperties>
</file>