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59" r:id="rId8"/>
    <p:sldId id="265" r:id="rId9"/>
    <p:sldId id="260" r:id="rId10"/>
    <p:sldId id="266" r:id="rId11"/>
    <p:sldId id="261" r:id="rId12"/>
    <p:sldId id="267" r:id="rId13"/>
    <p:sldId id="262" r:id="rId14"/>
    <p:sldId id="268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 snapToGrid="0">
      <p:cViewPr varScale="1">
        <p:scale>
          <a:sx n="58" d="100"/>
          <a:sy n="58" d="100"/>
        </p:scale>
        <p:origin x="24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9A-4FED-BBCA-D629C1D1A974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19A-4FED-BBCA-D629C1D1A9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Investigación</c:v>
                </c:pt>
                <c:pt idx="1">
                  <c:v>Aprendizaje</c:v>
                </c:pt>
                <c:pt idx="2">
                  <c:v>Experimentación</c:v>
                </c:pt>
                <c:pt idx="3">
                  <c:v>Diseño memoria</c:v>
                </c:pt>
                <c:pt idx="4">
                  <c:v>Diseño presentación</c:v>
                </c:pt>
                <c:pt idx="5">
                  <c:v>TOTAL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95</c:v>
                </c:pt>
                <c:pt idx="1">
                  <c:v>60</c:v>
                </c:pt>
                <c:pt idx="2">
                  <c:v>30</c:v>
                </c:pt>
                <c:pt idx="3">
                  <c:v>70</c:v>
                </c:pt>
                <c:pt idx="4">
                  <c:v>15</c:v>
                </c:pt>
                <c:pt idx="5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A-4FED-BBCA-D629C1D1A9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1422240"/>
        <c:axId val="1212145632"/>
      </c:barChart>
      <c:catAx>
        <c:axId val="121142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2145632"/>
        <c:crosses val="autoZero"/>
        <c:auto val="1"/>
        <c:lblAlgn val="ctr"/>
        <c:lblOffset val="100"/>
        <c:noMultiLvlLbl val="0"/>
      </c:catAx>
      <c:valAx>
        <c:axId val="1212145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142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57-481C-8ADE-1542E378A5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57-481C-8ADE-1542E378A5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57-481C-8ADE-1542E378A5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57-481C-8ADE-1542E378A562}"/>
              </c:ext>
            </c:extLst>
          </c:dPt>
          <c:cat>
            <c:strRef>
              <c:f>Hoja1!$A$2:$A$5</c:f>
              <c:strCache>
                <c:ptCount val="3"/>
                <c:pt idx="0">
                  <c:v>Programación</c:v>
                </c:pt>
                <c:pt idx="1">
                  <c:v>Formación</c:v>
                </c:pt>
                <c:pt idx="2">
                  <c:v>Documentación.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339</c:v>
                </c:pt>
                <c:pt idx="1">
                  <c:v>2898.5</c:v>
                </c:pt>
                <c:pt idx="2">
                  <c:v>1249.5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5-4890-A2CA-ACEF4A4E2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1D85B-BA9D-4648-8DD4-8D53CE41B39B}" type="datetimeFigureOut">
              <a:rPr lang="es-ES" smtClean="0"/>
              <a:t>22/06/2020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1139-9B04-4C9A-9C34-D5ACCB0C7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B1139-9B04-4C9A-9C34-D5ACCB0C7F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0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B1139-9B04-4C9A-9C34-D5ACCB0C7F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89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D80-6C92-46BF-B2E9-455990D3966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332-D2D6-4C03-81F2-522CD93CC62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C719-CF76-41A3-A972-98306CA4FD0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265-8D30-464B-B3A1-AAB152181AC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5E06-5B81-40A5-A2F7-F0D7E6898BD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312A-FDE6-4A8F-848C-D688A1D6860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DDE0-C99F-4B06-9364-9B303D02625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4648-55AE-4F12-85A5-84C3341C9D8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50A0-6BD9-4650-B8C4-AFBD9C7D4F7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C2E-A0DC-4D86-B818-7DA966EC55E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61CF-39A7-4E5F-8425-FF8CF72BF8D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6A13-D988-47F4-8499-35BAA966D596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86E1-C051-431E-8F94-8B01058580C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F10F77-4768-49A2-8D84-07253744472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160527-B97D-42AA-9C11-0A180B170E6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colliderspanish.blogspot.com/" TargetMode="External"/><Relationship Id="rId2" Type="http://schemas.openxmlformats.org/officeDocument/2006/relationships/hyperlink" Target="https://www.supercollider.github.io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3704B-4E46-4FEF-9AA8-51C83806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SuperCollider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1BD9B-B3F7-4C50-9FC4-807148EF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1075886"/>
          </a:xfrm>
        </p:spPr>
        <p:txBody>
          <a:bodyPr>
            <a:normAutofit/>
          </a:bodyPr>
          <a:lstStyle/>
          <a:p>
            <a:r>
              <a:rPr lang="es-ES" sz="1600" dirty="0"/>
              <a:t>José Luis Caro Bozzino</a:t>
            </a:r>
          </a:p>
          <a:p>
            <a:r>
              <a:rPr lang="es-ES" sz="1600" dirty="0"/>
              <a:t>Grado en Ingeniería Informática de Software</a:t>
            </a:r>
          </a:p>
          <a:p>
            <a:r>
              <a:rPr lang="es-ES" sz="1600" dirty="0"/>
              <a:t>Sevilla,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70780-147F-4221-BDE2-3D009FDF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4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F789E7-84F5-47D1-8EB9-201D7EA5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Experimentación: midnight-city-riff.scd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28A63E-FBEB-4981-9921-CE1AE9CB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5" y="781495"/>
            <a:ext cx="5376368" cy="33199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68F186-4646-4963-8071-3E059ABE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08" y="781495"/>
            <a:ext cx="6063757" cy="33199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64708-2FD1-4E9C-8D8F-3176EABD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8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E0F8-4682-4D58-86C8-D1B37BC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temporal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F80DA65-300D-49D8-A0B5-2028CA028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088569"/>
              </p:ext>
            </p:extLst>
          </p:nvPr>
        </p:nvGraphicFramePr>
        <p:xfrm>
          <a:off x="1514205" y="2236085"/>
          <a:ext cx="7728945" cy="462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F4836FF-A7CE-46FF-83D5-20EC4037F2FE}"/>
              </a:ext>
            </a:extLst>
          </p:cNvPr>
          <p:cNvSpPr txBox="1"/>
          <p:nvPr/>
        </p:nvSpPr>
        <p:spPr>
          <a:xfrm>
            <a:off x="8931007" y="3469824"/>
            <a:ext cx="326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TOTAL</a:t>
            </a:r>
          </a:p>
          <a:p>
            <a:pPr algn="ctr"/>
            <a:r>
              <a:rPr lang="es-ES" sz="2800" dirty="0"/>
              <a:t>270 Horas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72D3341-48AD-4B7A-88A1-2D4DBD22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E0F8-4682-4D58-86C8-D1B37BC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Presupuesto estimado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CF204B-C2FB-414C-8EBA-A6E86F336576}"/>
              </a:ext>
            </a:extLst>
          </p:cNvPr>
          <p:cNvSpPr txBox="1"/>
          <p:nvPr/>
        </p:nvSpPr>
        <p:spPr>
          <a:xfrm>
            <a:off x="810000" y="273458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Programador</a:t>
            </a:r>
            <a:r>
              <a:rPr lang="es-ES" dirty="0"/>
              <a:t>: 11’3€ /hora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0F7DD6-C380-4C12-B9D5-95D6D6B52BBF}"/>
              </a:ext>
            </a:extLst>
          </p:cNvPr>
          <p:cNvSpPr txBox="1"/>
          <p:nvPr/>
        </p:nvSpPr>
        <p:spPr>
          <a:xfrm>
            <a:off x="810000" y="3377624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</a:t>
            </a:r>
            <a:r>
              <a:rPr lang="es-ES" dirty="0"/>
              <a:t>: 18’7€ /hora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4AC99-D35D-4144-ABAD-AEE235AB4CB8}"/>
              </a:ext>
            </a:extLst>
          </p:cNvPr>
          <p:cNvSpPr txBox="1"/>
          <p:nvPr/>
        </p:nvSpPr>
        <p:spPr>
          <a:xfrm>
            <a:off x="810000" y="3945370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Técnico gestión de proyectos</a:t>
            </a:r>
            <a:r>
              <a:rPr lang="es-ES" dirty="0"/>
              <a:t>: 14’7€ /hora</a:t>
            </a:r>
          </a:p>
          <a:p>
            <a:pPr algn="just"/>
            <a:r>
              <a:rPr lang="es-ES" dirty="0"/>
              <a:t>	(Documentación)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1654687-A679-4AE9-AFE7-3FBC269AC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36673"/>
              </p:ext>
            </p:extLst>
          </p:nvPr>
        </p:nvGraphicFramePr>
        <p:xfrm>
          <a:off x="5190168" y="1959532"/>
          <a:ext cx="7001832" cy="461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38E7528-BBD9-435F-977E-D6AC97871E6D}"/>
              </a:ext>
            </a:extLst>
          </p:cNvPr>
          <p:cNvSpPr txBox="1"/>
          <p:nvPr/>
        </p:nvSpPr>
        <p:spPr>
          <a:xfrm>
            <a:off x="1839060" y="5433151"/>
            <a:ext cx="350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TOTAL</a:t>
            </a:r>
            <a:r>
              <a:rPr lang="es-ES" sz="4000" dirty="0"/>
              <a:t>: 4487€</a:t>
            </a:r>
            <a:r>
              <a:rPr lang="es-ES" sz="2800" dirty="0"/>
              <a:t> 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EAB6D58-08D2-4CD1-AFDE-92C68D2D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9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0D912-FE0E-45E9-A4C9-E704A02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Conclusiones: </a:t>
            </a:r>
            <a:r>
              <a:rPr lang="es-ES" dirty="0" err="1"/>
              <a:t>SuperCollider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AF17B0-C01F-4459-AB5E-48A2F97E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AAAB78-65AC-45DB-98BB-AA9D2EDA1C85}"/>
              </a:ext>
            </a:extLst>
          </p:cNvPr>
          <p:cNvSpPr txBox="1"/>
          <p:nvPr/>
        </p:nvSpPr>
        <p:spPr>
          <a:xfrm>
            <a:off x="1222549" y="2611171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Lenguaje complejo con mucho potencial</a:t>
            </a:r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E3AAAB78-65AC-45DB-98BB-AA9D2EDA1C85}"/>
              </a:ext>
            </a:extLst>
          </p:cNvPr>
          <p:cNvSpPr txBox="1"/>
          <p:nvPr/>
        </p:nvSpPr>
        <p:spPr>
          <a:xfrm>
            <a:off x="1222549" y="3221404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Ampliado y mantenido por la comunidad</a:t>
            </a:r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E3AAAB78-65AC-45DB-98BB-AA9D2EDA1C85}"/>
              </a:ext>
            </a:extLst>
          </p:cNvPr>
          <p:cNvSpPr txBox="1"/>
          <p:nvPr/>
        </p:nvSpPr>
        <p:spPr>
          <a:xfrm>
            <a:off x="1222549" y="3819933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Estructuras básicas sencillas y comunes en POO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790812-3B93-48F1-926B-8BEA423D456B}"/>
              </a:ext>
            </a:extLst>
          </p:cNvPr>
          <p:cNvSpPr txBox="1"/>
          <p:nvPr/>
        </p:nvSpPr>
        <p:spPr>
          <a:xfrm>
            <a:off x="1241496" y="486791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Alta dificultad en tareas grandes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7C45EA-709D-4058-8407-4EE3BBC41B56}"/>
              </a:ext>
            </a:extLst>
          </p:cNvPr>
          <p:cNvSpPr txBox="1"/>
          <p:nvPr/>
        </p:nvSpPr>
        <p:spPr>
          <a:xfrm>
            <a:off x="1256212" y="5434086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Inestable por su consumo computacional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C6ECC9-7B27-4822-AB42-8E052AE29CE0}"/>
              </a:ext>
            </a:extLst>
          </p:cNvPr>
          <p:cNvSpPr txBox="1"/>
          <p:nvPr/>
        </p:nvSpPr>
        <p:spPr>
          <a:xfrm>
            <a:off x="1257478" y="591588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Muy técnico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C85BDDF-3025-4E4E-8BED-A07F1BA7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11" y="4510242"/>
            <a:ext cx="2217020" cy="221702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D1200A-D649-438B-9B0A-3FB2DC00D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91" y="2290999"/>
            <a:ext cx="1860810" cy="18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6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57C7-D1C5-4BB7-822C-6D919312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finales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4111B0-DD65-4BCF-8216-9066362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96C12D-7CC7-40DB-970B-46E570312E23}"/>
              </a:ext>
            </a:extLst>
          </p:cNvPr>
          <p:cNvSpPr txBox="1"/>
          <p:nvPr/>
        </p:nvSpPr>
        <p:spPr>
          <a:xfrm>
            <a:off x="1586429" y="2646517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Poca documentación externa y mal elaborada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4F36C3-7843-4CF2-9184-5A07E5ED8947}"/>
              </a:ext>
            </a:extLst>
          </p:cNvPr>
          <p:cNvSpPr txBox="1"/>
          <p:nvPr/>
        </p:nvSpPr>
        <p:spPr>
          <a:xfrm>
            <a:off x="1586429" y="3610190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Documentación oficial muy compleja y escueta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E247E0-D078-4A18-8295-7116D1A29D87}"/>
              </a:ext>
            </a:extLst>
          </p:cNvPr>
          <p:cNvSpPr txBox="1"/>
          <p:nvPr/>
        </p:nvSpPr>
        <p:spPr>
          <a:xfrm>
            <a:off x="1586429" y="4573863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Ejecuciones de código que cuelgan el equipo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091C8-80EB-41A8-963D-C9FAD0DB482D}"/>
              </a:ext>
            </a:extLst>
          </p:cNvPr>
          <p:cNvSpPr txBox="1"/>
          <p:nvPr/>
        </p:nvSpPr>
        <p:spPr>
          <a:xfrm>
            <a:off x="1586429" y="5537536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Videotutoriales que abarcan demasiado en poco tiempo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297014-31FF-478F-B114-861F7F6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37" y="2164506"/>
            <a:ext cx="1879260" cy="18792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0DC7E6-500B-4489-A822-2012CAAC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892" y="3794856"/>
            <a:ext cx="2436106" cy="24361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D3D5EDE-B3AD-4B32-9613-A8117C89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455" y="4377536"/>
            <a:ext cx="1082980" cy="1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9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961C-A217-4C2F-B49C-2477B45F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C7D379-3603-4421-ABE6-9C5935E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41E7C2-A6F3-41EE-9DF5-E0602E4B29E7}"/>
              </a:ext>
            </a:extLst>
          </p:cNvPr>
          <p:cNvSpPr txBox="1"/>
          <p:nvPr/>
        </p:nvSpPr>
        <p:spPr>
          <a:xfrm>
            <a:off x="810000" y="2401676"/>
            <a:ext cx="34804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13 sitios web, destacando: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8F475A-D61D-45FE-9651-9043D909048B}"/>
              </a:ext>
            </a:extLst>
          </p:cNvPr>
          <p:cNvSpPr txBox="1"/>
          <p:nvPr/>
        </p:nvSpPr>
        <p:spPr>
          <a:xfrm>
            <a:off x="810000" y="3238959"/>
            <a:ext cx="98683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Web </a:t>
            </a:r>
            <a:r>
              <a:rPr lang="es-ES" sz="2000" dirty="0" err="1"/>
              <a:t>SuperCollider</a:t>
            </a:r>
            <a:r>
              <a:rPr lang="es-ES" sz="2000" dirty="0"/>
              <a:t> (</a:t>
            </a:r>
            <a:r>
              <a:rPr lang="es-ES" sz="2000" dirty="0">
                <a:hlinkClick r:id="rId2"/>
              </a:rPr>
              <a:t>https://www.supercollider.github.io</a:t>
            </a:r>
            <a:r>
              <a:rPr lang="es-E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Curso de </a:t>
            </a:r>
            <a:r>
              <a:rPr lang="es-ES" sz="2000" dirty="0" err="1"/>
              <a:t>SuperCollider</a:t>
            </a:r>
            <a:r>
              <a:rPr lang="es-ES" sz="2000" dirty="0"/>
              <a:t> para principiantes (Ernesto Romero y Ezequiel </a:t>
            </a:r>
            <a:r>
              <a:rPr lang="es-ES" sz="2000" dirty="0" err="1"/>
              <a:t>Metri</a:t>
            </a:r>
            <a:r>
              <a:rPr lang="es-E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Blog en español sobre </a:t>
            </a:r>
            <a:r>
              <a:rPr lang="es-ES" sz="2000" dirty="0" err="1"/>
              <a:t>SuperCollider</a:t>
            </a:r>
            <a:r>
              <a:rPr lang="es-ES" sz="2000" dirty="0"/>
              <a:t> (</a:t>
            </a:r>
            <a:r>
              <a:rPr lang="es-ES" sz="2000" dirty="0">
                <a:hlinkClick r:id="rId3"/>
              </a:rPr>
              <a:t>http://supercolliderspanish.blogspot.com/</a:t>
            </a:r>
            <a:r>
              <a:rPr lang="es-E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Repositorio del proyecto (https://github.com/joscarboz/SuperColliderTFG)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10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3704B-4E46-4FEF-9AA8-51C83806A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SuperCollider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1BD9B-B3F7-4C50-9FC4-807148EF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1075886"/>
          </a:xfrm>
        </p:spPr>
        <p:txBody>
          <a:bodyPr>
            <a:normAutofit/>
          </a:bodyPr>
          <a:lstStyle/>
          <a:p>
            <a:r>
              <a:rPr lang="es-ES" sz="1600" dirty="0"/>
              <a:t>José Luis Caro Bozzino</a:t>
            </a:r>
          </a:p>
          <a:p>
            <a:r>
              <a:rPr lang="es-ES" sz="1600" dirty="0"/>
              <a:t>Grado en Ingeniería Informática de Software</a:t>
            </a:r>
          </a:p>
          <a:p>
            <a:r>
              <a:rPr lang="es-ES" sz="1600" dirty="0"/>
              <a:t>Sevilla,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70780-147F-4221-BDE2-3D009FDF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42549-187C-4021-9EF8-A2722AE1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63F105B-FB0F-44CE-9A51-45B20A7DEBA3}"/>
              </a:ext>
            </a:extLst>
          </p:cNvPr>
          <p:cNvSpPr/>
          <p:nvPr/>
        </p:nvSpPr>
        <p:spPr>
          <a:xfrm>
            <a:off x="810000" y="3040873"/>
            <a:ext cx="841111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El lenguaje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Formato de la memoria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Experimentación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Planificación temporal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Conclusiones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white"/>
                </a:solidFill>
              </a:rPr>
              <a:t>Bibliografía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C9665E5-D32E-4099-9EC7-556F5472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AD447-09CA-4F2D-A6E6-67C6A4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632437"/>
            <a:ext cx="3444211" cy="788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El lenguaje:</a:t>
            </a:r>
            <a:endParaRPr lang="en-U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C2A6F-C87C-4E20-832E-C4314914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99" y="3189966"/>
            <a:ext cx="2431039" cy="24310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5EF1210-376E-4CAF-8F23-AD2A561A93D8}"/>
              </a:ext>
            </a:extLst>
          </p:cNvPr>
          <p:cNvSpPr txBox="1">
            <a:spLocks/>
          </p:cNvSpPr>
          <p:nvPr/>
        </p:nvSpPr>
        <p:spPr>
          <a:xfrm>
            <a:off x="1109674" y="1461111"/>
            <a:ext cx="3444211" cy="7887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Historia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89DAE-E9D4-4160-AB03-89433189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66" y="680218"/>
            <a:ext cx="1393027" cy="21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C784FF-8866-4FEC-A42F-96CE97C36E8B}"/>
              </a:ext>
            </a:extLst>
          </p:cNvPr>
          <p:cNvSpPr txBox="1"/>
          <p:nvPr/>
        </p:nvSpPr>
        <p:spPr>
          <a:xfrm>
            <a:off x="7431175" y="1199501"/>
            <a:ext cx="3811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James McCartney</a:t>
            </a:r>
          </a:p>
          <a:p>
            <a:pPr algn="ctr"/>
            <a:r>
              <a:rPr lang="es-ES" sz="2800" dirty="0"/>
              <a:t>(1996)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85484C4-2A3A-436C-940E-7371F7EBD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2590" y="3871944"/>
            <a:ext cx="1947075" cy="190891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5A8120E-C091-4BDE-912F-2767DFF77186}"/>
              </a:ext>
            </a:extLst>
          </p:cNvPr>
          <p:cNvSpPr txBox="1"/>
          <p:nvPr/>
        </p:nvSpPr>
        <p:spPr>
          <a:xfrm>
            <a:off x="7431175" y="4405485"/>
            <a:ext cx="3811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GNU</a:t>
            </a:r>
          </a:p>
          <a:p>
            <a:pPr algn="ctr"/>
            <a:r>
              <a:rPr lang="es-ES" sz="2800" dirty="0"/>
              <a:t>(2002)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F713AD7E-C902-4B4E-8BF1-E8A7C11C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AD447-09CA-4F2D-A6E6-67C6A4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632437"/>
            <a:ext cx="3444211" cy="788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El </a:t>
            </a:r>
            <a:r>
              <a:rPr lang="en-US" sz="4400" dirty="0" err="1"/>
              <a:t>lenguaje</a:t>
            </a:r>
            <a:r>
              <a:rPr lang="en-US" sz="4400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C2A6F-C87C-4E20-832E-C4314914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99" y="3189966"/>
            <a:ext cx="2431039" cy="24310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5EF1210-376E-4CAF-8F23-AD2A561A93D8}"/>
              </a:ext>
            </a:extLst>
          </p:cNvPr>
          <p:cNvSpPr txBox="1">
            <a:spLocks/>
          </p:cNvSpPr>
          <p:nvPr/>
        </p:nvSpPr>
        <p:spPr>
          <a:xfrm>
            <a:off x="1192794" y="1461111"/>
            <a:ext cx="3444211" cy="7887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Estructura</a:t>
            </a:r>
            <a:endParaRPr lang="en-US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6A70BD-87C1-410B-BB74-E152C0B31D0B}"/>
              </a:ext>
            </a:extLst>
          </p:cNvPr>
          <p:cNvSpPr/>
          <p:nvPr/>
        </p:nvSpPr>
        <p:spPr>
          <a:xfrm>
            <a:off x="5327428" y="1137945"/>
            <a:ext cx="1859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 err="1"/>
              <a:t>Scsynth</a:t>
            </a:r>
            <a:endParaRPr lang="es-ES" sz="3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B59BD4-DB79-4FCB-B558-D794506F64BC}"/>
              </a:ext>
            </a:extLst>
          </p:cNvPr>
          <p:cNvSpPr/>
          <p:nvPr/>
        </p:nvSpPr>
        <p:spPr>
          <a:xfrm>
            <a:off x="5327428" y="3380598"/>
            <a:ext cx="1713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 err="1"/>
              <a:t>Sclang</a:t>
            </a:r>
            <a:endParaRPr lang="es-ES" sz="3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3D6E80-71D0-4F29-9EF8-6C312F99BEE1}"/>
              </a:ext>
            </a:extLst>
          </p:cNvPr>
          <p:cNvSpPr/>
          <p:nvPr/>
        </p:nvSpPr>
        <p:spPr>
          <a:xfrm>
            <a:off x="5400366" y="5382993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 err="1"/>
              <a:t>Scide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F7E22B-5F8A-4014-BD38-B5CA65F6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18" y="474745"/>
            <a:ext cx="1779011" cy="17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AAF40C-1A46-4CDA-94C5-72F277A66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852" y="2720792"/>
            <a:ext cx="1965945" cy="1965945"/>
          </a:xfrm>
          <a:prstGeom prst="rect">
            <a:avLst/>
          </a:prstGeom>
        </p:spPr>
      </p:pic>
      <p:pic>
        <p:nvPicPr>
          <p:cNvPr id="17" name="Imagen 16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1F22F3D3-3A4C-4209-AB51-12C3C2BA2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67427" y="4947899"/>
            <a:ext cx="1512796" cy="151434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7343D1-7576-4341-9329-B0EC2E6A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7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AD447-09CA-4F2D-A6E6-67C6A4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632437"/>
            <a:ext cx="3444211" cy="788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El </a:t>
            </a:r>
            <a:r>
              <a:rPr lang="en-US" sz="4400" dirty="0" err="1"/>
              <a:t>lenguaje</a:t>
            </a:r>
            <a:r>
              <a:rPr lang="en-US" sz="4400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C2A6F-C87C-4E20-832E-C4314914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99" y="3189966"/>
            <a:ext cx="2431039" cy="24310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5EF1210-376E-4CAF-8F23-AD2A561A93D8}"/>
              </a:ext>
            </a:extLst>
          </p:cNvPr>
          <p:cNvSpPr txBox="1">
            <a:spLocks/>
          </p:cNvSpPr>
          <p:nvPr/>
        </p:nvSpPr>
        <p:spPr>
          <a:xfrm>
            <a:off x="1192794" y="1461111"/>
            <a:ext cx="3444211" cy="7887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Quarks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7343D1-7576-4341-9329-B0EC2E6A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1CA12DB-3143-40E3-BB87-6A9DC4748CA4}"/>
              </a:ext>
            </a:extLst>
          </p:cNvPr>
          <p:cNvSpPr/>
          <p:nvPr/>
        </p:nvSpPr>
        <p:spPr>
          <a:xfrm>
            <a:off x="5230099" y="420058"/>
            <a:ext cx="678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2800" dirty="0"/>
              <a:t>Creados por la comunidad y públicos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260FC4-5D98-4DE4-ADAA-988DD3AB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670" y="1339187"/>
            <a:ext cx="2065664" cy="20656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3E1E11-FF9B-4718-9F49-4B8452210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469" y="4120089"/>
            <a:ext cx="5547076" cy="19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4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AD447-09CA-4F2D-A6E6-67C6A4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2" y="632437"/>
            <a:ext cx="3444211" cy="788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El </a:t>
            </a:r>
            <a:r>
              <a:rPr lang="en-US" sz="4400" dirty="0" err="1"/>
              <a:t>lenguaje</a:t>
            </a:r>
            <a:r>
              <a:rPr lang="en-US" sz="4400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C2A6F-C87C-4E20-832E-C4314914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99" y="3189966"/>
            <a:ext cx="2431039" cy="24310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5EF1210-376E-4CAF-8F23-AD2A561A93D8}"/>
              </a:ext>
            </a:extLst>
          </p:cNvPr>
          <p:cNvSpPr txBox="1">
            <a:spLocks/>
          </p:cNvSpPr>
          <p:nvPr/>
        </p:nvSpPr>
        <p:spPr>
          <a:xfrm>
            <a:off x="1192794" y="1461111"/>
            <a:ext cx="3444211" cy="7887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Aplicaciones</a:t>
            </a:r>
            <a:endParaRPr lang="en-US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6A70BD-87C1-410B-BB74-E152C0B31D0B}"/>
              </a:ext>
            </a:extLst>
          </p:cNvPr>
          <p:cNvSpPr/>
          <p:nvPr/>
        </p:nvSpPr>
        <p:spPr>
          <a:xfrm>
            <a:off x="5235621" y="700303"/>
            <a:ext cx="3390672" cy="1388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/>
              <a:t>Programación</a:t>
            </a:r>
          </a:p>
          <a:p>
            <a:pPr lvl="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/>
              <a:t>musical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B59BD4-DB79-4FCB-B558-D794506F64BC}"/>
              </a:ext>
            </a:extLst>
          </p:cNvPr>
          <p:cNvSpPr/>
          <p:nvPr/>
        </p:nvSpPr>
        <p:spPr>
          <a:xfrm>
            <a:off x="5235621" y="3155653"/>
            <a:ext cx="3962944" cy="1388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/>
              <a:t>Experimentación</a:t>
            </a:r>
          </a:p>
          <a:p>
            <a:pPr lvl="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/>
              <a:t>acústica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D4AF9D-A7A6-41B1-915B-B75F42FE3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676" y="520298"/>
            <a:ext cx="1898198" cy="17943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4F8792-CF71-4B04-B35C-FC1B72965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677" y="2748516"/>
            <a:ext cx="1898197" cy="189819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AA12C48-F350-4E43-AF66-096E22079E84}"/>
              </a:ext>
            </a:extLst>
          </p:cNvPr>
          <p:cNvSpPr/>
          <p:nvPr/>
        </p:nvSpPr>
        <p:spPr>
          <a:xfrm>
            <a:off x="5235621" y="5297839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/>
              <a:t>Live-</a:t>
            </a:r>
            <a:r>
              <a:rPr lang="es-ES" sz="3600" dirty="0" err="1"/>
              <a:t>coding</a:t>
            </a:r>
            <a:endParaRPr lang="es-ES" sz="36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41C8215-5438-4FE6-802C-6C929F2D1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652" y="4646713"/>
            <a:ext cx="1724249" cy="172424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A70D25-6D0C-40D0-912A-7C11C35D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22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0209-A5AC-4261-8230-F9BED1CD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 memoria: Modelo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E4ED3-7FF4-4020-915E-07AD2CCC3822}"/>
              </a:ext>
            </a:extLst>
          </p:cNvPr>
          <p:cNvSpPr/>
          <p:nvPr/>
        </p:nvSpPr>
        <p:spPr>
          <a:xfrm>
            <a:off x="1823552" y="5297839"/>
            <a:ext cx="1532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>
                <a:solidFill>
                  <a:schemeClr val="bg1"/>
                </a:solidFill>
              </a:rPr>
              <a:t>Teoría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C6948A-05D8-4155-93B1-83104E32F66C}"/>
              </a:ext>
            </a:extLst>
          </p:cNvPr>
          <p:cNvSpPr/>
          <p:nvPr/>
        </p:nvSpPr>
        <p:spPr>
          <a:xfrm>
            <a:off x="8220103" y="5297839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s-ES" sz="3600" dirty="0">
                <a:solidFill>
                  <a:schemeClr val="bg1"/>
                </a:solidFill>
              </a:rPr>
              <a:t>Ejemplos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2414F2-F73A-4E0E-A888-B7E557F5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40" y="2351088"/>
            <a:ext cx="2946751" cy="29467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A3739F-EC8D-43D0-A70E-D0D7D2C3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00" y="2559395"/>
            <a:ext cx="2530135" cy="25301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778DD9-9608-41D8-838F-274EB195D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49" y="3987508"/>
            <a:ext cx="1990497" cy="1104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39B252D-EEFF-4E29-901E-6E36F04AE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50" y="2876948"/>
            <a:ext cx="1990497" cy="1104104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94DE8E-C2BA-4748-A902-062ED50B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0209-A5AC-4261-8230-F9BED1CD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 memoria: Estructura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8CC63D-928E-4B3B-9B67-EE03A91025B5}"/>
              </a:ext>
            </a:extLst>
          </p:cNvPr>
          <p:cNvSpPr txBox="1"/>
          <p:nvPr/>
        </p:nvSpPr>
        <p:spPr>
          <a:xfrm>
            <a:off x="363557" y="5574535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Fundamentos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físicos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37BBDF-71C8-4721-A011-2156174F7860}"/>
              </a:ext>
            </a:extLst>
          </p:cNvPr>
          <p:cNvSpPr txBox="1"/>
          <p:nvPr/>
        </p:nvSpPr>
        <p:spPr>
          <a:xfrm>
            <a:off x="3360131" y="5713034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Objetos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9AF94-AC0C-4FBB-BE6D-B88EE666A9F2}"/>
              </a:ext>
            </a:extLst>
          </p:cNvPr>
          <p:cNvSpPr txBox="1"/>
          <p:nvPr/>
        </p:nvSpPr>
        <p:spPr>
          <a:xfrm>
            <a:off x="5612591" y="5713034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Estructuras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46D3D2-7685-4FF2-9276-B09BDFB8B6DC}"/>
              </a:ext>
            </a:extLst>
          </p:cNvPr>
          <p:cNvSpPr txBox="1"/>
          <p:nvPr/>
        </p:nvSpPr>
        <p:spPr>
          <a:xfrm>
            <a:off x="8215581" y="5713034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UGens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48D2ED-99C5-46CF-A27F-F355FC383DC1}"/>
              </a:ext>
            </a:extLst>
          </p:cNvPr>
          <p:cNvSpPr txBox="1"/>
          <p:nvPr/>
        </p:nvSpPr>
        <p:spPr>
          <a:xfrm>
            <a:off x="10629576" y="571303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MIDI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DEBD511-1A83-4538-A650-76F246EB808D}"/>
              </a:ext>
            </a:extLst>
          </p:cNvPr>
          <p:cNvSpPr txBox="1"/>
          <p:nvPr/>
        </p:nvSpPr>
        <p:spPr>
          <a:xfrm>
            <a:off x="2692854" y="1752683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Capítulos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F5991E-13EB-409E-BCF9-6B2EC732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4" y="3865739"/>
            <a:ext cx="1521592" cy="15215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CC188F-171C-4EC9-BB54-0A8AEA4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30" y="3946381"/>
            <a:ext cx="1444474" cy="144447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14F450B-D652-43E9-AD7C-265AA89D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015" y="3759338"/>
            <a:ext cx="1627993" cy="162799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7C92D6-2C07-4076-94E1-BA3CED367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804" y="3949906"/>
            <a:ext cx="1437425" cy="143742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0648BF6-EF57-44F2-B437-A2892981C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61" y="3907822"/>
            <a:ext cx="1521591" cy="152159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2BB54FD-4B7E-4984-8AC2-7ED12C4BE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469557">
            <a:off x="6259823" y="2014287"/>
            <a:ext cx="951720" cy="5279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0DEE3-F69D-45C9-BDDF-6EBDE9C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2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89E7-84F5-47D1-8EB9-201D7EA5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Experimentación: </a:t>
            </a:r>
            <a:r>
              <a:rPr lang="es-ES" dirty="0" err="1"/>
              <a:t>metrónomo.scd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CAC670-41FC-4B78-A653-009A2BA4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49" y="4376630"/>
            <a:ext cx="5789914" cy="20000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3CA239-A3F0-4A6C-A947-F8338E97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0" y="2664722"/>
            <a:ext cx="3423816" cy="3423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65654D8-3F5F-4D52-B110-586F9DFFF4F3}"/>
                  </a:ext>
                </a:extLst>
              </p:cNvPr>
              <p:cNvSpPr txBox="1"/>
              <p:nvPr/>
            </p:nvSpPr>
            <p:spPr>
              <a:xfrm>
                <a:off x="5640638" y="2697212"/>
                <a:ext cx="4671152" cy="763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𝑏𝑒𝑎𝑡𝑠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𝑠𝑒𝑔𝑢𝑛𝑑𝑜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𝑠𝑒𝑔𝑢𝑛𝑑𝑜𝑠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𝑏𝑝𝑚</m:t>
                          </m:r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65654D8-3F5F-4D52-B110-586F9DFF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38" y="2697212"/>
                <a:ext cx="4671152" cy="763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23AD4-B401-4E30-BBDE-405FEB27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283</Words>
  <Application>Microsoft Office PowerPoint</Application>
  <PresentationFormat>Panorámica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2</vt:lpstr>
      <vt:lpstr>Citable</vt:lpstr>
      <vt:lpstr>SuperCollider</vt:lpstr>
      <vt:lpstr>Índice</vt:lpstr>
      <vt:lpstr>El lenguaje:</vt:lpstr>
      <vt:lpstr>El lenguaje:</vt:lpstr>
      <vt:lpstr>El lenguaje:</vt:lpstr>
      <vt:lpstr>El lenguaje:</vt:lpstr>
      <vt:lpstr>Formato de la memoria: Modelo</vt:lpstr>
      <vt:lpstr>Formato de la memoria: Estructura</vt:lpstr>
      <vt:lpstr>Experimentación: metrónomo.scd</vt:lpstr>
      <vt:lpstr>Experimentación: midnight-city-riff.scd</vt:lpstr>
      <vt:lpstr>Planificación temporal</vt:lpstr>
      <vt:lpstr>Presupuesto estimado</vt:lpstr>
      <vt:lpstr>Conclusiones: SuperCollider</vt:lpstr>
      <vt:lpstr>Conclusiones finales</vt:lpstr>
      <vt:lpstr>Bibliografía</vt:lpstr>
      <vt:lpstr>SuperCollider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Supercollider</dc:title>
  <dc:creator>José Luis Caro Bozzino</dc:creator>
  <cp:lastModifiedBy>José Luis Caro Bozzino</cp:lastModifiedBy>
  <cp:revision>14</cp:revision>
  <dcterms:created xsi:type="dcterms:W3CDTF">2020-06-21T13:55:53Z</dcterms:created>
  <dcterms:modified xsi:type="dcterms:W3CDTF">2020-06-22T15:55:43Z</dcterms:modified>
</cp:coreProperties>
</file>