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7" r:id="rId4"/>
    <p:sldId id="261" r:id="rId5"/>
    <p:sldId id="262" r:id="rId6"/>
    <p:sldId id="263" r:id="rId7"/>
    <p:sldId id="267" r:id="rId8"/>
    <p:sldId id="265" r:id="rId9"/>
    <p:sldId id="264" r:id="rId10"/>
    <p:sldId id="268" r:id="rId11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102" y="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70FE4D-9FD5-B1D2-83C7-82296D4586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E3A8D-6ECC-0749-B749-0F7F2B81DE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2D2FA-3E20-4CE8-90C7-364A93BA7182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81E37-04CC-C4D7-DB76-C26599A2B9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8DFAA-7BBF-54C5-7BCB-A4A8C8D355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FC6AC-45C9-4F63-93E7-A13B8F815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495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F527-1684-43AF-AE29-FC27C402587A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E1204-C7FE-4B6A-B912-17E426D5C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595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05979"/>
            <a:ext cx="54610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‹Nr.›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901B6BB6-8BBC-1049-9603-B959ED93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E1E3CEDE-1D85-F54C-B415-CE6111D3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7681516" cy="387203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05979"/>
            <a:ext cx="7407404" cy="85725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2" y="1200151"/>
            <a:ext cx="3667845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2" y="1200151"/>
            <a:ext cx="367394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ED2407D1-9E90-B646-AC07-64435B0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F513A91B-9541-CB45-883E-EB0DF731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986" y="1481512"/>
            <a:ext cx="386060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E5978D19-AB9B-3A44-BB7D-DD6C9866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8959" y="1001692"/>
            <a:ext cx="3932542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D7B07B29-56C8-8C42-B377-AD090B6F0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8959" y="1481512"/>
            <a:ext cx="393254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5747F546-7ECB-4D49-8CEC-C64012DAB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6986" y="1001691"/>
            <a:ext cx="3862118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04788"/>
            <a:ext cx="47650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68298" y="205979"/>
            <a:ext cx="788241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8298" y="963561"/>
            <a:ext cx="7882412" cy="397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658380"/>
            <a:ext cx="7772400" cy="1200329"/>
          </a:xfrm>
        </p:spPr>
        <p:txBody>
          <a:bodyPr/>
          <a:lstStyle/>
          <a:p>
            <a:r>
              <a:rPr lang="en-GB" dirty="0"/>
              <a:t>Lyrics-Based Song Genre Classification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858709"/>
            <a:ext cx="7399737" cy="818943"/>
          </a:xfrm>
        </p:spPr>
        <p:txBody>
          <a:bodyPr>
            <a:normAutofit/>
          </a:bodyPr>
          <a:lstStyle/>
          <a:p>
            <a:r>
              <a:rPr lang="en-GB" sz="2000" dirty="0"/>
              <a:t>Johannes Scherer</a:t>
            </a:r>
          </a:p>
          <a:p>
            <a:r>
              <a:rPr lang="en-GB" sz="2000" dirty="0"/>
              <a:t>TDT4310 - Project Presentation</a:t>
            </a:r>
          </a:p>
          <a:p>
            <a:endParaRPr lang="en-US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8EBE995-8275-F44D-B574-C93027EC9028}"/>
              </a:ext>
            </a:extLst>
          </p:cNvPr>
          <p:cNvSpPr txBox="1"/>
          <p:nvPr/>
        </p:nvSpPr>
        <p:spPr>
          <a:xfrm rot="16200000">
            <a:off x="-1344184" y="2874987"/>
            <a:ext cx="3296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Norwegian </a:t>
            </a:r>
            <a:r>
              <a:rPr lang="nb-NO" sz="1100" dirty="0" err="1">
                <a:solidFill>
                  <a:schemeClr val="bg1"/>
                </a:solidFill>
              </a:rPr>
              <a:t>University</a:t>
            </a:r>
            <a:r>
              <a:rPr lang="nb-NO" sz="1100" dirty="0">
                <a:solidFill>
                  <a:schemeClr val="bg1"/>
                </a:solidFill>
              </a:rPr>
              <a:t> </a:t>
            </a:r>
            <a:r>
              <a:rPr lang="nb-NO" sz="1100" dirty="0" err="1">
                <a:solidFill>
                  <a:schemeClr val="bg1"/>
                </a:solidFill>
              </a:rPr>
              <a:t>of</a:t>
            </a:r>
            <a:r>
              <a:rPr lang="nb-NO" sz="1100" dirty="0">
                <a:solidFill>
                  <a:schemeClr val="bg1"/>
                </a:solidFill>
              </a:rPr>
              <a:t>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84775"/>
          </a:xfrm>
        </p:spPr>
        <p:txBody>
          <a:bodyPr/>
          <a:lstStyle/>
          <a:p>
            <a:r>
              <a:rPr lang="fr-FR" sz="3200" dirty="0"/>
              <a:t>Conclusion</a:t>
            </a:r>
            <a:endParaRPr lang="nb-NO" sz="3200" dirty="0"/>
          </a:p>
        </p:txBody>
      </p:sp>
      <p:sp>
        <p:nvSpPr>
          <p:cNvPr id="6" name="Textfeld 13">
            <a:extLst>
              <a:ext uri="{FF2B5EF4-FFF2-40B4-BE49-F238E27FC236}">
                <a16:creationId xmlns:a16="http://schemas.microsoft.com/office/drawing/2014/main" id="{0577224A-6F03-986B-06D7-C10356CA6ADC}"/>
              </a:ext>
            </a:extLst>
          </p:cNvPr>
          <p:cNvSpPr txBox="1"/>
          <p:nvPr/>
        </p:nvSpPr>
        <p:spPr>
          <a:xfrm>
            <a:off x="891757" y="855264"/>
            <a:ext cx="7681515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Traditional methods </a:t>
            </a:r>
            <a:r>
              <a:rPr lang="en-GB" dirty="0"/>
              <a:t>outperformed machine learning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Bernoulli NB: </a:t>
            </a:r>
            <a:r>
              <a:rPr lang="de-DE" dirty="0" err="1"/>
              <a:t>simplest</a:t>
            </a:r>
            <a:r>
              <a:rPr lang="de-DE" dirty="0"/>
              <a:t> &amp; fastest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Contextual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 err="1"/>
              <a:t>GloVe</a:t>
            </a:r>
            <a:r>
              <a:rPr lang="en-US" b="0" i="0" u="none" strike="noStrike" baseline="0" dirty="0"/>
              <a:t>: No real improvement for LSTM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Classification performance of all methods degrades when considering more and more genres</a:t>
            </a: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4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2" y="205979"/>
            <a:ext cx="8108019" cy="1077218"/>
          </a:xfrm>
        </p:spPr>
        <p:txBody>
          <a:bodyPr/>
          <a:lstStyle/>
          <a:p>
            <a:r>
              <a:rPr lang="nb-NO" sz="3200" dirty="0"/>
              <a:t>Lyrics-Based Song Genre Classification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39B6499-BDCD-24EC-59FC-453DA7083EA0}"/>
              </a:ext>
            </a:extLst>
          </p:cNvPr>
          <p:cNvSpPr txBox="1"/>
          <p:nvPr/>
        </p:nvSpPr>
        <p:spPr>
          <a:xfrm>
            <a:off x="1199892" y="2303611"/>
            <a:ext cx="40725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Rise up this </a:t>
            </a:r>
            <a:r>
              <a:rPr lang="en-GB" sz="1400" i="1" dirty="0" err="1"/>
              <a:t>mornin</a:t>
            </a:r>
            <a:r>
              <a:rPr lang="en-GB" sz="1400" i="1" dirty="0"/>
              <a:t>'</a:t>
            </a:r>
            <a:br>
              <a:rPr lang="en-GB" sz="1400" i="1" dirty="0"/>
            </a:br>
            <a:r>
              <a:rPr lang="en-GB" sz="1400" i="1" dirty="0"/>
              <a:t>Smiled with the </a:t>
            </a:r>
            <a:r>
              <a:rPr lang="en-GB" sz="1400" i="1" dirty="0" err="1"/>
              <a:t>risin</a:t>
            </a:r>
            <a:r>
              <a:rPr lang="en-GB" sz="1400" i="1" dirty="0"/>
              <a:t>' sun</a:t>
            </a:r>
            <a:br>
              <a:rPr lang="en-GB" sz="1400" i="1" dirty="0"/>
            </a:br>
            <a:r>
              <a:rPr lang="en-GB" sz="1400" i="1" dirty="0"/>
              <a:t>Three little birds</a:t>
            </a:r>
            <a:br>
              <a:rPr lang="en-GB" sz="1400" i="1" dirty="0"/>
            </a:br>
            <a:r>
              <a:rPr lang="en-GB" sz="1400" i="1" dirty="0"/>
              <a:t>Sit by my doorstep</a:t>
            </a:r>
            <a:br>
              <a:rPr lang="en-GB" sz="1400" i="1" dirty="0"/>
            </a:br>
            <a:r>
              <a:rPr lang="en-GB" sz="1400" i="1" dirty="0"/>
              <a:t>Singin' sweet songs</a:t>
            </a:r>
            <a:br>
              <a:rPr lang="en-GB" sz="1400" i="1" dirty="0"/>
            </a:br>
            <a:r>
              <a:rPr lang="en-GB" sz="1400" i="1" dirty="0"/>
              <a:t>Of melodies pure and true</a:t>
            </a:r>
          </a:p>
          <a:p>
            <a:r>
              <a:rPr lang="en-GB" sz="1400" i="1" dirty="0" err="1"/>
              <a:t>Sayin</a:t>
            </a:r>
            <a:r>
              <a:rPr lang="en-GB" sz="1400" i="1" dirty="0"/>
              <a:t>', "This is my message to you-</a:t>
            </a:r>
            <a:r>
              <a:rPr lang="en-GB" sz="1400" i="1" dirty="0" err="1"/>
              <a:t>ou</a:t>
            </a:r>
            <a:r>
              <a:rPr lang="en-GB" sz="1400" i="1" dirty="0"/>
              <a:t>-</a:t>
            </a:r>
            <a:r>
              <a:rPr lang="en-GB" sz="1400" i="1" dirty="0" err="1"/>
              <a:t>ou</a:t>
            </a:r>
            <a:r>
              <a:rPr lang="en-GB" sz="1400" i="1" dirty="0"/>
              <a:t>:"</a:t>
            </a:r>
            <a:endParaRPr lang="de-DE" sz="1400" i="1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D0F8583-A1DB-4B0D-8758-444153CFD2E8}"/>
              </a:ext>
            </a:extLst>
          </p:cNvPr>
          <p:cNvSpPr txBox="1"/>
          <p:nvPr/>
        </p:nvSpPr>
        <p:spPr>
          <a:xfrm>
            <a:off x="6544922" y="2330235"/>
            <a:ext cx="12307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  <a:p>
            <a:pPr algn="ctr"/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Rap</a:t>
            </a:r>
          </a:p>
          <a:p>
            <a:pPr algn="ctr"/>
            <a:r>
              <a:rPr lang="en-GB" b="1" i="1" dirty="0"/>
              <a:t>Reggae</a:t>
            </a:r>
            <a:endParaRPr lang="en-GB" sz="2000" b="1" i="1" dirty="0"/>
          </a:p>
          <a:p>
            <a:pPr algn="ctr"/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Rock</a:t>
            </a:r>
          </a:p>
          <a:p>
            <a:pPr algn="ctr"/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de-DE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1F311EF-8E37-3ECA-8FEC-7C30C66EB5C8}"/>
              </a:ext>
            </a:extLst>
          </p:cNvPr>
          <p:cNvSpPr txBox="1"/>
          <p:nvPr/>
        </p:nvSpPr>
        <p:spPr>
          <a:xfrm>
            <a:off x="1658149" y="1898268"/>
            <a:ext cx="157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Song Lyrics</a:t>
            </a:r>
            <a:endParaRPr lang="de-DE" b="1" u="sng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A469B6A-9B02-46A3-3DE9-89B945FD45DA}"/>
              </a:ext>
            </a:extLst>
          </p:cNvPr>
          <p:cNvSpPr txBox="1"/>
          <p:nvPr/>
        </p:nvSpPr>
        <p:spPr>
          <a:xfrm>
            <a:off x="6204942" y="1898268"/>
            <a:ext cx="19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Genre</a:t>
            </a:r>
            <a:endParaRPr lang="de-DE" b="1" u="sng" dirty="0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94B54820-16FF-7A8D-2D1E-C2DD8E10CEB4}"/>
              </a:ext>
            </a:extLst>
          </p:cNvPr>
          <p:cNvGrpSpPr/>
          <p:nvPr/>
        </p:nvGrpSpPr>
        <p:grpSpPr>
          <a:xfrm>
            <a:off x="4114716" y="2349385"/>
            <a:ext cx="1999275" cy="954107"/>
            <a:chOff x="4011710" y="3078537"/>
            <a:chExt cx="1999275" cy="954107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C1DE547A-27E0-CA48-9FF8-45B14950D458}"/>
                </a:ext>
              </a:extLst>
            </p:cNvPr>
            <p:cNvSpPr/>
            <p:nvPr/>
          </p:nvSpPr>
          <p:spPr>
            <a:xfrm>
              <a:off x="4155711" y="3494762"/>
              <a:ext cx="1855274" cy="537882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A1D362FD-0413-CFDF-C51D-87EF5E98F3C5}"/>
                </a:ext>
              </a:extLst>
            </p:cNvPr>
            <p:cNvSpPr txBox="1"/>
            <p:nvPr/>
          </p:nvSpPr>
          <p:spPr>
            <a:xfrm>
              <a:off x="4011710" y="3078537"/>
              <a:ext cx="1910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Text</a:t>
              </a:r>
            </a:p>
            <a:p>
              <a:pPr algn="ctr"/>
              <a:r>
                <a:rPr lang="en-GB" sz="1600" b="1" dirty="0"/>
                <a:t>Classification</a:t>
              </a:r>
              <a:endParaRPr lang="de-DE" sz="1600" b="1" dirty="0"/>
            </a:p>
          </p:txBody>
        </p:sp>
      </p:grpSp>
      <p:sp>
        <p:nvSpPr>
          <p:cNvPr id="15" name="Textfeld 13">
            <a:extLst>
              <a:ext uri="{FF2B5EF4-FFF2-40B4-BE49-F238E27FC236}">
                <a16:creationId xmlns:a16="http://schemas.microsoft.com/office/drawing/2014/main" id="{AE313A12-89A1-885F-ED1C-3D53B7B8B7CC}"/>
              </a:ext>
            </a:extLst>
          </p:cNvPr>
          <p:cNvSpPr txBox="1"/>
          <p:nvPr/>
        </p:nvSpPr>
        <p:spPr>
          <a:xfrm>
            <a:off x="891757" y="855264"/>
            <a:ext cx="7681515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Multi-class, single-label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2650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84775"/>
          </a:xfrm>
        </p:spPr>
        <p:txBody>
          <a:bodyPr/>
          <a:lstStyle/>
          <a:p>
            <a:r>
              <a:rPr lang="fr-FR" sz="3200" dirty="0"/>
              <a:t>Objectives</a:t>
            </a:r>
            <a:endParaRPr lang="nb-NO" sz="3200" dirty="0"/>
          </a:p>
        </p:txBody>
      </p:sp>
      <p:sp>
        <p:nvSpPr>
          <p:cNvPr id="6" name="Textfeld 13">
            <a:extLst>
              <a:ext uri="{FF2B5EF4-FFF2-40B4-BE49-F238E27FC236}">
                <a16:creationId xmlns:a16="http://schemas.microsoft.com/office/drawing/2014/main" id="{0577224A-6F03-986B-06D7-C10356CA6ADC}"/>
              </a:ext>
            </a:extLst>
          </p:cNvPr>
          <p:cNvSpPr txBox="1"/>
          <p:nvPr/>
        </p:nvSpPr>
        <p:spPr>
          <a:xfrm>
            <a:off x="891757" y="855264"/>
            <a:ext cx="7939628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Use traditional and machine learning approaches, compare performances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Traditional: </a:t>
            </a:r>
            <a:r>
              <a:rPr lang="en-GB" sz="2000" dirty="0"/>
              <a:t>Naïve Bayes (Bernoulli &amp; Multinomial), SVM</a:t>
            </a:r>
            <a:endParaRPr lang="de-DE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ML: </a:t>
            </a:r>
            <a:r>
              <a:rPr lang="de-DE" sz="2000" dirty="0" err="1"/>
              <a:t>Averaged</a:t>
            </a:r>
            <a:r>
              <a:rPr lang="de-DE" sz="2000" dirty="0"/>
              <a:t> </a:t>
            </a:r>
            <a:r>
              <a:rPr lang="de-DE" sz="2000" dirty="0" err="1"/>
              <a:t>GloVe</a:t>
            </a:r>
            <a:r>
              <a:rPr lang="de-DE" sz="2000" dirty="0"/>
              <a:t> + Output Layer, LSTM, LSTM + </a:t>
            </a:r>
            <a:r>
              <a:rPr lang="de-DE" sz="2000" dirty="0" err="1"/>
              <a:t>GloVe</a:t>
            </a:r>
            <a:endParaRPr lang="de-DE" sz="2000" dirty="0"/>
          </a:p>
          <a:p>
            <a:pPr lvl="1">
              <a:lnSpc>
                <a:spcPct val="150000"/>
              </a:lnSpc>
            </a:pPr>
            <a:endParaRPr lang="de-DE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How do the models perform for an increasing number of included genres?</a:t>
            </a:r>
          </a:p>
        </p:txBody>
      </p:sp>
    </p:spTree>
    <p:extLst>
      <p:ext uri="{BB962C8B-B14F-4D97-AF65-F5344CB8AC3E}">
        <p14:creationId xmlns:p14="http://schemas.microsoft.com/office/powerpoint/2010/main" val="269527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84775"/>
          </a:xfrm>
        </p:spPr>
        <p:txBody>
          <a:bodyPr/>
          <a:lstStyle/>
          <a:p>
            <a:r>
              <a:rPr lang="fr-FR" sz="3200" dirty="0" err="1"/>
              <a:t>Dataset</a:t>
            </a:r>
            <a:r>
              <a:rPr lang="fr-FR" sz="3200" dirty="0"/>
              <a:t>(s)</a:t>
            </a:r>
            <a:endParaRPr lang="nb-NO" sz="3200" dirty="0"/>
          </a:p>
        </p:txBody>
      </p:sp>
      <p:sp>
        <p:nvSpPr>
          <p:cNvPr id="6" name="Textfeld 13">
            <a:extLst>
              <a:ext uri="{FF2B5EF4-FFF2-40B4-BE49-F238E27FC236}">
                <a16:creationId xmlns:a16="http://schemas.microsoft.com/office/drawing/2014/main" id="{0577224A-6F03-986B-06D7-C10356CA6ADC}"/>
              </a:ext>
            </a:extLst>
          </p:cNvPr>
          <p:cNvSpPr txBox="1"/>
          <p:nvPr/>
        </p:nvSpPr>
        <p:spPr>
          <a:xfrm>
            <a:off x="891758" y="855264"/>
            <a:ext cx="3168614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11 datasets containing between 2 and 12 musical genres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Train/test split: </a:t>
            </a:r>
            <a:r>
              <a:rPr lang="en-GB" b="0" i="0" u="none" strike="noStrike" baseline="0" dirty="0"/>
              <a:t>0.7/0.3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Preprocessing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English lyrics only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 lines such as [Chorus] or (Drake)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4A64A4-D961-06A2-FB08-4C8940F2B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14" y="1221994"/>
            <a:ext cx="4995223" cy="32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84775"/>
          </a:xfrm>
        </p:spPr>
        <p:txBody>
          <a:bodyPr/>
          <a:lstStyle/>
          <a:p>
            <a:r>
              <a:rPr lang="fr-FR" sz="3200" dirty="0" err="1"/>
              <a:t>Models</a:t>
            </a:r>
            <a:endParaRPr lang="nb-NO" sz="3200" dirty="0"/>
          </a:p>
        </p:txBody>
      </p:sp>
      <p:sp>
        <p:nvSpPr>
          <p:cNvPr id="6" name="Textfeld 13">
            <a:extLst>
              <a:ext uri="{FF2B5EF4-FFF2-40B4-BE49-F238E27FC236}">
                <a16:creationId xmlns:a16="http://schemas.microsoft.com/office/drawing/2014/main" id="{0577224A-6F03-986B-06D7-C10356CA6ADC}"/>
              </a:ext>
            </a:extLst>
          </p:cNvPr>
          <p:cNvSpPr txBox="1"/>
          <p:nvPr/>
        </p:nvSpPr>
        <p:spPr>
          <a:xfrm>
            <a:off x="891757" y="790754"/>
            <a:ext cx="8252243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err="1"/>
              <a:t>Preprocessing</a:t>
            </a:r>
            <a:r>
              <a:rPr lang="en-GB" b="1" dirty="0"/>
              <a:t>: </a:t>
            </a:r>
            <a:r>
              <a:rPr lang="en-US" dirty="0"/>
              <a:t>lower case, remove symbols, resolve contractions, </a:t>
            </a:r>
          </a:p>
          <a:p>
            <a:pPr>
              <a:lnSpc>
                <a:spcPct val="150000"/>
              </a:lnSpc>
            </a:pPr>
            <a:r>
              <a:rPr lang="en-US" dirty="0"/>
              <a:t>	remove stop words (not for Bernoulli NB, SVM) 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Traditional Methods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Bernoulli Naïve Bayes </a:t>
            </a:r>
            <a:r>
              <a:rPr lang="en-GB" i="1" dirty="0"/>
              <a:t>(binary occurrence features)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Multinomial Naïve Bayes </a:t>
            </a:r>
            <a:r>
              <a:rPr lang="en-GB" i="1" dirty="0"/>
              <a:t>(with TF-IDF)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Support Vector Machine (SVM)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Machine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GB" dirty="0" err="1"/>
              <a:t>GloVe</a:t>
            </a:r>
            <a:r>
              <a:rPr lang="en-GB" dirty="0"/>
              <a:t> + Output Layer </a:t>
            </a:r>
            <a:r>
              <a:rPr lang="en-GB" i="1" dirty="0"/>
              <a:t>(classify average </a:t>
            </a:r>
            <a:r>
              <a:rPr lang="en-GB" i="1" dirty="0" err="1"/>
              <a:t>GloVe</a:t>
            </a:r>
            <a:r>
              <a:rPr lang="en-GB" i="1" dirty="0"/>
              <a:t> vector of all lyrics words)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GB" dirty="0"/>
              <a:t>LSTM </a:t>
            </a:r>
            <a:r>
              <a:rPr lang="en-GB" i="1" dirty="0"/>
              <a:t>(bi-LSTM + Dropout + Hidden Layer + Dropout + Output layer)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GB" dirty="0"/>
              <a:t>LSTM + </a:t>
            </a:r>
            <a:r>
              <a:rPr lang="en-GB" dirty="0" err="1"/>
              <a:t>GloVe</a:t>
            </a:r>
            <a:r>
              <a:rPr lang="en-GB" dirty="0"/>
              <a:t> </a:t>
            </a:r>
            <a:r>
              <a:rPr lang="en-GB" i="1" dirty="0"/>
              <a:t>(same architecture, use </a:t>
            </a:r>
            <a:r>
              <a:rPr lang="en-GB" i="1" dirty="0" err="1"/>
              <a:t>GloVe</a:t>
            </a:r>
            <a:r>
              <a:rPr lang="en-GB" i="1" dirty="0"/>
              <a:t> vectors instead)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203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84775"/>
          </a:xfrm>
        </p:spPr>
        <p:txBody>
          <a:bodyPr/>
          <a:lstStyle/>
          <a:p>
            <a:r>
              <a:rPr lang="fr-FR" sz="3200" dirty="0" err="1"/>
              <a:t>Hyperparameter</a:t>
            </a:r>
            <a:r>
              <a:rPr lang="fr-FR" sz="3200" dirty="0"/>
              <a:t> </a:t>
            </a:r>
            <a:r>
              <a:rPr lang="fr-FR" sz="3200" dirty="0" err="1"/>
              <a:t>Optimization</a:t>
            </a:r>
            <a:endParaRPr lang="nb-NO" sz="3200" dirty="0"/>
          </a:p>
        </p:txBody>
      </p:sp>
      <p:sp>
        <p:nvSpPr>
          <p:cNvPr id="6" name="Textfeld 13">
            <a:extLst>
              <a:ext uri="{FF2B5EF4-FFF2-40B4-BE49-F238E27FC236}">
                <a16:creationId xmlns:a16="http://schemas.microsoft.com/office/drawing/2014/main" id="{0577224A-6F03-986B-06D7-C10356CA6ADC}"/>
              </a:ext>
            </a:extLst>
          </p:cNvPr>
          <p:cNvSpPr txBox="1"/>
          <p:nvPr/>
        </p:nvSpPr>
        <p:spPr>
          <a:xfrm>
            <a:off x="891757" y="855264"/>
            <a:ext cx="7681515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method potentially has different optimal parameters for each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 on the dataset that includes the song lyrics of 6 genres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the optimal hyperparameters for all datasets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27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84775"/>
          </a:xfrm>
        </p:spPr>
        <p:txBody>
          <a:bodyPr/>
          <a:lstStyle/>
          <a:p>
            <a:r>
              <a:rPr lang="fr-FR" sz="3200" dirty="0" err="1"/>
              <a:t>Results</a:t>
            </a:r>
            <a:endParaRPr lang="nb-NO" sz="3200" dirty="0"/>
          </a:p>
        </p:txBody>
      </p:sp>
      <p:sp>
        <p:nvSpPr>
          <p:cNvPr id="6" name="Textfeld 13">
            <a:extLst>
              <a:ext uri="{FF2B5EF4-FFF2-40B4-BE49-F238E27FC236}">
                <a16:creationId xmlns:a16="http://schemas.microsoft.com/office/drawing/2014/main" id="{0577224A-6F03-986B-06D7-C10356CA6ADC}"/>
              </a:ext>
            </a:extLst>
          </p:cNvPr>
          <p:cNvSpPr txBox="1"/>
          <p:nvPr/>
        </p:nvSpPr>
        <p:spPr>
          <a:xfrm>
            <a:off x="891757" y="855264"/>
            <a:ext cx="7681515" cy="137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Training and Evaluation on the complete </a:t>
            </a:r>
            <a:r>
              <a:rPr lang="en-GB" sz="2000" b="0" i="0" u="none" strike="noStrike" baseline="0" dirty="0"/>
              <a:t>dataset (i.e., consisting </a:t>
            </a:r>
            <a:r>
              <a:rPr lang="en-US" sz="2000" b="0" i="0" u="none" strike="noStrike" baseline="0" dirty="0"/>
              <a:t>of song lyrics from 12 musical genres)</a:t>
            </a:r>
            <a:endParaRPr lang="en-GB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4DDDF9-C4FA-8F08-997B-D6AD19AB1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14" y="1952341"/>
            <a:ext cx="7467600" cy="23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84775"/>
          </a:xfrm>
        </p:spPr>
        <p:txBody>
          <a:bodyPr/>
          <a:lstStyle/>
          <a:p>
            <a:r>
              <a:rPr lang="fr-FR" sz="3200" dirty="0" err="1"/>
              <a:t>Results</a:t>
            </a:r>
            <a:endParaRPr lang="nb-NO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69AC6F-4833-E836-0C79-F6195CF1C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306" y="305471"/>
            <a:ext cx="5265403" cy="4532557"/>
          </a:xfrm>
          <a:prstGeom prst="rect">
            <a:avLst/>
          </a:prstGeom>
        </p:spPr>
      </p:pic>
      <p:sp>
        <p:nvSpPr>
          <p:cNvPr id="7" name="Textfeld 13">
            <a:extLst>
              <a:ext uri="{FF2B5EF4-FFF2-40B4-BE49-F238E27FC236}">
                <a16:creationId xmlns:a16="http://schemas.microsoft.com/office/drawing/2014/main" id="{410D811F-AFEE-F386-9CF9-DD0BCC3F0D2B}"/>
              </a:ext>
            </a:extLst>
          </p:cNvPr>
          <p:cNvSpPr txBox="1"/>
          <p:nvPr/>
        </p:nvSpPr>
        <p:spPr>
          <a:xfrm>
            <a:off x="891757" y="855263"/>
            <a:ext cx="2397133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2000" b="1" dirty="0"/>
              <a:t>Best Model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Bernoulli Naive Bayes</a:t>
            </a:r>
          </a:p>
        </p:txBody>
      </p:sp>
    </p:spTree>
    <p:extLst>
      <p:ext uri="{BB962C8B-B14F-4D97-AF65-F5344CB8AC3E}">
        <p14:creationId xmlns:p14="http://schemas.microsoft.com/office/powerpoint/2010/main" val="164878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84775"/>
          </a:xfrm>
        </p:spPr>
        <p:txBody>
          <a:bodyPr/>
          <a:lstStyle/>
          <a:p>
            <a:r>
              <a:rPr lang="fr-FR" sz="3200" dirty="0" err="1"/>
              <a:t>Results</a:t>
            </a:r>
            <a:endParaRPr lang="nb-NO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053CD5-03E3-9B1E-89AE-A9501A60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26" y="1430362"/>
            <a:ext cx="7270050" cy="3507159"/>
          </a:xfrm>
          <a:prstGeom prst="rect">
            <a:avLst/>
          </a:prstGeom>
        </p:spPr>
      </p:pic>
      <p:sp>
        <p:nvSpPr>
          <p:cNvPr id="7" name="Textfeld 13">
            <a:extLst>
              <a:ext uri="{FF2B5EF4-FFF2-40B4-BE49-F238E27FC236}">
                <a16:creationId xmlns:a16="http://schemas.microsoft.com/office/drawing/2014/main" id="{C1EFE84E-B7E4-12CD-1198-2EF5F82F8348}"/>
              </a:ext>
            </a:extLst>
          </p:cNvPr>
          <p:cNvSpPr txBox="1"/>
          <p:nvPr/>
        </p:nvSpPr>
        <p:spPr>
          <a:xfrm>
            <a:off x="891757" y="855264"/>
            <a:ext cx="7681515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Training and Evaluation on </a:t>
            </a:r>
            <a:r>
              <a:rPr lang="de-DE" sz="2000" dirty="0"/>
              <a:t>all 11 </a:t>
            </a:r>
            <a:r>
              <a:rPr lang="de-DE" sz="2000" dirty="0" err="1"/>
              <a:t>datasets</a:t>
            </a:r>
            <a:endParaRPr lang="en-GB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99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Bildschirmpräsentation (16:9)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Office-tema</vt:lpstr>
      <vt:lpstr>Lyrics-Based Song Genre Classification</vt:lpstr>
      <vt:lpstr>Lyrics-Based Song Genre Classification</vt:lpstr>
      <vt:lpstr>Objectives</vt:lpstr>
      <vt:lpstr>Dataset(s)</vt:lpstr>
      <vt:lpstr>Models</vt:lpstr>
      <vt:lpstr>Hyperparameter Optimization</vt:lpstr>
      <vt:lpstr>Results</vt:lpstr>
      <vt:lpstr>Results</vt:lpstr>
      <vt:lpstr>Results</vt:lpstr>
      <vt:lpstr>Conclusion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Johannes Scherer</cp:lastModifiedBy>
  <cp:revision>134</cp:revision>
  <dcterms:created xsi:type="dcterms:W3CDTF">2013-06-10T16:56:09Z</dcterms:created>
  <dcterms:modified xsi:type="dcterms:W3CDTF">2022-05-19T19:13:13Z</dcterms:modified>
</cp:coreProperties>
</file>