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2" r:id="rId4"/>
    <p:sldId id="264" r:id="rId5"/>
    <p:sldId id="265" r:id="rId6"/>
    <p:sldId id="269" r:id="rId7"/>
    <p:sldId id="271" r:id="rId8"/>
    <p:sldId id="272" r:id="rId9"/>
    <p:sldId id="268" r:id="rId10"/>
    <p:sldId id="274" r:id="rId11"/>
    <p:sldId id="270" r:id="rId12"/>
    <p:sldId id="275" r:id="rId13"/>
    <p:sldId id="267" r:id="rId14"/>
    <p:sldId id="281" r:id="rId15"/>
    <p:sldId id="282" r:id="rId16"/>
    <p:sldId id="276" r:id="rId17"/>
    <p:sldId id="277" r:id="rId18"/>
    <p:sldId id="279" r:id="rId19"/>
    <p:sldId id="280" r:id="rId20"/>
    <p:sldId id="278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07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4941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70942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949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79969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1790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7658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9048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8480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931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0706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853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410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639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895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326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377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0E3A-8FEB-4B03-87B6-4B8463AD4558}" type="datetimeFigureOut">
              <a:rPr lang="es-ES" smtClean="0"/>
              <a:pPr/>
              <a:t>19/02/2023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1B21-F499-4487-89AA-EA4D71606B4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7877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0160" y="1035169"/>
            <a:ext cx="9484565" cy="1689789"/>
          </a:xfrm>
        </p:spPr>
        <p:txBody>
          <a:bodyPr/>
          <a:lstStyle/>
          <a:p>
            <a:r>
              <a:rPr lang="es-ES" dirty="0" smtClean="0"/>
              <a:t>Bastionado de redes y </a:t>
            </a:r>
            <a:r>
              <a:rPr lang="es-ES" dirty="0" err="1" smtClean="0"/>
              <a:t>sistemaS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BLOQUE 3. Tema 4: Diseño de redes de computadores seguras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6243" y="4616831"/>
            <a:ext cx="1737933" cy="1759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6798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vlan de nivel 1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4700" b="65300" l="0" r="100000"/>
                    </a14:imgEffect>
                  </a14:imgLayer>
                </a14:imgProps>
              </a:ext>
            </a:extLst>
          </a:blip>
          <a:srcRect t="35878" b="35398"/>
          <a:stretch/>
        </p:blipFill>
        <p:spPr>
          <a:xfrm>
            <a:off x="4587176" y="2097088"/>
            <a:ext cx="2728024" cy="783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149" y="4802835"/>
            <a:ext cx="1077109" cy="10771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9173" y="4802834"/>
            <a:ext cx="1077109" cy="10771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4197" y="4802834"/>
            <a:ext cx="1077109" cy="10771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9221" y="4791932"/>
            <a:ext cx="1077109" cy="10771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4245" y="4791931"/>
            <a:ext cx="1077109" cy="10771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9269" y="4802834"/>
            <a:ext cx="1077109" cy="107710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4293" y="4802834"/>
            <a:ext cx="1077109" cy="10771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79317" y="4791931"/>
            <a:ext cx="1077109" cy="1077109"/>
          </a:xfrm>
          <a:prstGeom prst="rect">
            <a:avLst/>
          </a:prstGeom>
        </p:spPr>
      </p:pic>
      <p:cxnSp>
        <p:nvCxnSpPr>
          <p:cNvPr id="16" name="Conector recto 15"/>
          <p:cNvCxnSpPr>
            <a:endCxn id="6" idx="0"/>
          </p:cNvCxnSpPr>
          <p:nvPr/>
        </p:nvCxnSpPr>
        <p:spPr>
          <a:xfrm flipH="1">
            <a:off x="1472704" y="2682240"/>
            <a:ext cx="3562592" cy="21205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8" idx="0"/>
          </p:cNvCxnSpPr>
          <p:nvPr/>
        </p:nvCxnSpPr>
        <p:spPr>
          <a:xfrm flipV="1">
            <a:off x="2807728" y="2670048"/>
            <a:ext cx="2447024" cy="2132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9" idx="0"/>
          </p:cNvCxnSpPr>
          <p:nvPr/>
        </p:nvCxnSpPr>
        <p:spPr>
          <a:xfrm flipV="1">
            <a:off x="4142752" y="2682240"/>
            <a:ext cx="1335023" cy="21205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0" idx="0"/>
          </p:cNvCxnSpPr>
          <p:nvPr/>
        </p:nvCxnSpPr>
        <p:spPr>
          <a:xfrm flipV="1">
            <a:off x="5477776" y="2670047"/>
            <a:ext cx="223023" cy="21218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1" idx="0"/>
          </p:cNvCxnSpPr>
          <p:nvPr/>
        </p:nvCxnSpPr>
        <p:spPr>
          <a:xfrm flipH="1" flipV="1">
            <a:off x="5939710" y="2682239"/>
            <a:ext cx="873090" cy="21096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2" idx="0"/>
          </p:cNvCxnSpPr>
          <p:nvPr/>
        </p:nvCxnSpPr>
        <p:spPr>
          <a:xfrm flipH="1" flipV="1">
            <a:off x="6145223" y="2670047"/>
            <a:ext cx="2002601" cy="21327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13" idx="0"/>
          </p:cNvCxnSpPr>
          <p:nvPr/>
        </p:nvCxnSpPr>
        <p:spPr>
          <a:xfrm flipH="1" flipV="1">
            <a:off x="6342580" y="2670047"/>
            <a:ext cx="3140268" cy="21327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4" idx="0"/>
          </p:cNvCxnSpPr>
          <p:nvPr/>
        </p:nvCxnSpPr>
        <p:spPr>
          <a:xfrm flipH="1" flipV="1">
            <a:off x="6541536" y="2664596"/>
            <a:ext cx="4276336" cy="21273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4960144" y="2590800"/>
            <a:ext cx="207169" cy="15954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5162245" y="2590800"/>
            <a:ext cx="207169" cy="15954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5371656" y="2591753"/>
            <a:ext cx="207169" cy="159544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5578556" y="2590275"/>
            <a:ext cx="207169" cy="159544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5843314" y="2586517"/>
            <a:ext cx="207169" cy="159544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6047657" y="2584824"/>
            <a:ext cx="198475" cy="159544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6248790" y="2583131"/>
            <a:ext cx="198475" cy="15954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6454303" y="2583131"/>
            <a:ext cx="198475" cy="15954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90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4700" b="65300" l="0" r="100000"/>
                    </a14:imgEffect>
                  </a14:imgLayer>
                </a14:imgProps>
              </a:ext>
            </a:extLst>
          </a:blip>
          <a:srcRect t="35878" b="35398"/>
          <a:stretch/>
        </p:blipFill>
        <p:spPr>
          <a:xfrm>
            <a:off x="7711177" y="3243893"/>
            <a:ext cx="2728024" cy="7836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vlan de nivel 2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4700" b="65300" l="0" r="100000"/>
                    </a14:imgEffect>
                  </a14:imgLayer>
                </a14:imgProps>
              </a:ext>
            </a:extLst>
          </a:blip>
          <a:srcRect t="35878" b="35398"/>
          <a:stretch/>
        </p:blipFill>
        <p:spPr>
          <a:xfrm>
            <a:off x="1787472" y="3243893"/>
            <a:ext cx="2728024" cy="783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9173" y="4802834"/>
            <a:ext cx="1077109" cy="10771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4293" y="4802834"/>
            <a:ext cx="1077109" cy="1077109"/>
          </a:xfrm>
          <a:prstGeom prst="rect">
            <a:avLst/>
          </a:prstGeom>
        </p:spPr>
      </p:pic>
      <p:cxnSp>
        <p:nvCxnSpPr>
          <p:cNvPr id="7" name="Conector recto 6"/>
          <p:cNvCxnSpPr>
            <a:stCxn id="5" idx="0"/>
          </p:cNvCxnSpPr>
          <p:nvPr/>
        </p:nvCxnSpPr>
        <p:spPr>
          <a:xfrm flipH="1" flipV="1">
            <a:off x="2269173" y="3828288"/>
            <a:ext cx="538555" cy="97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6" idx="0"/>
          </p:cNvCxnSpPr>
          <p:nvPr/>
        </p:nvCxnSpPr>
        <p:spPr>
          <a:xfrm flipH="1" flipV="1">
            <a:off x="8144256" y="3828288"/>
            <a:ext cx="1338592" cy="97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505953" y="5879943"/>
            <a:ext cx="252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Equipo 1</a:t>
            </a:r>
          </a:p>
          <a:p>
            <a:pPr algn="ctr"/>
            <a:r>
              <a:rPr lang="es-ES" dirty="0" smtClean="0"/>
              <a:t>MAC: 11:22:33:44:55:66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244979" y="5890846"/>
            <a:ext cx="247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Equipo 2</a:t>
            </a:r>
          </a:p>
          <a:p>
            <a:pPr algn="ctr"/>
            <a:r>
              <a:rPr lang="es-ES" dirty="0" smtClean="0"/>
              <a:t>MAC: AA:BB:CC:DD:EE:FF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693392" y="1892072"/>
            <a:ext cx="291618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Tabla direcciones MAC</a:t>
            </a:r>
          </a:p>
          <a:p>
            <a:pPr algn="ctr"/>
            <a:r>
              <a:rPr lang="es-ES" dirty="0" smtClean="0"/>
              <a:t>11:22:33:44:55:66 vía F0/1</a:t>
            </a:r>
          </a:p>
          <a:p>
            <a:pPr algn="ctr"/>
            <a:r>
              <a:rPr lang="es-ES" dirty="0" smtClean="0"/>
              <a:t>AA:BB:CC:DD:EE:FF vía F0/9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56370" y="1892072"/>
            <a:ext cx="283763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Tabla direcciones MAC</a:t>
            </a:r>
          </a:p>
          <a:p>
            <a:pPr algn="ctr"/>
            <a:r>
              <a:rPr lang="es-ES" dirty="0" smtClean="0"/>
              <a:t>AA:BB:CC:DD:EE:FF vía F0/1</a:t>
            </a:r>
          </a:p>
          <a:p>
            <a:pPr algn="ctr"/>
            <a:r>
              <a:rPr lang="es-ES" dirty="0"/>
              <a:t>11:22:33:44:55:66 vía </a:t>
            </a:r>
            <a:r>
              <a:rPr lang="es-ES" dirty="0" smtClean="0"/>
              <a:t>F0/9</a:t>
            </a:r>
            <a:endParaRPr lang="es-ES" dirty="0"/>
          </a:p>
        </p:txBody>
      </p:sp>
      <p:sp>
        <p:nvSpPr>
          <p:cNvPr id="19" name="Forma libre 18"/>
          <p:cNvSpPr/>
          <p:nvPr/>
        </p:nvSpPr>
        <p:spPr>
          <a:xfrm>
            <a:off x="4036556" y="2947192"/>
            <a:ext cx="6685907" cy="1665042"/>
          </a:xfrm>
          <a:custGeom>
            <a:avLst/>
            <a:gdLst>
              <a:gd name="connsiteX0" fmla="*/ 59956 w 6685907"/>
              <a:gd name="connsiteY0" fmla="*/ 868904 h 1665042"/>
              <a:gd name="connsiteX1" fmla="*/ 72148 w 6685907"/>
              <a:gd name="connsiteY1" fmla="*/ 917672 h 1665042"/>
              <a:gd name="connsiteX2" fmla="*/ 779284 w 6685907"/>
              <a:gd name="connsiteY2" fmla="*/ 1661384 h 1665042"/>
              <a:gd name="connsiteX3" fmla="*/ 2608084 w 6685907"/>
              <a:gd name="connsiteY3" fmla="*/ 564104 h 1665042"/>
              <a:gd name="connsiteX4" fmla="*/ 3924820 w 6685907"/>
              <a:gd name="connsiteY4" fmla="*/ 52040 h 1665042"/>
              <a:gd name="connsiteX5" fmla="*/ 6546100 w 6685907"/>
              <a:gd name="connsiteY5" fmla="*/ 149576 h 1665042"/>
              <a:gd name="connsiteX6" fmla="*/ 6290068 w 6685907"/>
              <a:gd name="connsiteY6" fmla="*/ 1222472 h 1665042"/>
              <a:gd name="connsiteX7" fmla="*/ 5973076 w 6685907"/>
              <a:gd name="connsiteY7" fmla="*/ 856712 h 166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85907" h="1665042">
                <a:moveTo>
                  <a:pt x="59956" y="868904"/>
                </a:moveTo>
                <a:cubicBezTo>
                  <a:pt x="6108" y="827248"/>
                  <a:pt x="-47740" y="785592"/>
                  <a:pt x="72148" y="917672"/>
                </a:cubicBezTo>
                <a:cubicBezTo>
                  <a:pt x="192036" y="1049752"/>
                  <a:pt x="356628" y="1720312"/>
                  <a:pt x="779284" y="1661384"/>
                </a:cubicBezTo>
                <a:cubicBezTo>
                  <a:pt x="1201940" y="1602456"/>
                  <a:pt x="2083828" y="832328"/>
                  <a:pt x="2608084" y="564104"/>
                </a:cubicBezTo>
                <a:cubicBezTo>
                  <a:pt x="3132340" y="295880"/>
                  <a:pt x="3268484" y="121128"/>
                  <a:pt x="3924820" y="52040"/>
                </a:cubicBezTo>
                <a:cubicBezTo>
                  <a:pt x="4581156" y="-17048"/>
                  <a:pt x="6151892" y="-45496"/>
                  <a:pt x="6546100" y="149576"/>
                </a:cubicBezTo>
                <a:cubicBezTo>
                  <a:pt x="6940308" y="344648"/>
                  <a:pt x="6385572" y="1104616"/>
                  <a:pt x="6290068" y="1222472"/>
                </a:cubicBezTo>
                <a:cubicBezTo>
                  <a:pt x="6194564" y="1340328"/>
                  <a:pt x="6083820" y="1098520"/>
                  <a:pt x="5973076" y="856712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720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vlan de nivel 3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4700" b="65300" l="0" r="100000"/>
                    </a14:imgEffect>
                  </a14:imgLayer>
                </a14:imgProps>
              </a:ext>
            </a:extLst>
          </a:blip>
          <a:srcRect t="35878" b="35398"/>
          <a:stretch/>
        </p:blipFill>
        <p:spPr>
          <a:xfrm>
            <a:off x="4587176" y="2097088"/>
            <a:ext cx="2728024" cy="783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149" y="4802835"/>
            <a:ext cx="1077109" cy="10771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9173" y="4802834"/>
            <a:ext cx="1077109" cy="10771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7764" y="4791930"/>
            <a:ext cx="1077109" cy="10771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4245" y="4791931"/>
            <a:ext cx="1077109" cy="107710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4293" y="4802834"/>
            <a:ext cx="1077109" cy="10771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79317" y="4791931"/>
            <a:ext cx="1077109" cy="1077109"/>
          </a:xfrm>
          <a:prstGeom prst="rect">
            <a:avLst/>
          </a:prstGeom>
        </p:spPr>
      </p:pic>
      <p:cxnSp>
        <p:nvCxnSpPr>
          <p:cNvPr id="16" name="Conector recto 15"/>
          <p:cNvCxnSpPr>
            <a:endCxn id="6" idx="0"/>
          </p:cNvCxnSpPr>
          <p:nvPr/>
        </p:nvCxnSpPr>
        <p:spPr>
          <a:xfrm flipH="1">
            <a:off x="1472704" y="2682240"/>
            <a:ext cx="3562592" cy="21205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8" idx="0"/>
          </p:cNvCxnSpPr>
          <p:nvPr/>
        </p:nvCxnSpPr>
        <p:spPr>
          <a:xfrm flipV="1">
            <a:off x="2807728" y="2670048"/>
            <a:ext cx="2447024" cy="2132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0" idx="0"/>
          </p:cNvCxnSpPr>
          <p:nvPr/>
        </p:nvCxnSpPr>
        <p:spPr>
          <a:xfrm flipV="1">
            <a:off x="5477776" y="2670047"/>
            <a:ext cx="223023" cy="21218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1" idx="0"/>
          </p:cNvCxnSpPr>
          <p:nvPr/>
        </p:nvCxnSpPr>
        <p:spPr>
          <a:xfrm flipH="1" flipV="1">
            <a:off x="5939710" y="2682239"/>
            <a:ext cx="873090" cy="21096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13" idx="0"/>
          </p:cNvCxnSpPr>
          <p:nvPr/>
        </p:nvCxnSpPr>
        <p:spPr>
          <a:xfrm flipH="1" flipV="1">
            <a:off x="6342580" y="2670047"/>
            <a:ext cx="3140268" cy="213278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4" idx="0"/>
          </p:cNvCxnSpPr>
          <p:nvPr/>
        </p:nvCxnSpPr>
        <p:spPr>
          <a:xfrm flipH="1" flipV="1">
            <a:off x="6541536" y="2664596"/>
            <a:ext cx="4276336" cy="21273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694" y="4973696"/>
            <a:ext cx="453390" cy="45339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94480" y="4967009"/>
            <a:ext cx="453390" cy="4533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2071" y="4995735"/>
            <a:ext cx="442722" cy="442722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9259" y="4966228"/>
            <a:ext cx="442722" cy="44272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7618" y="4941843"/>
            <a:ext cx="583181" cy="47369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164" y="4975735"/>
            <a:ext cx="583181" cy="4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946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vlan de nivel 4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4700" b="65300" l="0" r="100000"/>
                    </a14:imgEffect>
                  </a14:imgLayer>
                </a14:imgProps>
              </a:ext>
            </a:extLst>
          </a:blip>
          <a:srcRect t="35878" b="35398"/>
          <a:stretch/>
        </p:blipFill>
        <p:spPr>
          <a:xfrm>
            <a:off x="4587176" y="2097088"/>
            <a:ext cx="2728024" cy="783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149" y="4802835"/>
            <a:ext cx="1077109" cy="10771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9173" y="4802834"/>
            <a:ext cx="1077109" cy="10771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4197" y="4802834"/>
            <a:ext cx="1077109" cy="10771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9221" y="4791932"/>
            <a:ext cx="1077109" cy="10771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4245" y="4791931"/>
            <a:ext cx="1077109" cy="10771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9269" y="4802834"/>
            <a:ext cx="1077109" cy="107710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4293" y="4802834"/>
            <a:ext cx="1077109" cy="10771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79317" y="4791931"/>
            <a:ext cx="1077109" cy="1077109"/>
          </a:xfrm>
          <a:prstGeom prst="rect">
            <a:avLst/>
          </a:prstGeom>
        </p:spPr>
      </p:pic>
      <p:cxnSp>
        <p:nvCxnSpPr>
          <p:cNvPr id="16" name="Conector recto 15"/>
          <p:cNvCxnSpPr>
            <a:endCxn id="6" idx="0"/>
          </p:cNvCxnSpPr>
          <p:nvPr/>
        </p:nvCxnSpPr>
        <p:spPr>
          <a:xfrm flipH="1">
            <a:off x="1472704" y="2682240"/>
            <a:ext cx="3562592" cy="21205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8" idx="0"/>
          </p:cNvCxnSpPr>
          <p:nvPr/>
        </p:nvCxnSpPr>
        <p:spPr>
          <a:xfrm flipV="1">
            <a:off x="2807728" y="2670048"/>
            <a:ext cx="2447024" cy="2132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9" idx="0"/>
          </p:cNvCxnSpPr>
          <p:nvPr/>
        </p:nvCxnSpPr>
        <p:spPr>
          <a:xfrm flipV="1">
            <a:off x="4142752" y="2682240"/>
            <a:ext cx="1335023" cy="21205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0" idx="0"/>
          </p:cNvCxnSpPr>
          <p:nvPr/>
        </p:nvCxnSpPr>
        <p:spPr>
          <a:xfrm flipV="1">
            <a:off x="5477776" y="2670047"/>
            <a:ext cx="223023" cy="21218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1" idx="0"/>
          </p:cNvCxnSpPr>
          <p:nvPr/>
        </p:nvCxnSpPr>
        <p:spPr>
          <a:xfrm flipH="1" flipV="1">
            <a:off x="5939710" y="2682239"/>
            <a:ext cx="873090" cy="21096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2" idx="0"/>
          </p:cNvCxnSpPr>
          <p:nvPr/>
        </p:nvCxnSpPr>
        <p:spPr>
          <a:xfrm flipH="1" flipV="1">
            <a:off x="6145223" y="2670047"/>
            <a:ext cx="2002601" cy="21327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13" idx="0"/>
          </p:cNvCxnSpPr>
          <p:nvPr/>
        </p:nvCxnSpPr>
        <p:spPr>
          <a:xfrm flipH="1" flipV="1">
            <a:off x="6342580" y="2670047"/>
            <a:ext cx="3140268" cy="213278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4" idx="0"/>
          </p:cNvCxnSpPr>
          <p:nvPr/>
        </p:nvCxnSpPr>
        <p:spPr>
          <a:xfrm flipH="1" flipV="1">
            <a:off x="6541536" y="2664596"/>
            <a:ext cx="4276336" cy="21273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43980" y="5879943"/>
            <a:ext cx="1457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192.168.1.30</a:t>
            </a:r>
          </a:p>
          <a:p>
            <a:pPr algn="ctr"/>
            <a:r>
              <a:rPr lang="es-ES" sz="1600" dirty="0" smtClean="0"/>
              <a:t>255.255.255.0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2087614" y="5869040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192.168.1.31</a:t>
            </a:r>
          </a:p>
          <a:p>
            <a:pPr algn="ctr"/>
            <a:r>
              <a:rPr lang="es-ES" sz="1600" dirty="0" smtClean="0"/>
              <a:t>255.255.255.0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475304" y="5869040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192.168.2.30</a:t>
            </a:r>
            <a:endParaRPr lang="es-ES" sz="1600" dirty="0"/>
          </a:p>
          <a:p>
            <a:pPr algn="ctr"/>
            <a:r>
              <a:rPr lang="es-ES" sz="1600" dirty="0" smtClean="0"/>
              <a:t>255.255.255.0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905550" y="5856380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192.168.2.31</a:t>
            </a:r>
            <a:endParaRPr lang="es-ES" sz="1600" dirty="0"/>
          </a:p>
          <a:p>
            <a:pPr algn="ctr"/>
            <a:r>
              <a:rPr lang="es-ES" sz="1600" dirty="0" smtClean="0"/>
              <a:t>255.255.255.0</a:t>
            </a:r>
            <a:endParaRPr lang="es-ES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266036" y="5867282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192.168.2.32</a:t>
            </a:r>
            <a:endParaRPr lang="es-ES" sz="1600" dirty="0"/>
          </a:p>
          <a:p>
            <a:pPr algn="ctr"/>
            <a:r>
              <a:rPr lang="es-ES" sz="1600" dirty="0" smtClean="0"/>
              <a:t>255.255.255.0</a:t>
            </a:r>
            <a:endParaRPr lang="es-ES" sz="16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599318" y="5867281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192.168.2.33</a:t>
            </a:r>
            <a:endParaRPr lang="es-ES" sz="1600" dirty="0"/>
          </a:p>
          <a:p>
            <a:pPr algn="ctr"/>
            <a:r>
              <a:rPr lang="es-ES" sz="1600" dirty="0" smtClean="0"/>
              <a:t>255.255.255.0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955957" y="5867281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192.168.3.30</a:t>
            </a:r>
            <a:endParaRPr lang="es-ES" sz="1600" dirty="0"/>
          </a:p>
          <a:p>
            <a:pPr algn="ctr"/>
            <a:r>
              <a:rPr lang="es-ES" sz="1600" dirty="0" smtClean="0"/>
              <a:t>255.255.255.0</a:t>
            </a:r>
            <a:endParaRPr lang="es-ES" sz="16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0318686" y="5879942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192.168.3.31</a:t>
            </a:r>
            <a:endParaRPr lang="es-ES" sz="1600" dirty="0"/>
          </a:p>
          <a:p>
            <a:pPr algn="ctr"/>
            <a:r>
              <a:rPr lang="es-ES" sz="1600" dirty="0" smtClean="0"/>
              <a:t>255.255.255.0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xmlns="" val="373357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ACL (ACCESS CONTROL LIST)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ACL es </a:t>
            </a:r>
            <a:r>
              <a:rPr lang="es-ES" dirty="0" smtClean="0"/>
              <a:t>una lista secuencial de sentencias de permiso o denegación que se aplican a las direcciones o a los protocolos de la capa </a:t>
            </a:r>
            <a:r>
              <a:rPr lang="es-ES" dirty="0" smtClean="0"/>
              <a:t>superior.</a:t>
            </a:r>
          </a:p>
          <a:p>
            <a:r>
              <a:rPr lang="es-ES" dirty="0" smtClean="0"/>
              <a:t>Ofrecen una forma poderosa de controlar el tráfico que entra o sale de la red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pueden configurar </a:t>
            </a:r>
            <a:r>
              <a:rPr lang="es-ES" dirty="0" err="1" smtClean="0"/>
              <a:t>ACLs</a:t>
            </a:r>
            <a:r>
              <a:rPr lang="es-ES" dirty="0" smtClean="0"/>
              <a:t> para todos los protocolos de red </a:t>
            </a:r>
            <a:r>
              <a:rPr lang="es-ES" dirty="0" err="1" smtClean="0"/>
              <a:t>enrutados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Por defecto, un router no tiene ninguna ACL configurada. Se suelen utilizar en los routers fronterizos, firewall, etc.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ACL (ACCESS CONTROL LIST)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ES" dirty="0" smtClean="0"/>
              <a:t>Se </a:t>
            </a:r>
            <a:r>
              <a:rPr lang="es-ES" dirty="0" smtClean="0"/>
              <a:t>puede configurar una ACL por protocolo, por dirección (entrada o salida) y por interfaz.</a:t>
            </a:r>
          </a:p>
          <a:p>
            <a:pPr lvl="0"/>
            <a:r>
              <a:rPr lang="es-ES" dirty="0" smtClean="0"/>
              <a:t>Las </a:t>
            </a:r>
            <a:r>
              <a:rPr lang="es-ES" dirty="0" err="1" smtClean="0"/>
              <a:t>ACLs</a:t>
            </a:r>
            <a:r>
              <a:rPr lang="es-ES" dirty="0" smtClean="0"/>
              <a:t> no actúan sobre los paquetes que se originan en el propio router.</a:t>
            </a:r>
          </a:p>
          <a:p>
            <a:pPr lvl="0"/>
            <a:r>
              <a:rPr lang="es-ES" dirty="0" smtClean="0"/>
              <a:t>Hay </a:t>
            </a:r>
            <a:r>
              <a:rPr lang="es-ES" dirty="0" err="1" smtClean="0"/>
              <a:t>ACLs</a:t>
            </a:r>
            <a:r>
              <a:rPr lang="es-ES" dirty="0" smtClean="0"/>
              <a:t> entrantes y salientes. Se procesan secuencialmente de la primera a la última. </a:t>
            </a:r>
          </a:p>
          <a:p>
            <a:pPr lvl="0"/>
            <a:r>
              <a:rPr lang="es-ES" dirty="0" smtClean="0"/>
              <a:t>Es posible aplicar una ACL a varias interfaces. </a:t>
            </a:r>
            <a:r>
              <a:rPr lang="es-ES" dirty="0" smtClean="0"/>
              <a:t>Sin embargo, sólo puede haber una ACL por protocolo, por dirección y por interfaz.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Zona desmilitarizada (DMZ)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/>
              <a:t>una red local que se ubica entre la red interna de una organización y una red </a:t>
            </a:r>
            <a:r>
              <a:rPr lang="es-ES" dirty="0" smtClean="0"/>
              <a:t>externa (Internet).</a:t>
            </a:r>
          </a:p>
          <a:p>
            <a:r>
              <a:rPr lang="es-ES" dirty="0" smtClean="0"/>
              <a:t>Las </a:t>
            </a:r>
            <a:r>
              <a:rPr lang="es-ES" dirty="0"/>
              <a:t>conexiones </a:t>
            </a:r>
            <a:r>
              <a:rPr lang="es-ES" dirty="0" smtClean="0"/>
              <a:t>hacia la DMZ (de entrada) se permiten tanto desde </a:t>
            </a:r>
            <a:r>
              <a:rPr lang="es-ES" dirty="0"/>
              <a:t>la red </a:t>
            </a:r>
            <a:r>
              <a:rPr lang="es-ES" dirty="0" smtClean="0"/>
              <a:t>interna, como desde </a:t>
            </a:r>
            <a:r>
              <a:rPr lang="es-ES" dirty="0"/>
              <a:t>la </a:t>
            </a:r>
            <a:r>
              <a:rPr lang="es-ES" dirty="0" smtClean="0"/>
              <a:t>externa.</a:t>
            </a:r>
          </a:p>
          <a:p>
            <a:r>
              <a:rPr lang="es-ES" dirty="0"/>
              <a:t>L</a:t>
            </a:r>
            <a:r>
              <a:rPr lang="es-ES" dirty="0" smtClean="0"/>
              <a:t>as </a:t>
            </a:r>
            <a:r>
              <a:rPr lang="es-ES" dirty="0"/>
              <a:t>conexiones desde la DMZ </a:t>
            </a:r>
            <a:r>
              <a:rPr lang="es-ES" dirty="0" smtClean="0"/>
              <a:t>(de salida) solo </a:t>
            </a:r>
            <a:r>
              <a:rPr lang="es-ES" dirty="0"/>
              <a:t>se </a:t>
            </a:r>
            <a:r>
              <a:rPr lang="es-ES" dirty="0" smtClean="0"/>
              <a:t>permiten hacia </a:t>
            </a:r>
            <a:r>
              <a:rPr lang="es-ES" dirty="0"/>
              <a:t>la red </a:t>
            </a:r>
            <a:r>
              <a:rPr lang="es-ES" dirty="0" smtClean="0"/>
              <a:t>externa.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2176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666" y="465826"/>
            <a:ext cx="9905998" cy="1096424"/>
          </a:xfrm>
        </p:spPr>
        <p:txBody>
          <a:bodyPr/>
          <a:lstStyle/>
          <a:p>
            <a:r>
              <a:rPr lang="es-ES" dirty="0"/>
              <a:t>Zona desmilitarizada (DMZ)</a:t>
            </a:r>
          </a:p>
        </p:txBody>
      </p:sp>
      <p:pic>
        <p:nvPicPr>
          <p:cNvPr id="1026" name="Picture 2" descr="https://lh4.googleusercontent.com/zibbUucS7URUVuXNv2yIdVTuPjQ_bel9jg0DoD9b5q_qpVH2N5XBdJUOqvryS9Xhs6jgV6Cvfzy1p39FKiwPPNKLkbY6iE2i05rcanGWHY3LWQ-R1c0b5r2ZTsEUhRnf8Pj0kmg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0340" y="1613141"/>
            <a:ext cx="7871200" cy="475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bre 4"/>
          <p:cNvSpPr/>
          <p:nvPr/>
        </p:nvSpPr>
        <p:spPr>
          <a:xfrm>
            <a:off x="5535168" y="4520304"/>
            <a:ext cx="3060192" cy="673488"/>
          </a:xfrm>
          <a:custGeom>
            <a:avLst/>
            <a:gdLst>
              <a:gd name="connsiteX0" fmla="*/ 3060192 w 3060192"/>
              <a:gd name="connsiteY0" fmla="*/ 27312 h 673488"/>
              <a:gd name="connsiteX1" fmla="*/ 1328928 w 3060192"/>
              <a:gd name="connsiteY1" fmla="*/ 76080 h 673488"/>
              <a:gd name="connsiteX2" fmla="*/ 0 w 3060192"/>
              <a:gd name="connsiteY2" fmla="*/ 673488 h 67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192" h="673488">
                <a:moveTo>
                  <a:pt x="3060192" y="27312"/>
                </a:moveTo>
                <a:cubicBezTo>
                  <a:pt x="2449576" y="-2152"/>
                  <a:pt x="1838960" y="-31616"/>
                  <a:pt x="1328928" y="76080"/>
                </a:cubicBezTo>
                <a:cubicBezTo>
                  <a:pt x="818896" y="183776"/>
                  <a:pt x="409448" y="428632"/>
                  <a:pt x="0" y="673488"/>
                </a:cubicBezTo>
              </a:path>
            </a:pathLst>
          </a:custGeom>
          <a:ln w="28575">
            <a:solidFill>
              <a:srgbClr val="00B050"/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/>
          <p:cNvSpPr/>
          <p:nvPr/>
        </p:nvSpPr>
        <p:spPr>
          <a:xfrm>
            <a:off x="2742374" y="3169920"/>
            <a:ext cx="336106" cy="2255520"/>
          </a:xfrm>
          <a:custGeom>
            <a:avLst/>
            <a:gdLst>
              <a:gd name="connsiteX0" fmla="*/ 336106 w 336106"/>
              <a:gd name="connsiteY0" fmla="*/ 0 h 2255520"/>
              <a:gd name="connsiteX1" fmla="*/ 826 w 336106"/>
              <a:gd name="connsiteY1" fmla="*/ 1036320 h 2255520"/>
              <a:gd name="connsiteX2" fmla="*/ 259906 w 336106"/>
              <a:gd name="connsiteY2" fmla="*/ 225552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06" h="2255520">
                <a:moveTo>
                  <a:pt x="336106" y="0"/>
                </a:moveTo>
                <a:cubicBezTo>
                  <a:pt x="174816" y="330200"/>
                  <a:pt x="13526" y="660400"/>
                  <a:pt x="826" y="1036320"/>
                </a:cubicBezTo>
                <a:cubicBezTo>
                  <a:pt x="-11874" y="1412240"/>
                  <a:pt x="124016" y="1833880"/>
                  <a:pt x="259906" y="225552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5623560" y="4709160"/>
            <a:ext cx="3017520" cy="899160"/>
          </a:xfrm>
          <a:custGeom>
            <a:avLst/>
            <a:gdLst>
              <a:gd name="connsiteX0" fmla="*/ 0 w 1569720"/>
              <a:gd name="connsiteY0" fmla="*/ 899160 h 899160"/>
              <a:gd name="connsiteX1" fmla="*/ 502920 w 1569720"/>
              <a:gd name="connsiteY1" fmla="*/ 274320 h 899160"/>
              <a:gd name="connsiteX2" fmla="*/ 1569720 w 1569720"/>
              <a:gd name="connsiteY2" fmla="*/ 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720" h="899160">
                <a:moveTo>
                  <a:pt x="0" y="899160"/>
                </a:moveTo>
                <a:cubicBezTo>
                  <a:pt x="120650" y="661670"/>
                  <a:pt x="241300" y="424180"/>
                  <a:pt x="502920" y="274320"/>
                </a:cubicBezTo>
                <a:cubicBezTo>
                  <a:pt x="764540" y="124460"/>
                  <a:pt x="1167130" y="62230"/>
                  <a:pt x="1569720" y="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18860" y="3244334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Zona desmilitarizada (DMZ)</a:t>
            </a:r>
          </a:p>
        </p:txBody>
      </p:sp>
    </p:spTree>
    <p:extLst>
      <p:ext uri="{BB962C8B-B14F-4D97-AF65-F5344CB8AC3E}">
        <p14:creationId xmlns:p14="http://schemas.microsoft.com/office/powerpoint/2010/main" xmlns="" val="203914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dmz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2535" y="684511"/>
            <a:ext cx="8617790" cy="574519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dmz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8023" y="715993"/>
            <a:ext cx="8505649" cy="567043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s-ES" sz="4800" dirty="0" smtClean="0">
                <a:sym typeface="Wingdings" panose="05000000000000000000" pitchFamily="2" charset="2"/>
              </a:rPr>
              <a:t></a:t>
            </a:r>
            <a:endParaRPr lang="es-ES" sz="48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000" dirty="0" smtClean="0"/>
              <a:t>En este tema vamos a ver la segmentación de redes a distintos niveles según el modelo OSI. Repasamos VLSM (Variable </a:t>
            </a:r>
            <a:r>
              <a:rPr lang="es-ES" sz="2000" dirty="0" err="1" smtClean="0"/>
              <a:t>Length</a:t>
            </a:r>
            <a:r>
              <a:rPr lang="es-ES" sz="2000" dirty="0" smtClean="0"/>
              <a:t> </a:t>
            </a:r>
            <a:r>
              <a:rPr lang="es-ES" sz="2000" dirty="0" err="1" smtClean="0"/>
              <a:t>Subnet</a:t>
            </a:r>
            <a:r>
              <a:rPr lang="es-ES" sz="2000" dirty="0" smtClean="0"/>
              <a:t> </a:t>
            </a:r>
            <a:r>
              <a:rPr lang="es-ES" sz="2000" dirty="0" err="1" smtClean="0"/>
              <a:t>Mask</a:t>
            </a:r>
            <a:r>
              <a:rPr lang="es-ES" sz="2000" dirty="0" smtClean="0"/>
              <a:t>) y CIDR (</a:t>
            </a:r>
            <a:r>
              <a:rPr lang="es-ES" sz="2000" dirty="0" err="1" smtClean="0"/>
              <a:t>Classless</a:t>
            </a:r>
            <a:r>
              <a:rPr lang="es-ES" sz="2000" dirty="0" smtClean="0"/>
              <a:t> Inter-</a:t>
            </a:r>
            <a:r>
              <a:rPr lang="es-ES" sz="2000" dirty="0" err="1" smtClean="0"/>
              <a:t>Domain</a:t>
            </a:r>
            <a:r>
              <a:rPr lang="es-ES" sz="2000" dirty="0" smtClean="0"/>
              <a:t> </a:t>
            </a:r>
            <a:r>
              <a:rPr lang="es-ES" sz="2000" dirty="0" err="1" smtClean="0"/>
              <a:t>routing</a:t>
            </a:r>
            <a:r>
              <a:rPr lang="es-ES" sz="2000" dirty="0" smtClean="0"/>
              <a:t>).</a:t>
            </a:r>
            <a:endParaRPr lang="es-ES" sz="2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sz="4800" dirty="0">
                <a:sym typeface="Wingdings" panose="05000000000000000000" pitchFamily="2" charset="2"/>
              </a:rPr>
              <a:t></a:t>
            </a:r>
            <a:endParaRPr lang="es-ES" sz="48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Limitaremos los dominios de difusión (</a:t>
            </a:r>
            <a:r>
              <a:rPr lang="es-ES" sz="2000" dirty="0" err="1" smtClean="0"/>
              <a:t>broadcasting</a:t>
            </a:r>
            <a:r>
              <a:rPr lang="es-ES" sz="2000" dirty="0" smtClean="0"/>
              <a:t>) utilizando tecnologías de VLAN y repasaremos el enrutamiento inter-VLAN.</a:t>
            </a:r>
            <a:endParaRPr lang="es-ES" sz="2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s-ES" sz="4800" dirty="0">
                <a:sym typeface="Wingdings" panose="05000000000000000000" pitchFamily="2" charset="2"/>
              </a:rPr>
              <a:t></a:t>
            </a:r>
            <a:endParaRPr lang="es-ES" sz="48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También elaboraremos medidas de seguridad utilizando Listas de Control de Acceso (</a:t>
            </a:r>
            <a:r>
              <a:rPr lang="es-ES" sz="2000" dirty="0" err="1" smtClean="0"/>
              <a:t>ACLs</a:t>
            </a:r>
            <a:r>
              <a:rPr lang="es-ES" sz="2000" dirty="0" smtClean="0"/>
              <a:t>).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3881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Zona desmilitarizada (DMZ)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Hoy en día, el que una empresa disponga de su propia DMZ, es algo que está cayendo en desuso.</a:t>
            </a:r>
          </a:p>
          <a:p>
            <a:r>
              <a:rPr lang="es-ES" dirty="0" smtClean="0"/>
              <a:t>Esto ocurre porque ya existen empresas que ofrecen todo un paquete de servicios útiles para las redes de empresa con los que crear la DMZ.</a:t>
            </a:r>
          </a:p>
          <a:p>
            <a:r>
              <a:rPr lang="es-ES" dirty="0" smtClean="0"/>
              <a:t>Por ejemplo: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8601" y="5131404"/>
            <a:ext cx="1982996" cy="1319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3985" y="5131404"/>
            <a:ext cx="1319594" cy="1319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3498" y="5131405"/>
            <a:ext cx="2414576" cy="1319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5700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 de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6"/>
            <a:ext cx="5698300" cy="3870897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Segmentar una red consiste en dividirla en subredes para poder aumentar el número de PCs conectados, disminuir los dominios de difusión y así mejorar el rendimiento.</a:t>
            </a:r>
          </a:p>
          <a:p>
            <a:r>
              <a:rPr lang="es-ES" dirty="0" smtClean="0"/>
              <a:t>Para interconectar los segmentos se usan  </a:t>
            </a:r>
            <a:r>
              <a:rPr lang="es-ES" dirty="0" err="1" smtClean="0"/>
              <a:t>switches</a:t>
            </a:r>
            <a:r>
              <a:rPr lang="es-ES" dirty="0" smtClean="0"/>
              <a:t> y routers, y éstos simulan una red de área local, incluso cuando los equipos están en distintas ubicaciones geográficas.</a:t>
            </a:r>
          </a:p>
          <a:p>
            <a:r>
              <a:rPr lang="es-ES" dirty="0" smtClean="0"/>
              <a:t>Cada subred se gestiona a sí misma, y solo hay comunicación entre ellas cuando es necesario.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1508" y="2517710"/>
            <a:ext cx="5153254" cy="322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08575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Beneficios de la segmentación de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5356924" cy="354171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La administración se delega a cada una de las subredes, simplificándolas.</a:t>
            </a:r>
          </a:p>
          <a:p>
            <a:r>
              <a:rPr lang="es-ES" dirty="0" smtClean="0"/>
              <a:t>Optimización del ancho de banda.</a:t>
            </a:r>
          </a:p>
          <a:p>
            <a:r>
              <a:rPr lang="es-ES" dirty="0" smtClean="0"/>
              <a:t>Facilidad de análisis e intervención a la hora de solucionar problemas.</a:t>
            </a:r>
          </a:p>
          <a:p>
            <a:r>
              <a:rPr lang="es-ES" dirty="0" smtClean="0"/>
              <a:t>Aislamiento entre las distintas subredes, mejorando la seguridad.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034528" y="2545050"/>
            <a:ext cx="19062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99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</a:t>
            </a:r>
            <a:endParaRPr lang="es-E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SUBNETTING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subnetting</a:t>
            </a:r>
            <a:r>
              <a:rPr lang="es-ES" dirty="0" smtClean="0"/>
              <a:t> es el proceso más básico de segmentación de redes, donde la división se realiza únicamente a través de:</a:t>
            </a:r>
          </a:p>
          <a:p>
            <a:pPr lvl="1"/>
            <a:r>
              <a:rPr lang="es-ES" dirty="0" err="1" smtClean="0"/>
              <a:t>Direccion</a:t>
            </a:r>
            <a:r>
              <a:rPr lang="es-ES" dirty="0" smtClean="0"/>
              <a:t> MAC de cada equipo (capa 2 del modelo OSI).</a:t>
            </a:r>
          </a:p>
          <a:p>
            <a:pPr lvl="1"/>
            <a:r>
              <a:rPr lang="es-ES" dirty="0" smtClean="0"/>
              <a:t>Dirección IP y máscara de red (capa 3 del modelo OSI).</a:t>
            </a:r>
          </a:p>
          <a:p>
            <a:r>
              <a:rPr lang="es-ES" dirty="0" smtClean="0"/>
              <a:t>Esta solución </a:t>
            </a:r>
            <a:r>
              <a:rPr lang="es-ES" u="sng" dirty="0" smtClean="0"/>
              <a:t>no impide</a:t>
            </a:r>
            <a:r>
              <a:rPr lang="es-ES" dirty="0" smtClean="0"/>
              <a:t> que cualquier intruso que se haya conectado a nuestra red pueda llegar a acceder a alguna subred creada, ya que el </a:t>
            </a:r>
            <a:r>
              <a:rPr lang="es-ES" dirty="0" err="1" smtClean="0"/>
              <a:t>subnetting</a:t>
            </a:r>
            <a:r>
              <a:rPr lang="es-ES" dirty="0" smtClean="0"/>
              <a:t> no tiene un filtrado de tráfico.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202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ebdings" panose="05030102010509060703" pitchFamily="18" charset="2"/>
              </a:rPr>
              <a:t> </a:t>
            </a:r>
            <a:r>
              <a:rPr lang="es-ES" i="1" dirty="0" smtClean="0"/>
              <a:t>Pausa </a:t>
            </a:r>
            <a:r>
              <a:rPr lang="es-ES" dirty="0" smtClean="0">
                <a:sym typeface="Webdings" panose="05030102010509060703" pitchFamily="18" charset="2"/>
              </a:rPr>
              <a:t>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Recordatorio: Direcciones IP y máscaras de red</a:t>
            </a:r>
          </a:p>
          <a:p>
            <a:r>
              <a:rPr lang="es-ES" dirty="0" smtClean="0"/>
              <a:t>Dada la dirección IP 192.168.0.32/24</a:t>
            </a:r>
          </a:p>
          <a:p>
            <a:pPr lvl="1"/>
            <a:r>
              <a:rPr lang="es-ES" dirty="0" smtClean="0"/>
              <a:t>Indica a qué clase pertenece.</a:t>
            </a:r>
          </a:p>
          <a:p>
            <a:pPr lvl="1"/>
            <a:r>
              <a:rPr lang="es-ES" dirty="0" smtClean="0"/>
              <a:t>Indica la máscara de subred en binario.</a:t>
            </a:r>
          </a:p>
          <a:p>
            <a:pPr lvl="1"/>
            <a:r>
              <a:rPr lang="es-ES" dirty="0" smtClean="0"/>
              <a:t>Indica el nombre de la red.</a:t>
            </a:r>
          </a:p>
          <a:p>
            <a:pPr lvl="1"/>
            <a:r>
              <a:rPr lang="es-ES" dirty="0" smtClean="0"/>
              <a:t>Indica la dirección de difusión.</a:t>
            </a:r>
          </a:p>
          <a:p>
            <a:pPr lvl="1"/>
            <a:r>
              <a:rPr lang="es-ES" dirty="0" smtClean="0"/>
              <a:t>Indica cuántos hosts pueden conectarse a esa red.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2165" y="2697100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864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ataques: MAC </a:t>
            </a:r>
            <a:r>
              <a:rPr lang="es-ES" dirty="0" err="1" smtClean="0"/>
              <a:t>Spoofing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Aunque la dirección MAC es algo que está “grabado a fuego” en las tarjetas de red, es relativamente sencillo modificarla justo antes de enviar cualquier paquete por la red.</a:t>
            </a:r>
          </a:p>
          <a:p>
            <a:r>
              <a:rPr lang="es-ES" dirty="0" smtClean="0"/>
              <a:t>A esto se le conoce como MAC </a:t>
            </a:r>
            <a:r>
              <a:rPr lang="es-ES" dirty="0" err="1" smtClean="0"/>
              <a:t>spoofing</a:t>
            </a:r>
            <a:r>
              <a:rPr lang="es-ES" dirty="0" smtClean="0"/>
              <a:t>, y permitiría a cualquier atacante espiar al redirigirse tráfico de otros clientes.</a:t>
            </a:r>
          </a:p>
        </p:txBody>
      </p:sp>
    </p:spTree>
    <p:extLst>
      <p:ext uri="{BB962C8B-B14F-4D97-AF65-F5344CB8AC3E}">
        <p14:creationId xmlns:p14="http://schemas.microsoft.com/office/powerpoint/2010/main" xmlns="" val="2990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Ataques: </a:t>
            </a:r>
            <a:r>
              <a:rPr lang="es-ES" dirty="0" err="1" smtClean="0"/>
              <a:t>Cam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overflow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Los </a:t>
            </a:r>
            <a:r>
              <a:rPr lang="es-ES" dirty="0" err="1" smtClean="0"/>
              <a:t>switches</a:t>
            </a:r>
            <a:r>
              <a:rPr lang="es-ES" dirty="0" smtClean="0"/>
              <a:t> tienen una tabla interna, llamada CAM, que sirve para relacionar direcciones MAC con puertos.</a:t>
            </a:r>
          </a:p>
          <a:p>
            <a:r>
              <a:rPr lang="es-ES" dirty="0" smtClean="0"/>
              <a:t>Cada vez que un switch recibe una nueva conexión (MAC nueva), debe registrar esa entrada en su CAM.</a:t>
            </a:r>
          </a:p>
          <a:p>
            <a:r>
              <a:rPr lang="es-ES" dirty="0" smtClean="0"/>
              <a:t>Si esa tabla se termina llenando, el switch no puede saber el puerto de destino, por lo que envía el paquete por todos los puertos.</a:t>
            </a:r>
          </a:p>
          <a:p>
            <a:r>
              <a:rPr lang="es-ES" dirty="0" smtClean="0"/>
              <a:t>Si el atacante llena la tabla, puede saturar la red de paquetes, o incluso espiar los paquetes de clientes legítimos que no pueden registrarse en la CAM llena.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051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Virtuales (VLAN)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una red que simula una red física y es una combinación de recursos de red de hardware y software</a:t>
            </a:r>
            <a:r>
              <a:rPr lang="es-ES" dirty="0" smtClean="0"/>
              <a:t>.</a:t>
            </a:r>
          </a:p>
          <a:p>
            <a:r>
              <a:rPr lang="es-ES" dirty="0" smtClean="0"/>
              <a:t>Tipos de </a:t>
            </a:r>
            <a:r>
              <a:rPr lang="es-ES" dirty="0" err="1" smtClean="0"/>
              <a:t>VLANs</a:t>
            </a:r>
            <a:r>
              <a:rPr lang="es-ES" dirty="0" smtClean="0"/>
              <a:t>:</a:t>
            </a:r>
          </a:p>
          <a:p>
            <a:pPr lvl="1"/>
            <a:r>
              <a:rPr lang="es-ES" b="1" dirty="0"/>
              <a:t>VLAN de nivel 1</a:t>
            </a:r>
            <a:r>
              <a:rPr lang="es-ES" dirty="0"/>
              <a:t> (por puerto). </a:t>
            </a:r>
            <a:r>
              <a:rPr lang="es-ES" dirty="0" smtClean="0"/>
              <a:t>Se </a:t>
            </a:r>
            <a:r>
              <a:rPr lang="es-ES" dirty="0"/>
              <a:t>especifica qué puertos del switch pertenecen a la VLAN, los miembros de dicha VLAN son los que se conecten a esos </a:t>
            </a:r>
            <a:r>
              <a:rPr lang="es-ES" dirty="0" smtClean="0"/>
              <a:t>puertos.</a:t>
            </a:r>
          </a:p>
          <a:p>
            <a:pPr lvl="1"/>
            <a:r>
              <a:rPr lang="es-ES" b="1" dirty="0"/>
              <a:t>VLAN de nivel 2</a:t>
            </a:r>
            <a:r>
              <a:rPr lang="es-ES" dirty="0"/>
              <a:t> (por direcciones MAC). Se asignan hosts a una VLAN en función de su dirección </a:t>
            </a:r>
            <a:r>
              <a:rPr lang="es-ES" dirty="0" smtClean="0"/>
              <a:t>MAC.</a:t>
            </a:r>
            <a:endParaRPr lang="es-ES" dirty="0"/>
          </a:p>
          <a:p>
            <a:pPr lvl="1"/>
            <a:r>
              <a:rPr lang="es-ES" b="1" dirty="0"/>
              <a:t>VLAN de nivel 3</a:t>
            </a:r>
            <a:r>
              <a:rPr lang="es-ES" dirty="0"/>
              <a:t> (por tipo de protocolo). La VLAN queda determinada por el contenido del campo tipo de protocolo </a:t>
            </a:r>
            <a:r>
              <a:rPr lang="es-ES" dirty="0" smtClean="0"/>
              <a:t>detectado en el paquete (IPv4, AppleTalk, IPX…).</a:t>
            </a:r>
          </a:p>
          <a:p>
            <a:pPr lvl="1"/>
            <a:r>
              <a:rPr lang="es-ES" b="1" dirty="0"/>
              <a:t>VLAN de nivel 4</a:t>
            </a:r>
            <a:r>
              <a:rPr lang="es-ES" dirty="0"/>
              <a:t> (por direcciones de subred). La cabecera de nivel </a:t>
            </a:r>
            <a:r>
              <a:rPr lang="es-ES" dirty="0" smtClean="0"/>
              <a:t>3 OSI </a:t>
            </a:r>
            <a:r>
              <a:rPr lang="es-ES" dirty="0"/>
              <a:t>se utiliza para mapear la VLAN a la que </a:t>
            </a:r>
            <a:r>
              <a:rPr lang="es-ES" dirty="0" smtClean="0"/>
              <a:t>pertenece.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85105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1314</TotalTime>
  <Words>1019</Words>
  <Application>Microsoft Office PowerPoint</Application>
  <PresentationFormat>Personalizado</PresentationFormat>
  <Paragraphs>97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Circuito</vt:lpstr>
      <vt:lpstr>Bastionado de redes y sistemaS</vt:lpstr>
      <vt:lpstr>Introducción al tema</vt:lpstr>
      <vt:lpstr>Segmentación de redes</vt:lpstr>
      <vt:lpstr>Beneficios de la segmentación de redes</vt:lpstr>
      <vt:lpstr>SUBNETTING</vt:lpstr>
      <vt:lpstr> Pausa </vt:lpstr>
      <vt:lpstr>Posibles ataques: MAC Spoofing</vt:lpstr>
      <vt:lpstr>POSIBLES Ataques: Cam table overflow</vt:lpstr>
      <vt:lpstr>Redes Virtuales (VLAN)</vt:lpstr>
      <vt:lpstr>Ejemplo vlan de nivel 1</vt:lpstr>
      <vt:lpstr>Ejemplo vlan de nivel 2</vt:lpstr>
      <vt:lpstr>Ejemplo vlan de nivel 3</vt:lpstr>
      <vt:lpstr>Ejemplo vlan de nivel 4</vt:lpstr>
      <vt:lpstr>ACL (ACCESS CONTROL LIST)</vt:lpstr>
      <vt:lpstr>ACL (ACCESS CONTROL LIST)</vt:lpstr>
      <vt:lpstr>Zona desmilitarizada (DMZ)</vt:lpstr>
      <vt:lpstr>Zona desmilitarizada (DMZ)</vt:lpstr>
      <vt:lpstr>Diapositiva 18</vt:lpstr>
      <vt:lpstr>Diapositiva 19</vt:lpstr>
      <vt:lpstr>Zona desmilitarizada (DMZ)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Bastionado de redes y sistemas</dc:title>
  <dc:creator>GRX</dc:creator>
  <cp:lastModifiedBy>Javier Villegas</cp:lastModifiedBy>
  <cp:revision>82</cp:revision>
  <dcterms:created xsi:type="dcterms:W3CDTF">2020-10-22T10:22:31Z</dcterms:created>
  <dcterms:modified xsi:type="dcterms:W3CDTF">2023-02-19T18:49:46Z</dcterms:modified>
</cp:coreProperties>
</file>