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7" r:id="rId20"/>
    <p:sldId id="274" r:id="rId21"/>
    <p:sldId id="275" r:id="rId22"/>
    <p:sldId id="278" r:id="rId23"/>
    <p:sldId id="279" r:id="rId24"/>
    <p:sldId id="284" r:id="rId25"/>
    <p:sldId id="285" r:id="rId26"/>
    <p:sldId id="282" r:id="rId27"/>
    <p:sldId id="283" r:id="rId28"/>
    <p:sldId id="27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08DD9-7DEB-4169-84A1-81506C0690EF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9E156-01C6-4894-8245-55D69F819E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1244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9E156-01C6-4894-8245-55D69F819E4E}" type="slidenum">
              <a:rPr lang="es-AR" smtClean="0"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08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258F3-447F-BFA3-3E83-7278A6BAF2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Trabajo Practico Integrador: Análisis de Algoritmos 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0E1E20-970A-D483-CFFA-C2097EC71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Programación I</a:t>
            </a:r>
          </a:p>
        </p:txBody>
      </p:sp>
    </p:spTree>
    <p:extLst>
      <p:ext uri="{BB962C8B-B14F-4D97-AF65-F5344CB8AC3E}">
        <p14:creationId xmlns:p14="http://schemas.microsoft.com/office/powerpoint/2010/main" val="348582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C9431-28DB-45BE-2522-6CCCB7BBC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Análisis de Complejidad Temporal y Espacial (Notación Big O):</a:t>
            </a:r>
            <a:endParaRPr lang="es-AR" sz="2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67D2EA-E90A-E751-7796-EABF2B65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/>
              <a:t>Perfilado del Código</a:t>
            </a:r>
          </a:p>
          <a:p>
            <a:r>
              <a:rPr lang="es-ES" dirty="0"/>
              <a:t>El </a:t>
            </a:r>
            <a:r>
              <a:rPr lang="es-ES" dirty="0" err="1"/>
              <a:t>profiling</a:t>
            </a:r>
            <a:r>
              <a:rPr lang="es-ES" dirty="0"/>
              <a:t> detecta qué partes del código consumen más tiempo o memoria.</a:t>
            </a:r>
          </a:p>
          <a:p>
            <a:r>
              <a:rPr lang="es-ES" dirty="0"/>
              <a:t>Herramientas: </a:t>
            </a:r>
            <a:r>
              <a:rPr lang="es-ES" dirty="0" err="1"/>
              <a:t>cProfile</a:t>
            </a:r>
            <a:r>
              <a:rPr lang="es-ES" dirty="0"/>
              <a:t> (CPU), </a:t>
            </a:r>
            <a:r>
              <a:rPr lang="es-ES" dirty="0" err="1"/>
              <a:t>memory_profiler</a:t>
            </a:r>
            <a:r>
              <a:rPr lang="es-ES" dirty="0"/>
              <a:t> (RAM).</a:t>
            </a:r>
          </a:p>
          <a:p>
            <a:r>
              <a:rPr lang="es-ES" dirty="0"/>
              <a:t>Ayuda a optimizar el rendimiento del programa.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09555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F35A7-B600-DB1E-15EC-94B42CE8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 Practico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3198EA-F5DC-8434-6007-A09E8E84F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Teníamos el desafío de demostrar la importancia de crear algoritmos eficientes. Recordamos que todo código se ejecuta en hardware, específicamente en la ALU, que realiza operaciones como sumas, restas, multiplicaciones y divisiones. La suma es la operación más simple para el hardware, mientras que la división es mucho más compleja y lenta. Con esta lógica, diseñamos dos algoritmos que buscan números pares hasta un valor “n”: Uno usa división y módulo para verificar si un número es par. El otro usa sumas sucesivas desde 2 hasta n, incrementando de a 2.El objetivo es comparar su rendimiento y comprobar si evitar operaciones costosas como la división realmente mejora la eficiencia del algoritmo.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72131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81408-FE76-E76C-EC16-1102D28C4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BA47FA0-CB43-5953-B3D0-3899A2071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3674" t="34432" r="11529" b="24060"/>
          <a:stretch>
            <a:fillRect/>
          </a:stretch>
        </p:blipFill>
        <p:spPr>
          <a:xfrm>
            <a:off x="1128170" y="616922"/>
            <a:ext cx="10218900" cy="5433022"/>
          </a:xfrm>
        </p:spPr>
      </p:pic>
    </p:spTree>
    <p:extLst>
      <p:ext uri="{BB962C8B-B14F-4D97-AF65-F5344CB8AC3E}">
        <p14:creationId xmlns:p14="http://schemas.microsoft.com/office/powerpoint/2010/main" val="22072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97877BC-14D6-24BC-8550-E2E0A66B1B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108" t="29462" r="10572" b="23656"/>
          <a:stretch>
            <a:fillRect/>
          </a:stretch>
        </p:blipFill>
        <p:spPr>
          <a:xfrm>
            <a:off x="1003219" y="718983"/>
            <a:ext cx="10392040" cy="542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17E664B-B4DC-D5FE-4DCB-4C139BB085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272" t="27312" r="21849" b="12688"/>
          <a:stretch>
            <a:fillRect/>
          </a:stretch>
        </p:blipFill>
        <p:spPr>
          <a:xfrm>
            <a:off x="2322871" y="140767"/>
            <a:ext cx="7546258" cy="657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89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F67C7-C7D3-DBC0-CF8D-E6A080035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 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DECF9-479C-7285-EB30-2EC47263A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Enfoque Inicial</a:t>
            </a:r>
          </a:p>
          <a:p>
            <a:r>
              <a:rPr lang="es-ES" dirty="0"/>
              <a:t>En clases sincrónicas discutimos con el profesor sobre el funcionamiento del hardware (RAM, CPU, ALU) y su relación con los algoritmos. Esto nos motivó a investigar cómo un cálculo matemático simple puede afectar el consumo de recursos.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946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885B8-DE41-A2D5-A748-D0611B7C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F81815-6E5F-169F-4148-A3131E8D5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Desarrollo de la Idea</a:t>
            </a:r>
          </a:p>
          <a:p>
            <a:r>
              <a:rPr lang="es-ES" dirty="0"/>
              <a:t>Revisamos material del aula, trabajos prácticos anteriores, videos (como Charly </a:t>
            </a:r>
            <a:r>
              <a:rPr lang="es-ES" dirty="0" err="1"/>
              <a:t>Cimino</a:t>
            </a:r>
            <a:r>
              <a:rPr lang="es-ES" dirty="0"/>
              <a:t>), foros e IA. Decidimos crear dos algoritmos para buscar números pares: uno simple y otro más exigente para el CPU.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6661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BFBA-4071-D57D-600A-8AB455DC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Metodología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04D2E-D7C9-947F-583C-347DD578E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Pruebas y Visualización</a:t>
            </a:r>
          </a:p>
          <a:p>
            <a:r>
              <a:rPr lang="es-ES" dirty="0"/>
              <a:t>Trabajamos en grupo por </a:t>
            </a:r>
            <a:r>
              <a:rPr lang="es-ES" dirty="0" err="1"/>
              <a:t>Meet</a:t>
            </a:r>
            <a:r>
              <a:rPr lang="es-ES" dirty="0"/>
              <a:t> para diseñar el código y añadir módulos de benchmarking. Investigamos herramientas y elegimos </a:t>
            </a:r>
            <a:r>
              <a:rPr lang="es-ES" b="1" dirty="0" err="1"/>
              <a:t>matplotlib</a:t>
            </a:r>
            <a:r>
              <a:rPr lang="es-ES" dirty="0"/>
              <a:t> para graficar el rendimiento directamente en </a:t>
            </a:r>
            <a:r>
              <a:rPr lang="es-ES" b="1" dirty="0"/>
              <a:t>Visual Studio </a:t>
            </a:r>
            <a:r>
              <a:rPr lang="es-ES" b="1" dirty="0" err="1"/>
              <a:t>Code</a:t>
            </a:r>
            <a:r>
              <a:rPr lang="es-ES" dirty="0"/>
              <a:t>, sin usar programas externos como Excel.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0880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636723-DA2C-38B2-70CC-E002178E6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28" t="35915" r="17738" b="22935"/>
          <a:stretch>
            <a:fillRect/>
          </a:stretch>
        </p:blipFill>
        <p:spPr>
          <a:xfrm>
            <a:off x="1873044" y="2123768"/>
            <a:ext cx="8790506" cy="43802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F70B2C9-BA78-6159-1FE4-22CCB12A2B01}"/>
              </a:ext>
            </a:extLst>
          </p:cNvPr>
          <p:cNvSpPr txBox="1"/>
          <p:nvPr/>
        </p:nvSpPr>
        <p:spPr>
          <a:xfrm>
            <a:off x="2153265" y="1297858"/>
            <a:ext cx="721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Matplotlib</a:t>
            </a:r>
            <a:r>
              <a:rPr lang="es-ES" dirty="0"/>
              <a:t> es una biblioteca de Python que permite crear gráficos y visualizaciones de datos de forma clara y personalizable.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3977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011145-BC87-657C-6373-E9DC30B15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7"/>
            <a:ext cx="7958331" cy="784770"/>
          </a:xfrm>
        </p:spPr>
        <p:txBody>
          <a:bodyPr/>
          <a:lstStyle/>
          <a:p>
            <a:r>
              <a:rPr lang="es-AR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9FD74F-EBBE-838B-7C20-52DDD0594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2540" y="2820047"/>
            <a:ext cx="8978615" cy="2212258"/>
          </a:xfrm>
        </p:spPr>
        <p:txBody>
          <a:bodyPr>
            <a:normAutofit/>
          </a:bodyPr>
          <a:lstStyle/>
          <a:p>
            <a:r>
              <a:rPr lang="es-ES" dirty="0"/>
              <a:t>Se utilizó </a:t>
            </a:r>
            <a:r>
              <a:rPr lang="es-ES" dirty="0" err="1"/>
              <a:t>cProfile</a:t>
            </a:r>
            <a:r>
              <a:rPr lang="es-ES" dirty="0"/>
              <a:t> para analizar el rendimiento del código, identificando funciones críticas por su tiempo de ejecución y frecuencia de uso, con el objetivo de optimizar y mejorar la eficiencia del proyecto.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203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3FD2F-EF52-946A-A935-1A2C8C3C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Integrantes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2587B-8E16-271B-4B20-2EF3B942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Batista Federico</a:t>
            </a:r>
          </a:p>
          <a:p>
            <a:r>
              <a:rPr lang="es-ES" dirty="0"/>
              <a:t>Bovio José Joaquín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7900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DAD811-D71E-9196-A718-69B504A84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917078-D194-0733-7BC5-64B0F7C71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472" y="1592825"/>
            <a:ext cx="9051055" cy="107722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utilizó </a:t>
            </a:r>
            <a:r>
              <a:rPr lang="es-ES" dirty="0" err="1"/>
              <a:t>memory_profiler</a:t>
            </a:r>
            <a:r>
              <a:rPr lang="es-ES" dirty="0"/>
              <a:t> para identificar funciones con alto consumo de memoria y optimizar su uso, mejorando el rendimiento general del proyecto.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49885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15766-787B-6DD3-AC02-5F7B84BCF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0B6CF1-4AED-9C95-A394-853A460A9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7639" y="688447"/>
            <a:ext cx="4364619" cy="4284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El análisis de los dos algoritmos, </a:t>
            </a:r>
            <a:r>
              <a:rPr lang="es-ES" dirty="0" err="1"/>
              <a:t>pares_con_if</a:t>
            </a:r>
            <a:r>
              <a:rPr lang="es-ES" dirty="0"/>
              <a:t> y </a:t>
            </a:r>
            <a:r>
              <a:rPr lang="es-ES" dirty="0" err="1"/>
              <a:t>pares_con_range</a:t>
            </a:r>
            <a:r>
              <a:rPr lang="es-ES" dirty="0"/>
              <a:t>  mostraron mejoras significativas en tiempo y uso de memoria al comparar ambos algoritmos, lo que implica una mayor eficiencia en el consumo de recursos.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6FD04A-6FE3-24B9-BCD0-4D221815E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694" t="19355" r="32917" b="11782"/>
          <a:stretch>
            <a:fillRect/>
          </a:stretch>
        </p:blipFill>
        <p:spPr>
          <a:xfrm>
            <a:off x="5889096" y="1706085"/>
            <a:ext cx="4681043" cy="51519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D24A686-904B-8AFE-DFD4-4B36E3DC9534}"/>
              </a:ext>
            </a:extLst>
          </p:cNvPr>
          <p:cNvSpPr txBox="1"/>
          <p:nvPr/>
        </p:nvSpPr>
        <p:spPr>
          <a:xfrm>
            <a:off x="1417639" y="5092326"/>
            <a:ext cx="3862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diferencia de tiempo de ejecución crece a medida que n es mas grande.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28644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ACF5C-DFB1-DD91-8A0B-9C5C7388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92514E-9E64-69B6-D4DB-7B25F00B6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086" t="35484" r="15308" b="14409"/>
          <a:stretch>
            <a:fillRect/>
          </a:stretch>
        </p:blipFill>
        <p:spPr>
          <a:xfrm>
            <a:off x="4314216" y="1885285"/>
            <a:ext cx="6624170" cy="393722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3832B0F-D35B-8B92-1E6D-1CBCA7A1EA9F}"/>
              </a:ext>
            </a:extLst>
          </p:cNvPr>
          <p:cNvSpPr txBox="1"/>
          <p:nvPr/>
        </p:nvSpPr>
        <p:spPr>
          <a:xfrm>
            <a:off x="1253614" y="1885285"/>
            <a:ext cx="3052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Matplotlib</a:t>
            </a:r>
            <a:endParaRPr lang="es-ES" dirty="0"/>
          </a:p>
          <a:p>
            <a:endParaRPr lang="es-ES" dirty="0"/>
          </a:p>
          <a:p>
            <a:r>
              <a:rPr lang="es-ES" dirty="0"/>
              <a:t>En el grafico lo vemos de forma muy clara. El algoritmo con </a:t>
            </a:r>
            <a:r>
              <a:rPr lang="es-ES" dirty="0" err="1"/>
              <a:t>range</a:t>
            </a:r>
            <a:r>
              <a:rPr lang="es-ES" dirty="0"/>
              <a:t> escala muy bien con n. El algoritmo con </a:t>
            </a:r>
            <a:r>
              <a:rPr lang="es-ES" dirty="0" err="1"/>
              <a:t>if</a:t>
            </a:r>
            <a:r>
              <a:rPr lang="es-ES" dirty="0"/>
              <a:t> se torna casi exponencial su grafico, esto nos dice que usar </a:t>
            </a:r>
            <a:r>
              <a:rPr lang="es-ES" dirty="0" err="1"/>
              <a:t>if</a:t>
            </a:r>
            <a:r>
              <a:rPr lang="es-ES" dirty="0"/>
              <a:t> reiteradas veces puede ser muy costoso en términos de recursos. Reducir la cantidad de iteraciones con </a:t>
            </a:r>
            <a:r>
              <a:rPr lang="es-ES" dirty="0" err="1"/>
              <a:t>range</a:t>
            </a:r>
            <a:r>
              <a:rPr lang="es-ES" dirty="0"/>
              <a:t> tuvo un gran impacto en el rendimiento.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30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27CD5-8584-6074-8C1B-D0AC2D3B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21E9918-7100-4075-3715-8AD53ED947AD}"/>
              </a:ext>
            </a:extLst>
          </p:cNvPr>
          <p:cNvSpPr txBox="1"/>
          <p:nvPr/>
        </p:nvSpPr>
        <p:spPr>
          <a:xfrm>
            <a:off x="1150375" y="1622324"/>
            <a:ext cx="917349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u="sng" dirty="0" err="1"/>
              <a:t>Cprofile</a:t>
            </a:r>
            <a:endParaRPr lang="es-AR" sz="2000" u="sng" dirty="0"/>
          </a:p>
          <a:p>
            <a:r>
              <a:rPr lang="es-ES" dirty="0"/>
              <a:t>Nos muestra donde el CPU gasta mas tiempo. Nuevamente encontramos que es en el algoritmo de </a:t>
            </a:r>
            <a:r>
              <a:rPr lang="es-ES" dirty="0" err="1"/>
              <a:t>if</a:t>
            </a:r>
            <a:r>
              <a:rPr lang="es-ES" dirty="0"/>
              <a:t>. Para n =1.000.000 tuvo 500.000 llamadas al </a:t>
            </a:r>
            <a:r>
              <a:rPr lang="es-ES" dirty="0" err="1"/>
              <a:t>cpu</a:t>
            </a:r>
            <a:r>
              <a:rPr lang="es-ES" dirty="0"/>
              <a:t>, para “</a:t>
            </a:r>
            <a:r>
              <a:rPr lang="es-ES" dirty="0" err="1"/>
              <a:t>append</a:t>
            </a:r>
            <a:r>
              <a:rPr lang="es-ES" dirty="0"/>
              <a:t>”, este numero se debe a que n se divide en </a:t>
            </a:r>
            <a:r>
              <a:rPr lang="es-ES" dirty="0" err="1"/>
              <a:t>numeros</a:t>
            </a:r>
            <a:r>
              <a:rPr lang="es-ES" dirty="0"/>
              <a:t> pares, es decir la mitad 500.000 serán añadidos por </a:t>
            </a:r>
            <a:r>
              <a:rPr lang="es-ES" dirty="0" err="1"/>
              <a:t>append</a:t>
            </a:r>
            <a:r>
              <a:rPr lang="es-ES" dirty="0"/>
              <a:t>.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97527A-4943-3260-F995-28D807F0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3213252"/>
            <a:ext cx="7447935" cy="351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438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2023605-636E-3B82-87D8-419B9B84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7EF54A-5F15-2388-53F0-9E0B2930055D}"/>
              </a:ext>
            </a:extLst>
          </p:cNvPr>
          <p:cNvSpPr txBox="1"/>
          <p:nvPr/>
        </p:nvSpPr>
        <p:spPr>
          <a:xfrm>
            <a:off x="1381432" y="3264556"/>
            <a:ext cx="33183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análisis mostró que </a:t>
            </a:r>
            <a:r>
              <a:rPr lang="es-ES" dirty="0" err="1"/>
              <a:t>pares_con_if</a:t>
            </a:r>
            <a:r>
              <a:rPr lang="es-ES" dirty="0"/>
              <a:t> utiliza más líneas de memoria activas e incrementa más la memoria durante la ejecución. Además, presentó mayor cantidad de ejecuciones (</a:t>
            </a:r>
            <a:r>
              <a:rPr lang="es-ES" dirty="0" err="1"/>
              <a:t>Occurrences</a:t>
            </a:r>
            <a:r>
              <a:rPr lang="es-ES" dirty="0"/>
              <a:t>), reflejando un mayor consumo de recursos frente a </a:t>
            </a:r>
            <a:r>
              <a:rPr lang="es-ES" dirty="0" err="1"/>
              <a:t>pares_con_range</a:t>
            </a:r>
            <a:r>
              <a:rPr lang="es-ES" dirty="0"/>
              <a:t>, que resultó más eficiente en operaciones y memoria</a:t>
            </a:r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0FBE169-6DC1-D135-9B9E-017F55A357E2}"/>
              </a:ext>
            </a:extLst>
          </p:cNvPr>
          <p:cNvSpPr txBox="1"/>
          <p:nvPr/>
        </p:nvSpPr>
        <p:spPr>
          <a:xfrm>
            <a:off x="6710516" y="3264556"/>
            <a:ext cx="41000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pares_con_range</a:t>
            </a:r>
            <a:r>
              <a:rPr lang="es-ES" dirty="0"/>
              <a:t> es más eficiente, ya que resuelve el problema en una sola línea con solo una ocurrencia. Al no usar bucles explícitos, reduce el uso de memoria y operaciones, aprovechando una ejecución interna optimizada.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63FB-7AF1-5C16-A88C-E443C2E297EC}"/>
              </a:ext>
            </a:extLst>
          </p:cNvPr>
          <p:cNvSpPr txBox="1"/>
          <p:nvPr/>
        </p:nvSpPr>
        <p:spPr>
          <a:xfrm>
            <a:off x="4567083" y="1882423"/>
            <a:ext cx="2807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u="sng" dirty="0" err="1"/>
              <a:t>Memory</a:t>
            </a:r>
            <a:r>
              <a:rPr lang="es-AR" sz="2400" u="sng" dirty="0"/>
              <a:t> </a:t>
            </a:r>
            <a:r>
              <a:rPr lang="es-AR" sz="2400" u="sng" dirty="0" err="1"/>
              <a:t>profiler</a:t>
            </a:r>
            <a:endParaRPr lang="es-AR" sz="2400" u="sng" dirty="0"/>
          </a:p>
        </p:txBody>
      </p:sp>
    </p:spTree>
    <p:extLst>
      <p:ext uri="{BB962C8B-B14F-4D97-AF65-F5344CB8AC3E}">
        <p14:creationId xmlns:p14="http://schemas.microsoft.com/office/powerpoint/2010/main" val="2107695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D08C6-1B20-8F0A-3485-7F7A94473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21B9725-9DA2-E273-CB36-DF97B07AEB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30" t="29678" r="20408" b="20644"/>
          <a:stretch>
            <a:fillRect/>
          </a:stretch>
        </p:blipFill>
        <p:spPr>
          <a:xfrm>
            <a:off x="1076633" y="2625212"/>
            <a:ext cx="4616244" cy="393781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80E78FF-3089-F8CC-A8BF-0FABED5584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87" t="36774" r="13158" b="15269"/>
          <a:stretch>
            <a:fillRect/>
          </a:stretch>
        </p:blipFill>
        <p:spPr>
          <a:xfrm>
            <a:off x="5964668" y="2625212"/>
            <a:ext cx="5254399" cy="39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392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accent1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46656-D6B1-03A6-6A16-785773C4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1AFF5E-1FFA-07CD-DD2E-06163E0046A2}"/>
              </a:ext>
            </a:extLst>
          </p:cNvPr>
          <p:cNvSpPr txBox="1"/>
          <p:nvPr/>
        </p:nvSpPr>
        <p:spPr>
          <a:xfrm>
            <a:off x="1621862" y="1666568"/>
            <a:ext cx="93886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/>
              <a:t>ANALISIS BIG O</a:t>
            </a:r>
          </a:p>
          <a:p>
            <a:r>
              <a:rPr lang="es-ES" dirty="0"/>
              <a:t>Consideramos que ambos algoritmos son O(n) ya que nuestro tiempo de ejecución crece linealmente con el tamaño de la entrada.</a:t>
            </a:r>
          </a:p>
          <a:p>
            <a:endParaRPr lang="es-ES" dirty="0"/>
          </a:p>
          <a:p>
            <a:r>
              <a:rPr lang="es-ES" dirty="0"/>
              <a:t>Profundizaremos mas en un apartado pero resumimos que:</a:t>
            </a:r>
          </a:p>
          <a:p>
            <a:r>
              <a:rPr lang="es-ES" dirty="0"/>
              <a:t> Algoritmo pares con </a:t>
            </a:r>
            <a:r>
              <a:rPr lang="es-ES" dirty="0" err="1"/>
              <a:t>if</a:t>
            </a:r>
            <a:r>
              <a:rPr lang="es-ES" dirty="0"/>
              <a:t> O(n)= Algoritmo pares con </a:t>
            </a:r>
            <a:r>
              <a:rPr lang="es-ES" dirty="0" err="1"/>
              <a:t>range</a:t>
            </a:r>
            <a:r>
              <a:rPr lang="es-ES" dirty="0"/>
              <a:t> O(n)</a:t>
            </a:r>
          </a:p>
          <a:p>
            <a:r>
              <a:rPr lang="es-ES" dirty="0"/>
              <a:t> O(n)=O(n)</a:t>
            </a:r>
          </a:p>
          <a:p>
            <a:br>
              <a:rPr lang="es-ES" dirty="0"/>
            </a:br>
            <a:r>
              <a:rPr lang="es-ES" dirty="0"/>
              <a:t>Ambos algoritmos tienen complejidad lineal O(n) en tiempo y espacio.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dirty="0" err="1"/>
              <a:t>pares_con_range</a:t>
            </a:r>
            <a:r>
              <a:rPr lang="es-ES" dirty="0"/>
              <a:t> es la mejor opción porque:</a:t>
            </a:r>
          </a:p>
          <a:p>
            <a:r>
              <a:rPr lang="es-ES" dirty="0"/>
              <a:t>Es más rápido (menor constante oculta en la notación Big O).</a:t>
            </a:r>
          </a:p>
          <a:p>
            <a:r>
              <a:rPr lang="es-ES" dirty="0"/>
              <a:t>Trabaja mas optimizado, en C.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35186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8328A87-5FCD-215E-9135-EEC4EC1C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Resultados Obtenidos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6AD88A-ED2A-12FC-FEC7-858641D9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420" t="31789" r="31090" b="42675"/>
          <a:stretch>
            <a:fillRect/>
          </a:stretch>
        </p:blipFill>
        <p:spPr>
          <a:xfrm>
            <a:off x="1290180" y="3560616"/>
            <a:ext cx="4571999" cy="20292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876E4C3-DC37-2E92-27E8-63493002C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13" t="57715" r="32535" b="12696"/>
          <a:stretch>
            <a:fillRect/>
          </a:stretch>
        </p:blipFill>
        <p:spPr>
          <a:xfrm>
            <a:off x="6329822" y="3560616"/>
            <a:ext cx="4571999" cy="24444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1CD4B3D0-704F-8B39-607A-EDEE2724CC95}"/>
              </a:ext>
            </a:extLst>
          </p:cNvPr>
          <p:cNvSpPr txBox="1"/>
          <p:nvPr/>
        </p:nvSpPr>
        <p:spPr>
          <a:xfrm>
            <a:off x="1816274" y="1885284"/>
            <a:ext cx="7553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/>
              <a:t>Se comprobó que el rendimiento también depende del hardware: al ejecutar el mismo algoritmo en diferentes computadoras, se observaron pequeñas variaciones en el tiempo de respuesta.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691361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D7FF5-2A22-843D-0BA4-53E232E9A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B0112C-5052-2524-0821-AE5AE0D0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/>
              <a:t>Como equipo, aprendimos que no basta con hacer un código que funcione, sino que también debe ser eficiente. Un mal diseño puede generar un alto consumo de CPU, memoria y recursos, afectando incluso costos monetarios. Este conocimiento es aplicable desde ahora: debemos considerar el uso de recursos al programar y aprovechar funciones optimizadas, como </a:t>
            </a:r>
            <a:r>
              <a:rPr lang="es-ES" dirty="0" err="1"/>
              <a:t>range</a:t>
            </a:r>
            <a:r>
              <a:rPr lang="es-ES" dirty="0"/>
              <a:t> en Python, que está escrito en C. Aprendimos a usar herramientas como </a:t>
            </a:r>
            <a:r>
              <a:rPr lang="es-ES" dirty="0" err="1"/>
              <a:t>cProfile</a:t>
            </a:r>
            <a:r>
              <a:rPr lang="es-ES" dirty="0"/>
              <a:t>, </a:t>
            </a:r>
            <a:r>
              <a:rPr lang="es-ES" dirty="0" err="1"/>
              <a:t>memory_profiler</a:t>
            </a:r>
            <a:r>
              <a:rPr lang="es-ES" dirty="0"/>
              <a:t> y gráficos para analizar el rendimiento de nuestros algoritmos. Aunque tuvimos dificultades técnicas, las resolvimos con ayuda de IA, que consideramos una herramienta valiosa si se usa con responsabilidad.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563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CBDB4-1D6F-55DE-6DC8-A39EF3F4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350" y="808056"/>
            <a:ext cx="7958331" cy="1077229"/>
          </a:xfrm>
        </p:spPr>
        <p:txBody>
          <a:bodyPr/>
          <a:lstStyle/>
          <a:p>
            <a:r>
              <a:rPr lang="es-ES" dirty="0"/>
              <a:t>Índice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D92260-907A-5C15-298A-0B2792BF5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1. Introducción</a:t>
            </a:r>
          </a:p>
          <a:p>
            <a:r>
              <a:rPr lang="es-ES" dirty="0"/>
              <a:t>2. Marco Teórico</a:t>
            </a:r>
          </a:p>
          <a:p>
            <a:r>
              <a:rPr lang="es-ES" dirty="0"/>
              <a:t>3. Caso Práctico</a:t>
            </a:r>
          </a:p>
          <a:p>
            <a:r>
              <a:rPr lang="es-ES" dirty="0"/>
              <a:t>4. Metodología Utilizada</a:t>
            </a:r>
          </a:p>
          <a:p>
            <a:r>
              <a:rPr lang="es-ES" dirty="0"/>
              <a:t>5. Resultados Obtenidos</a:t>
            </a:r>
          </a:p>
          <a:p>
            <a:r>
              <a:rPr lang="es-ES" dirty="0"/>
              <a:t>6. Conclusiones</a:t>
            </a:r>
          </a:p>
          <a:p>
            <a:r>
              <a:rPr lang="es-ES" dirty="0"/>
              <a:t>7. Bibliografía</a:t>
            </a:r>
          </a:p>
          <a:p>
            <a:r>
              <a:rPr lang="es-ES" dirty="0"/>
              <a:t>8. Anexos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238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171FF-E3B9-5561-13CA-69044DE2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1DFF8-5D91-BA5B-029D-A03824068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eficiencia algorítmica es clave en el desarrollo de software moderno por su impacto en el rendimiento, escalabilidad y uso de recursos. Este trabajo analiza cómo medirla, compararla y mejorarla mediante ejemplos y buenas prácticas.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78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4696D-69BF-8552-9382-2D1A5E5E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67F00-83C7-A7EC-3149-A52B199AD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u="sng" dirty="0"/>
              <a:t>     ¿Qué es la Eficiencia Algorítmica?</a:t>
            </a:r>
          </a:p>
          <a:p>
            <a:r>
              <a:rPr lang="es-ES" dirty="0"/>
              <a:t>Evalúa los recursos que un algoritmo utiliza (tiempo y memoria).</a:t>
            </a:r>
          </a:p>
          <a:p>
            <a:r>
              <a:rPr lang="es-ES" dirty="0"/>
              <a:t>Elegir el algoritmo adecuado mejora rendimiento y escalabilidad. </a:t>
            </a:r>
          </a:p>
          <a:p>
            <a:r>
              <a:rPr lang="es-ES" dirty="0"/>
              <a:t>Es clave para un software más rápido, eficiente y sostenible.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2312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07D7D7-17E7-6782-3777-057C06F0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Teórico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7AC914-6FB1-A269-A906-1BDE0C0BD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s-ES" b="1" u="sng" dirty="0"/>
              <a:t>Complejidad Computacional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Temporal:</a:t>
            </a:r>
            <a:r>
              <a:rPr lang="es-ES" dirty="0"/>
              <a:t> Tiempo que tarda un algoritmo en ejecutarse según el tamaño de entrada.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Espacial:</a:t>
            </a:r>
            <a:r>
              <a:rPr lang="es-ES" dirty="0"/>
              <a:t> Memoria que requiere para procesar la entrada y funcionar.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Código ineficiente = más CPU, más energía, más calor, más costos.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Afecta no solo a </a:t>
            </a:r>
            <a:r>
              <a:rPr lang="es-ES" dirty="0" err="1"/>
              <a:t>PCs</a:t>
            </a:r>
            <a:r>
              <a:rPr lang="es-ES" dirty="0"/>
              <a:t> sino también a servidores y redes (ancho de banda, latencia).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9170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D691A-F1CD-BBB9-6EFF-95377D6A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Marco </a:t>
            </a:r>
            <a:r>
              <a:rPr lang="es-ES" dirty="0" err="1"/>
              <a:t>Teorico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C2052-4D56-A186-385E-B40DECE58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    </a:t>
            </a:r>
            <a:r>
              <a:rPr lang="es-ES" b="1" u="sng" dirty="0"/>
              <a:t>Cómo Evaluar la Eficiencia</a:t>
            </a:r>
          </a:p>
          <a:p>
            <a:r>
              <a:rPr lang="es-ES" dirty="0"/>
              <a:t>Benchmarking: Técnica para medir el rendimiento del código.</a:t>
            </a:r>
          </a:p>
          <a:p>
            <a:r>
              <a:rPr lang="es-ES" dirty="0"/>
              <a:t>Permite comparar diferentes algoritmos o configuraciones.</a:t>
            </a:r>
          </a:p>
          <a:p>
            <a:r>
              <a:rPr lang="es-ES" dirty="0"/>
              <a:t>Usaremos el módulo time en Python para hacer nuestras pruebas.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0400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A76016-5C2F-E242-4589-35D41500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Análisis de Complejidad Temporal y Espacial (Notación Big O):</a:t>
            </a:r>
            <a:endParaRPr lang="es-AR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8CEF8D-8AD8-D800-0A00-4F7ACF15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400" b="1" u="sng" dirty="0"/>
              <a:t>      </a:t>
            </a:r>
            <a:r>
              <a:rPr lang="es-ES" sz="1800" b="1" u="sng" dirty="0"/>
              <a:t>Complejidad Temporal y Espacial (Big O)</a:t>
            </a:r>
          </a:p>
          <a:p>
            <a:r>
              <a:rPr lang="es-ES" sz="1600" b="1" dirty="0"/>
              <a:t>Temporal:</a:t>
            </a:r>
            <a:r>
              <a:rPr lang="es-ES" sz="1600" dirty="0"/>
              <a:t> Mide cómo crece el tiempo de ejecución según el tamaño de entrada.</a:t>
            </a:r>
            <a:br>
              <a:rPr lang="es-ES" sz="1600" dirty="0"/>
            </a:br>
            <a:r>
              <a:rPr lang="es-ES" sz="1600" dirty="0"/>
              <a:t>Ejemplos:</a:t>
            </a:r>
          </a:p>
          <a:p>
            <a:pPr lvl="1"/>
            <a:r>
              <a:rPr lang="es-ES" sz="1600" dirty="0"/>
              <a:t>O(1): Constante</a:t>
            </a:r>
          </a:p>
          <a:p>
            <a:pPr lvl="1"/>
            <a:r>
              <a:rPr lang="es-ES" sz="1600" dirty="0"/>
              <a:t>O(</a:t>
            </a:r>
            <a:r>
              <a:rPr lang="es-ES" sz="1600" dirty="0" err="1"/>
              <a:t>logn</a:t>
            </a:r>
            <a:r>
              <a:rPr lang="es-ES" sz="1600" dirty="0"/>
              <a:t>): Logarítmica</a:t>
            </a:r>
          </a:p>
          <a:p>
            <a:pPr lvl="1"/>
            <a:r>
              <a:rPr lang="es-ES" sz="1600" dirty="0"/>
              <a:t>O(n): Lineal</a:t>
            </a:r>
          </a:p>
          <a:p>
            <a:pPr lvl="1"/>
            <a:r>
              <a:rPr lang="es-ES" sz="1600" dirty="0"/>
              <a:t>O(</a:t>
            </a:r>
            <a:r>
              <a:rPr lang="es-ES" sz="1600" dirty="0" err="1"/>
              <a:t>nlogn</a:t>
            </a:r>
            <a:r>
              <a:rPr lang="es-ES" sz="1600" dirty="0"/>
              <a:t>): Eficiente</a:t>
            </a:r>
          </a:p>
          <a:p>
            <a:pPr lvl="1"/>
            <a:r>
              <a:rPr lang="es-ES" sz="1600" dirty="0"/>
              <a:t>O(n²), O(2ⁿ): Poco eficientes</a:t>
            </a:r>
          </a:p>
          <a:p>
            <a:r>
              <a:rPr lang="es-ES" sz="1600" b="1" dirty="0"/>
              <a:t>Espacial:</a:t>
            </a:r>
            <a:r>
              <a:rPr lang="es-ES" sz="1600" dirty="0"/>
              <a:t> Evalúa el uso de memoria según el tamaño de entrada.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492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01EAFF-EBA3-0853-1407-60D48ECF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Análisis de Complejidad Temporal y Espacial (Notación Big O):</a:t>
            </a:r>
            <a:endParaRPr lang="es-AR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23A624-CCFD-B5DF-7F91-0F020C62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u="sng" dirty="0"/>
              <a:t>Análisis de Casos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Mejor caso:</a:t>
            </a:r>
            <a:r>
              <a:rPr lang="es-ES" dirty="0"/>
              <a:t> Rendimiento ideal (ej. lista ya ordenada).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Caso promedio:</a:t>
            </a:r>
            <a:r>
              <a:rPr lang="es-ES" dirty="0"/>
              <a:t> Comportamiento más común.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Peor caso:</a:t>
            </a:r>
            <a:r>
              <a:rPr lang="es-ES" dirty="0"/>
              <a:t> Rendimiento más lento (ej. lista en orden inverso).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Analizar los tres casos da una visión completa del algoritmo.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49536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{1E6F02B0-2448-46B6-9F0D-6F0C47119F94}tf16401375</Template>
  <TotalTime>412</TotalTime>
  <Words>1303</Words>
  <Application>Microsoft Office PowerPoint</Application>
  <PresentationFormat>Panorámica</PresentationFormat>
  <Paragraphs>101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4" baseType="lpstr">
      <vt:lpstr>Arial</vt:lpstr>
      <vt:lpstr>Calibri</vt:lpstr>
      <vt:lpstr>MS Shell Dlg 2</vt:lpstr>
      <vt:lpstr>Wingdings</vt:lpstr>
      <vt:lpstr>Wingdings 3</vt:lpstr>
      <vt:lpstr>Madison</vt:lpstr>
      <vt:lpstr>Trabajo Practico Integrador: Análisis de Algoritmos   </vt:lpstr>
      <vt:lpstr>Integrantes</vt:lpstr>
      <vt:lpstr>Índice</vt:lpstr>
      <vt:lpstr>Introducción</vt:lpstr>
      <vt:lpstr>Marco Teórico</vt:lpstr>
      <vt:lpstr>Marco Teórico</vt:lpstr>
      <vt:lpstr>Marco Teorico</vt:lpstr>
      <vt:lpstr>Análisis de Complejidad Temporal y Espacial (Notación Big O):</vt:lpstr>
      <vt:lpstr>Análisis de Complejidad Temporal y Espacial (Notación Big O):</vt:lpstr>
      <vt:lpstr>Análisis de Complejidad Temporal y Espacial (Notación Big O):</vt:lpstr>
      <vt:lpstr>Caso Practico</vt:lpstr>
      <vt:lpstr>Presentación de PowerPoint</vt:lpstr>
      <vt:lpstr>Presentación de PowerPoint</vt:lpstr>
      <vt:lpstr>Presentación de PowerPoint</vt:lpstr>
      <vt:lpstr>Metodología </vt:lpstr>
      <vt:lpstr>Metodología</vt:lpstr>
      <vt:lpstr>Metodología</vt:lpstr>
      <vt:lpstr>Presentación de PowerPoint</vt:lpstr>
      <vt:lpstr>Metodología</vt:lpstr>
      <vt:lpstr>Metodología</vt:lpstr>
      <vt:lpstr>Resultados Obtenidos</vt:lpstr>
      <vt:lpstr>Resultados Obtenidos</vt:lpstr>
      <vt:lpstr>Resultados Obtenidos</vt:lpstr>
      <vt:lpstr>Resultados Obtenidos</vt:lpstr>
      <vt:lpstr>Resultados Obtenidos</vt:lpstr>
      <vt:lpstr>Resultados Obtenido</vt:lpstr>
      <vt:lpstr>Resultados Obtenidos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TRACITOS</dc:creator>
  <cp:lastModifiedBy>TRACITOS</cp:lastModifiedBy>
  <cp:revision>4</cp:revision>
  <dcterms:created xsi:type="dcterms:W3CDTF">2025-06-08T01:34:31Z</dcterms:created>
  <dcterms:modified xsi:type="dcterms:W3CDTF">2025-06-08T23:47:03Z</dcterms:modified>
</cp:coreProperties>
</file>