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  <p:sldMasterId id="2147483662" r:id="rId5"/>
    <p:sldMasterId id="2147483663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ab3c0b36ef_1_8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g2ab3c0b36ef_1_8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ab3c0b36ef_1_26:notes"/>
          <p:cNvSpPr txBox="1"/>
          <p:nvPr>
            <p:ph idx="1" type="body"/>
          </p:nvPr>
        </p:nvSpPr>
        <p:spPr>
          <a:xfrm>
            <a:off x="685801" y="4400555"/>
            <a:ext cx="5486400" cy="360045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2ab3c0b36ef_1_26:notes"/>
          <p:cNvSpPr/>
          <p:nvPr>
            <p:ph idx="2" type="sldImg"/>
          </p:nvPr>
        </p:nvSpPr>
        <p:spPr>
          <a:xfrm>
            <a:off x="426022" y="1143550"/>
            <a:ext cx="6005955" cy="308553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(ABBA Confident Blue)">
  <p:cSld name="Title Slide (ABBA Confident Blue)">
    <p:bg>
      <p:bgPr>
        <a:solidFill>
          <a:srgbClr val="0B5574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EAFAFF">
                  <a:alpha val="14509"/>
                </a:srgbClr>
              </a:gs>
              <a:gs pos="100000">
                <a:srgbClr val="000000">
                  <a:alpha val="0"/>
                </a:srgbClr>
              </a:gs>
            </a:gsLst>
            <a:lin ang="21593999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 txBox="1"/>
          <p:nvPr>
            <p:ph type="ctrTitle"/>
          </p:nvPr>
        </p:nvSpPr>
        <p:spPr>
          <a:xfrm>
            <a:off x="2085975" y="1964513"/>
            <a:ext cx="497205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i="0" sz="3600" u="none" cap="none" strike="noStrik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1143000" y="3948467"/>
            <a:ext cx="6858000" cy="6528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Shape, rectangle&#10;&#10;Description automatically generated" id="55" name="Google Shape;55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69801" y="644114"/>
            <a:ext cx="1204398" cy="299602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/>
          <p:nvPr>
            <p:ph idx="2" type="body"/>
          </p:nvPr>
        </p:nvSpPr>
        <p:spPr>
          <a:xfrm>
            <a:off x="1143000" y="4672593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Font typeface="Arial"/>
              <a:buNone/>
              <a:defRPr b="0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3" type="body"/>
          </p:nvPr>
        </p:nvSpPr>
        <p:spPr>
          <a:xfrm>
            <a:off x="1003853" y="218639"/>
            <a:ext cx="6858000" cy="206836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>
            <a:lvl1pPr indent="-228600" lvl="0" marL="457200" marR="0" rtl="0" algn="ct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35756" y="1257301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200"/>
              <a:buFont typeface="Arial"/>
              <a:buNone/>
              <a:defRPr b="1" i="0" sz="12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79400" lvl="3" marL="18288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79400" lvl="4" marL="228600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0B5574"/>
              </a:buClr>
              <a:buSzPts val="800"/>
              <a:buFont typeface="Arial"/>
              <a:buChar char="•"/>
              <a:defRPr b="0" i="0" sz="800" u="none" cap="none" strike="noStrike">
                <a:solidFill>
                  <a:srgbClr val="0B5574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4787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>
            <a:off x="0" y="0"/>
            <a:ext cx="9144000" cy="783772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5"/>
          <p:cNvSpPr txBox="1"/>
          <p:nvPr/>
        </p:nvSpPr>
        <p:spPr>
          <a:xfrm>
            <a:off x="192437" y="4943540"/>
            <a:ext cx="3412910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500" u="none" cap="none" strike="noStrik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FOR PURPOSES OF FORAGE VIRTUAL WORK EXPERIENCE PROGRAM</a:t>
            </a:r>
            <a:endParaRPr sz="1100"/>
          </a:p>
        </p:txBody>
      </p:sp>
      <p:sp>
        <p:nvSpPr>
          <p:cNvPr id="61" name="Google Shape;61;p15"/>
          <p:cNvSpPr txBox="1"/>
          <p:nvPr/>
        </p:nvSpPr>
        <p:spPr>
          <a:xfrm>
            <a:off x="8438606" y="4937769"/>
            <a:ext cx="532551" cy="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" sz="500" u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>
              <a:solidFill>
                <a:srgbClr val="BEB3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257754" y="242616"/>
            <a:ext cx="6598079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pic>
        <p:nvPicPr>
          <p:cNvPr descr="Shape, rectangle&#10;&#10;Description automatically generated" id="63" name="Google Shape;63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08065" y="276225"/>
            <a:ext cx="784714" cy="19520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/>
          <p:nvPr>
            <p:ph idx="10" type="dt"/>
          </p:nvPr>
        </p:nvSpPr>
        <p:spPr>
          <a:xfrm>
            <a:off x="6444119" y="4966623"/>
            <a:ext cx="2056302" cy="8079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500" cap="none">
                <a:solidFill>
                  <a:srgbClr val="BEB3B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58">
          <p15:clr>
            <a:srgbClr val="F26B43"/>
          </p15:clr>
        </p15:guide>
        <p15:guide id="2" orient="horz" pos="174">
          <p15:clr>
            <a:srgbClr val="F26B43"/>
          </p15:clr>
        </p15:guide>
        <p15:guide id="3" pos="5602">
          <p15:clr>
            <a:srgbClr val="F26B43"/>
          </p15:clr>
        </p15:guide>
        <p15:guide id="4" orient="horz" pos="306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theforage.com/virtual-internships/NjynCWzGSaWXQCxSX" TargetMode="External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idx="1" type="subTitle"/>
          </p:nvPr>
        </p:nvSpPr>
        <p:spPr>
          <a:xfrm>
            <a:off x="852055" y="3096491"/>
            <a:ext cx="7148945" cy="79236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b="1" lang="en"/>
              <a:t>PREDICTING CUSTOMER BUYING BEHAVIOUR</a:t>
            </a:r>
            <a:endParaRPr b="1"/>
          </a:p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1143000" y="4672593"/>
            <a:ext cx="68580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" sz="1200"/>
              <a:t>1</a:t>
            </a:r>
            <a:r>
              <a:rPr lang="en" sz="1200"/>
              <a:t>/1/2024</a:t>
            </a:r>
            <a:endParaRPr sz="1200"/>
          </a:p>
        </p:txBody>
      </p:sp>
      <p:pic>
        <p:nvPicPr>
          <p:cNvPr descr="British Airways logo" id="75" name="Google Shape;75;p1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33495" y="1862182"/>
            <a:ext cx="5097982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257754" y="242616"/>
            <a:ext cx="7940673" cy="332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</a:pPr>
            <a:r>
              <a:rPr b="1" lang="en" sz="1500"/>
              <a:t>PREDICTIVE MODEL TO UNDERSTAND FACTORS THAT INFLUENCE BUYING BEHAVIOUR</a:t>
            </a:r>
            <a:endParaRPr b="1" sz="1500"/>
          </a:p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257754" y="966356"/>
            <a:ext cx="8062059" cy="332184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7C85"/>
              </a:buClr>
              <a:buSzPts val="1400"/>
              <a:buNone/>
            </a:pPr>
            <a:r>
              <a:rPr b="0" lang="en" sz="1400">
                <a:solidFill>
                  <a:srgbClr val="387C85"/>
                </a:solidFill>
              </a:rPr>
              <a:t>We have trained the data set with Random forest classifier model and received </a:t>
            </a:r>
            <a:endParaRPr b="0" sz="14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" sz="1400"/>
              <a:t>ACCURACY: 85.37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lang="en" sz="1400"/>
              <a:t>AUC score: 0.567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route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booking_origin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flight_duration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wants_extra_baggage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Font typeface="Calibri"/>
              <a:buAutoNum type="arabicPeriod"/>
            </a:pPr>
            <a:r>
              <a:rPr b="0" lang="en" sz="1400"/>
              <a:t>Length_of_stay</a:t>
            </a:r>
            <a:endParaRPr b="0" sz="1400"/>
          </a:p>
          <a:p>
            <a:pPr indent="-254000" lvl="0" marL="2540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AutoNum type="arabicPeriod"/>
            </a:pPr>
            <a:r>
              <a:rPr b="0" lang="en" sz="1400"/>
              <a:t>num_passengers</a:t>
            </a:r>
            <a:endParaRPr b="0" sz="1400"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b="0" lang="en" sz="1400"/>
              <a:t>They are the top 6 features which influence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400"/>
              <a:buNone/>
            </a:pPr>
            <a:r>
              <a:rPr b="0" lang="en" sz="1400"/>
              <a:t>Customer buying behavior </a:t>
            </a:r>
            <a:endParaRPr sz="14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B5574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387C85"/>
              </a:buClr>
              <a:buSzPts val="1500"/>
              <a:buNone/>
            </a:pPr>
            <a:r>
              <a:t/>
            </a:r>
            <a:endParaRPr sz="1500">
              <a:solidFill>
                <a:srgbClr val="387C85"/>
              </a:solidFill>
            </a:endParaRPr>
          </a:p>
        </p:txBody>
      </p:sp>
      <p:pic>
        <p:nvPicPr>
          <p:cNvPr id="82" name="Google Shape;8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34896" y="1456071"/>
            <a:ext cx="4955813" cy="26665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