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p:txBody>
          <a:bodyPr anchor="ct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3E5059C3-6A89-4494-99FF-5A4D6FFD50EB}" type="datetimeFigureOut">
              <a:rPr lang="en-US" dirty="0"/>
              <a:t>5/2/2024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Content Placeholder 3"/>
          <p:cNvSpPr>
            <a:spLocks noGrp="1"/>
          </p:cNvSpPr>
          <p:nvPr>
            <p:ph sz="half" idx="2"/>
          </p:nvPr>
        </p:nvSpPr>
        <p:spPr>
          <a:xfrm>
            <a:off x="2609285" y="2851331"/>
            <a:ext cx="3893623" cy="3071434"/>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Content Placeholder 5"/>
          <p:cNvSpPr>
            <a:spLocks noGrp="1"/>
          </p:cNvSpPr>
          <p:nvPr>
            <p:ph sz="quarter" idx="4"/>
          </p:nvPr>
        </p:nvSpPr>
        <p:spPr>
          <a:xfrm>
            <a:off x="6666635" y="2851331"/>
            <a:ext cx="3899798" cy="3071434"/>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5/2/2024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5/2/2024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37D525BB-DA17-4BA0-B3C8-3AC3ABC827E6}" type="datetimeFigureOut">
              <a:rPr lang="en-US" dirty="0"/>
              <a:t>5/2/2024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h-TH"/>
              <a:t>คลิกเพื่อแก้ไขสไตล์ชื่อเรื่องต้นแบบ</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B16C4C9A-3960-41CF-A4E9-2A8FB932454B}" type="datetimeFigureOut">
              <a:rPr lang="en-US" dirty="0"/>
              <a:t>5/2/2024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E93E4D4-1859-1E7A-2271-80ADBF33737F}"/>
              </a:ext>
            </a:extLst>
          </p:cNvPr>
          <p:cNvSpPr>
            <a:spLocks noGrp="1"/>
          </p:cNvSpPr>
          <p:nvPr>
            <p:ph type="ctrTitle"/>
          </p:nvPr>
        </p:nvSpPr>
        <p:spPr>
          <a:xfrm>
            <a:off x="2726108" y="2476498"/>
            <a:ext cx="5518066" cy="2268559"/>
          </a:xfrm>
        </p:spPr>
        <p:txBody>
          <a:bodyPr>
            <a:normAutofit/>
          </a:bodyPr>
          <a:lstStyle/>
          <a:p>
            <a:r>
              <a:rPr lang="en-US" b="1" dirty="0">
                <a:latin typeface="Times New Roman" panose="02020603050405020304" pitchFamily="18" charset="0"/>
                <a:cs typeface="Times New Roman" panose="02020603050405020304" pitchFamily="18" charset="0"/>
              </a:rPr>
              <a:t>Data Analytics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Strategy</a:t>
            </a:r>
            <a:endParaRPr lang="th-TH" b="1" dirty="0">
              <a:latin typeface="Times New Roman" panose="02020603050405020304" pitchFamily="18" charset="0"/>
            </a:endParaRPr>
          </a:p>
        </p:txBody>
      </p:sp>
      <p:pic>
        <p:nvPicPr>
          <p:cNvPr id="5" name="รูปภาพ 4">
            <a:extLst>
              <a:ext uri="{FF2B5EF4-FFF2-40B4-BE49-F238E27FC236}">
                <a16:creationId xmlns:a16="http://schemas.microsoft.com/office/drawing/2014/main" id="{069627B4-997A-8F4E-ABD6-390C0786A4AE}"/>
              </a:ext>
            </a:extLst>
          </p:cNvPr>
          <p:cNvPicPr>
            <a:picLocks noChangeAspect="1"/>
          </p:cNvPicPr>
          <p:nvPr/>
        </p:nvPicPr>
        <p:blipFill>
          <a:blip r:embed="rId2"/>
          <a:stretch>
            <a:fillRect/>
          </a:stretch>
        </p:blipFill>
        <p:spPr>
          <a:xfrm>
            <a:off x="1019176" y="0"/>
            <a:ext cx="2419349" cy="2419349"/>
          </a:xfrm>
          <a:prstGeom prst="rect">
            <a:avLst/>
          </a:prstGeom>
        </p:spPr>
      </p:pic>
    </p:spTree>
    <p:extLst>
      <p:ext uri="{BB962C8B-B14F-4D97-AF65-F5344CB8AC3E}">
        <p14:creationId xmlns:p14="http://schemas.microsoft.com/office/powerpoint/2010/main" val="108238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CEA453C-82BE-DFBD-E830-237F06D6A24D}"/>
              </a:ext>
            </a:extLst>
          </p:cNvPr>
          <p:cNvSpPr>
            <a:spLocks noGrp="1"/>
          </p:cNvSpPr>
          <p:nvPr>
            <p:ph type="title"/>
          </p:nvPr>
        </p:nvSpPr>
        <p:spPr>
          <a:xfrm>
            <a:off x="1985768" y="417531"/>
            <a:ext cx="7958331" cy="887394"/>
          </a:xfrm>
        </p:spPr>
        <p:txBody>
          <a:bodyPr>
            <a:normAutofit fontScale="90000"/>
          </a:bodyPr>
          <a:lstStyle/>
          <a:p>
            <a:pPr algn="ctr"/>
            <a:r>
              <a:rPr lang="en-US" sz="6700" b="1" dirty="0">
                <a:latin typeface="Times New Roman" panose="02020603050405020304" pitchFamily="18" charset="0"/>
              </a:rPr>
              <a:t>Agenda</a:t>
            </a:r>
            <a:br>
              <a:rPr lang="en-US" sz="3600" b="1" dirty="0">
                <a:latin typeface="Times New Roman" panose="02020603050405020304" pitchFamily="18" charset="0"/>
              </a:rPr>
            </a:br>
            <a:endParaRPr lang="th-TH" sz="3600" b="1" dirty="0">
              <a:latin typeface="Times New Roman" panose="02020603050405020304" pitchFamily="18" charset="0"/>
            </a:endParaRPr>
          </a:p>
        </p:txBody>
      </p:sp>
      <p:sp>
        <p:nvSpPr>
          <p:cNvPr id="3" name="ตัวแทนเนื้อหา 2">
            <a:extLst>
              <a:ext uri="{FF2B5EF4-FFF2-40B4-BE49-F238E27FC236}">
                <a16:creationId xmlns:a16="http://schemas.microsoft.com/office/drawing/2014/main" id="{3E1A3356-9BD3-05B9-7B28-F952A4DEC2C3}"/>
              </a:ext>
            </a:extLst>
          </p:cNvPr>
          <p:cNvSpPr>
            <a:spLocks noGrp="1"/>
          </p:cNvSpPr>
          <p:nvPr>
            <p:ph idx="1"/>
          </p:nvPr>
        </p:nvSpPr>
        <p:spPr>
          <a:xfrm>
            <a:off x="1789132" y="1789915"/>
            <a:ext cx="8351601" cy="3278169"/>
          </a:xfrm>
        </p:spPr>
        <p:txBody>
          <a:bodyPr/>
          <a:lstStyle/>
          <a:p>
            <a:pPr marL="463360" indent="-457200">
              <a:buFont typeface="+mj-lt"/>
              <a:buAutoNum type="arabicPeriod"/>
            </a:pPr>
            <a:r>
              <a:rPr lang="en-US" sz="3600" dirty="0">
                <a:latin typeface="Times New Roman" panose="02020603050405020304" pitchFamily="18" charset="0"/>
                <a:cs typeface="Times New Roman" panose="02020603050405020304" pitchFamily="18" charset="0"/>
              </a:rPr>
              <a:t>  What are we doing</a:t>
            </a:r>
          </a:p>
          <a:p>
            <a:pPr marL="749110" indent="-742950">
              <a:buFont typeface="+mj-lt"/>
              <a:buAutoNum type="arabicPeriod"/>
            </a:pPr>
            <a:r>
              <a:rPr lang="en-US" sz="3600" dirty="0">
                <a:latin typeface="Times New Roman" panose="02020603050405020304" pitchFamily="18" charset="0"/>
                <a:cs typeface="Times New Roman" panose="02020603050405020304" pitchFamily="18" charset="0"/>
              </a:rPr>
              <a:t>What we want to </a:t>
            </a:r>
            <a:r>
              <a:rPr lang="en-US" sz="3600" dirty="0" err="1">
                <a:latin typeface="Times New Roman" panose="02020603050405020304" pitchFamily="18" charset="0"/>
                <a:cs typeface="Times New Roman" panose="02020603050405020304" pitchFamily="18" charset="0"/>
              </a:rPr>
              <a:t>archieve</a:t>
            </a:r>
            <a:endParaRPr lang="en-US" sz="3600" dirty="0">
              <a:latin typeface="Times New Roman" panose="02020603050405020304" pitchFamily="18" charset="0"/>
              <a:cs typeface="Times New Roman" panose="02020603050405020304" pitchFamily="18" charset="0"/>
            </a:endParaRPr>
          </a:p>
          <a:p>
            <a:pPr marL="749110" indent="-742950">
              <a:buFont typeface="+mj-lt"/>
              <a:buAutoNum type="arabicPeriod"/>
            </a:pPr>
            <a:r>
              <a:rPr lang="en-US" sz="3600" dirty="0">
                <a:latin typeface="Times New Roman" panose="02020603050405020304" pitchFamily="18" charset="0"/>
                <a:cs typeface="Times New Roman" panose="02020603050405020304" pitchFamily="18" charset="0"/>
              </a:rPr>
              <a:t>Next Step Questions</a:t>
            </a:r>
          </a:p>
          <a:p>
            <a:pPr marL="749110" indent="-742950">
              <a:buFont typeface="+mj-lt"/>
              <a:buAutoNum type="arabicPeriod"/>
            </a:pPr>
            <a:r>
              <a:rPr lang="en-US" sz="3600" dirty="0">
                <a:latin typeface="Times New Roman" panose="02020603050405020304" pitchFamily="18" charset="0"/>
                <a:cs typeface="Times New Roman" panose="02020603050405020304" pitchFamily="18" charset="0"/>
              </a:rPr>
              <a:t>Wrap Up</a:t>
            </a:r>
          </a:p>
        </p:txBody>
      </p:sp>
    </p:spTree>
    <p:extLst>
      <p:ext uri="{BB962C8B-B14F-4D97-AF65-F5344CB8AC3E}">
        <p14:creationId xmlns:p14="http://schemas.microsoft.com/office/powerpoint/2010/main" val="296257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5F457C6-E1D8-85E3-8E72-55E736294FF0}"/>
              </a:ext>
            </a:extLst>
          </p:cNvPr>
          <p:cNvSpPr>
            <a:spLocks noGrp="1"/>
          </p:cNvSpPr>
          <p:nvPr>
            <p:ph type="title"/>
          </p:nvPr>
        </p:nvSpPr>
        <p:spPr>
          <a:xfrm>
            <a:off x="2316399" y="274656"/>
            <a:ext cx="7958331" cy="1077229"/>
          </a:xfrm>
        </p:spPr>
        <p:txBody>
          <a:bodyPr>
            <a:normAutofit/>
          </a:bodyPr>
          <a:lstStyle/>
          <a:p>
            <a:pPr algn="ctr"/>
            <a:r>
              <a:rPr lang="en-US" sz="6000" b="1" dirty="0">
                <a:latin typeface="Times New Roman" panose="02020603050405020304" pitchFamily="18" charset="0"/>
                <a:cs typeface="Times New Roman" panose="02020603050405020304" pitchFamily="18" charset="0"/>
              </a:rPr>
              <a:t>What are we doing</a:t>
            </a:r>
            <a:endParaRPr lang="th-TH" sz="6000" b="1" dirty="0">
              <a:latin typeface="Times New Roman" panose="02020603050405020304" pitchFamily="18" charset="0"/>
            </a:endParaRPr>
          </a:p>
        </p:txBody>
      </p:sp>
      <p:sp>
        <p:nvSpPr>
          <p:cNvPr id="3" name="ตัวแทนเนื้อหา 2">
            <a:extLst>
              <a:ext uri="{FF2B5EF4-FFF2-40B4-BE49-F238E27FC236}">
                <a16:creationId xmlns:a16="http://schemas.microsoft.com/office/drawing/2014/main" id="{1B4DCC27-9930-8FD3-D8FA-05F7202D89DB}"/>
              </a:ext>
            </a:extLst>
          </p:cNvPr>
          <p:cNvSpPr>
            <a:spLocks noGrp="1"/>
          </p:cNvSpPr>
          <p:nvPr>
            <p:ph idx="1"/>
          </p:nvPr>
        </p:nvSpPr>
        <p:spPr>
          <a:xfrm>
            <a:off x="1653893" y="1059509"/>
            <a:ext cx="9189014" cy="5523835"/>
          </a:xfrm>
        </p:spPr>
        <p:txBody>
          <a:bodyPr>
            <a:noAutofit/>
          </a:bodyPr>
          <a:lstStyle/>
          <a:p>
            <a:pPr marL="6160" indent="0">
              <a:buNone/>
            </a:pPr>
            <a:r>
              <a:rPr lang="en-US" sz="3600" dirty="0">
                <a:solidFill>
                  <a:srgbClr val="FFFFFF"/>
                </a:solidFill>
                <a:latin typeface="Times New Roman" panose="02020603050405020304" pitchFamily="18" charset="0"/>
                <a:cs typeface="Times New Roman" panose="02020603050405020304" pitchFamily="18" charset="0"/>
              </a:rPr>
              <a:t>   </a:t>
            </a:r>
          </a:p>
          <a:p>
            <a:pPr marL="6160" indent="0">
              <a:buNone/>
            </a:pPr>
            <a:r>
              <a:rPr lang="en-US" sz="3600" b="0" i="0" dirty="0">
                <a:solidFill>
                  <a:srgbClr val="FFFFFF"/>
                </a:solidFill>
                <a:effectLst/>
                <a:latin typeface="Times New Roman" panose="02020603050405020304" pitchFamily="18" charset="0"/>
                <a:cs typeface="Times New Roman" panose="02020603050405020304" pitchFamily="18" charset="0"/>
              </a:rPr>
              <a:t>   </a:t>
            </a:r>
            <a:r>
              <a:rPr lang="en-US" sz="1800" b="0" i="0" dirty="0">
                <a:solidFill>
                  <a:srgbClr val="FFFFFF"/>
                </a:solidFill>
                <a:effectLst/>
                <a:latin typeface="ArialMT"/>
              </a:rPr>
              <a:t>It is hardly arguable, that we live in the age of exponential growth. Besides many other things, the growth of the data volume generated by us is rocketed too (e.g. according to </a:t>
            </a:r>
            <a:r>
              <a:rPr lang="en-US" sz="1800" b="1" i="0" dirty="0">
                <a:solidFill>
                  <a:srgbClr val="FFB600"/>
                </a:solidFill>
                <a:effectLst/>
                <a:latin typeface="Arial-BoldMT"/>
              </a:rPr>
              <a:t>researches of IDC </a:t>
            </a:r>
            <a:r>
              <a:rPr lang="en-US" sz="1800" b="0" i="0" dirty="0">
                <a:solidFill>
                  <a:srgbClr val="FFFFFF"/>
                </a:solidFill>
                <a:effectLst/>
                <a:latin typeface="ArialMT"/>
              </a:rPr>
              <a:t>mankind doubles the data generated in every 24 months), thereby the business value potential hidden in this data is also continuously growing.</a:t>
            </a:r>
            <a:r>
              <a:rPr lang="en-US" sz="1800" dirty="0"/>
              <a:t> </a:t>
            </a:r>
            <a:br>
              <a:rPr lang="en-US" sz="1800" dirty="0"/>
            </a:br>
            <a:r>
              <a:rPr lang="en-US" sz="1800" b="0" i="0" dirty="0">
                <a:solidFill>
                  <a:srgbClr val="FFFFFF"/>
                </a:solidFill>
                <a:effectLst/>
                <a:latin typeface="ArialMT"/>
              </a:rPr>
              <a:t>the basic goal of data strategy is to create and maintain an enterprise-wide strategy that ensures the </a:t>
            </a:r>
            <a:r>
              <a:rPr lang="en-US" sz="1800" b="1" i="0" dirty="0">
                <a:solidFill>
                  <a:srgbClr val="FFFFFF"/>
                </a:solidFill>
                <a:effectLst/>
                <a:latin typeface="Arial-BoldMT"/>
              </a:rPr>
              <a:t>adequate protection, quality, value, and </a:t>
            </a:r>
            <a:r>
              <a:rPr lang="en-US" sz="1800" b="1" i="0" dirty="0" err="1">
                <a:solidFill>
                  <a:srgbClr val="FFFFFF"/>
                </a:solidFill>
                <a:effectLst/>
                <a:latin typeface="Arial-BoldMT"/>
              </a:rPr>
              <a:t>utilisation</a:t>
            </a:r>
            <a:r>
              <a:rPr lang="en-US" sz="1800" b="1" i="0" dirty="0">
                <a:solidFill>
                  <a:srgbClr val="FFFFFF"/>
                </a:solidFill>
                <a:effectLst/>
                <a:latin typeface="Arial-BoldMT"/>
              </a:rPr>
              <a:t> of corporate data assets </a:t>
            </a:r>
            <a:r>
              <a:rPr lang="en-US" sz="1800" b="0" i="0" dirty="0">
                <a:solidFill>
                  <a:srgbClr val="FFFFFF"/>
                </a:solidFill>
                <a:effectLst/>
                <a:latin typeface="ArialMT"/>
              </a:rPr>
              <a:t>available through harnessing data-related and data-dependent capabilities. An effective data strategy (similarly to other corporate strategies) has the following properties:</a:t>
            </a:r>
          </a:p>
          <a:p>
            <a:r>
              <a:rPr lang="en-US" sz="1800" b="0" i="0" dirty="0">
                <a:solidFill>
                  <a:srgbClr val="FFFFFF"/>
                </a:solidFill>
                <a:effectLst/>
                <a:latin typeface="ArialMT"/>
              </a:rPr>
              <a:t>• </a:t>
            </a:r>
            <a:r>
              <a:rPr lang="en-US" sz="1800" b="1" i="0" dirty="0">
                <a:solidFill>
                  <a:srgbClr val="FFFFFF"/>
                </a:solidFill>
                <a:effectLst/>
                <a:latin typeface="Arial-BoldMT"/>
              </a:rPr>
              <a:t>Actionable</a:t>
            </a:r>
          </a:p>
          <a:p>
            <a:r>
              <a:rPr lang="en-US" sz="1800" b="0" i="0" dirty="0">
                <a:solidFill>
                  <a:srgbClr val="FFFFFF"/>
                </a:solidFill>
                <a:effectLst/>
                <a:latin typeface="ArialMT"/>
              </a:rPr>
              <a:t>• </a:t>
            </a:r>
            <a:r>
              <a:rPr lang="en-US" sz="1800" b="1" i="0" dirty="0">
                <a:solidFill>
                  <a:srgbClr val="FFFFFF"/>
                </a:solidFill>
                <a:effectLst/>
                <a:latin typeface="Arial-BoldMT"/>
              </a:rPr>
              <a:t>Relevant </a:t>
            </a:r>
            <a:r>
              <a:rPr lang="en-US" sz="1800" b="0" i="0" dirty="0">
                <a:solidFill>
                  <a:srgbClr val="FFFFFF"/>
                </a:solidFill>
                <a:effectLst/>
                <a:latin typeface="ArialMT"/>
              </a:rPr>
              <a:t>(contextual to the </a:t>
            </a:r>
            <a:r>
              <a:rPr lang="en-US" sz="1800" b="0" i="0" dirty="0" err="1">
                <a:solidFill>
                  <a:srgbClr val="FFFFFF"/>
                </a:solidFill>
                <a:effectLst/>
                <a:latin typeface="ArialMT"/>
              </a:rPr>
              <a:t>organisation</a:t>
            </a:r>
            <a:r>
              <a:rPr lang="en-US" sz="1800" b="0" i="0" dirty="0">
                <a:solidFill>
                  <a:srgbClr val="FFFFFF"/>
                </a:solidFill>
                <a:effectLst/>
                <a:latin typeface="ArialMT"/>
              </a:rPr>
              <a:t>, not generic)</a:t>
            </a:r>
          </a:p>
          <a:p>
            <a:r>
              <a:rPr lang="en-US" sz="1800" b="0" i="0" dirty="0">
                <a:solidFill>
                  <a:srgbClr val="FFFFFF"/>
                </a:solidFill>
                <a:effectLst/>
                <a:latin typeface="ArialMT"/>
              </a:rPr>
              <a:t>• </a:t>
            </a:r>
            <a:r>
              <a:rPr lang="en-US" sz="1800" b="1" i="0" dirty="0">
                <a:solidFill>
                  <a:srgbClr val="FFFFFF"/>
                </a:solidFill>
                <a:effectLst/>
                <a:latin typeface="Arial-BoldMT"/>
              </a:rPr>
              <a:t>Evolutionary </a:t>
            </a:r>
            <a:r>
              <a:rPr lang="en-US" sz="1800" b="0" i="0" dirty="0">
                <a:solidFill>
                  <a:srgbClr val="FFFFFF"/>
                </a:solidFill>
                <a:effectLst/>
                <a:latin typeface="ArialMT"/>
              </a:rPr>
              <a:t>(needs continuous revisiting and update)</a:t>
            </a:r>
          </a:p>
          <a:p>
            <a:r>
              <a:rPr lang="en-US" sz="1800" b="0" i="0" dirty="0">
                <a:solidFill>
                  <a:srgbClr val="FFFFFF"/>
                </a:solidFill>
                <a:effectLst/>
                <a:latin typeface="ArialMT"/>
              </a:rPr>
              <a:t>• </a:t>
            </a:r>
            <a:r>
              <a:rPr lang="en-US" sz="1800" b="1" i="0" dirty="0">
                <a:solidFill>
                  <a:srgbClr val="FFFFFF"/>
                </a:solidFill>
                <a:effectLst/>
                <a:latin typeface="Arial-BoldMT"/>
              </a:rPr>
              <a:t>Integrated / connected</a:t>
            </a:r>
            <a:r>
              <a:rPr lang="en-US" sz="1800" dirty="0"/>
              <a:t> </a:t>
            </a:r>
            <a:br>
              <a:rPr lang="en-US" sz="3200" dirty="0"/>
            </a:br>
            <a:endParaRPr lang="th-TH" sz="3600" dirty="0">
              <a:latin typeface="Times New Roman" panose="02020603050405020304" pitchFamily="18" charset="0"/>
            </a:endParaRPr>
          </a:p>
        </p:txBody>
      </p:sp>
    </p:spTree>
    <p:extLst>
      <p:ext uri="{BB962C8B-B14F-4D97-AF65-F5344CB8AC3E}">
        <p14:creationId xmlns:p14="http://schemas.microsoft.com/office/powerpoint/2010/main" val="204603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1E27A76-9B92-BFC2-708F-D05AF6826AF5}"/>
              </a:ext>
            </a:extLst>
          </p:cNvPr>
          <p:cNvSpPr>
            <a:spLocks noGrp="1"/>
          </p:cNvSpPr>
          <p:nvPr>
            <p:ph type="title"/>
          </p:nvPr>
        </p:nvSpPr>
        <p:spPr>
          <a:xfrm>
            <a:off x="2240333" y="269441"/>
            <a:ext cx="8722942" cy="1077229"/>
          </a:xfrm>
        </p:spPr>
        <p:txBody>
          <a:bodyPr>
            <a:normAutofit fontScale="90000"/>
          </a:bodyPr>
          <a:lstStyle/>
          <a:p>
            <a:pPr algn="ctr"/>
            <a:r>
              <a:rPr lang="en-US" sz="6700" b="1" dirty="0">
                <a:latin typeface="Times New Roman" panose="02020603050405020304" pitchFamily="18" charset="0"/>
                <a:cs typeface="Times New Roman" panose="02020603050405020304" pitchFamily="18" charset="0"/>
              </a:rPr>
              <a:t>What we want to </a:t>
            </a:r>
            <a:r>
              <a:rPr lang="en-US" sz="6700" b="1" dirty="0" err="1">
                <a:latin typeface="Times New Roman" panose="02020603050405020304" pitchFamily="18" charset="0"/>
                <a:cs typeface="Times New Roman" panose="02020603050405020304" pitchFamily="18" charset="0"/>
              </a:rPr>
              <a:t>archieve</a:t>
            </a:r>
            <a:br>
              <a:rPr lang="en-US" sz="6000" dirty="0">
                <a:latin typeface="Times New Roman" panose="02020603050405020304" pitchFamily="18" charset="0"/>
                <a:cs typeface="Times New Roman" panose="02020603050405020304" pitchFamily="18" charset="0"/>
              </a:rPr>
            </a:br>
            <a:endParaRPr lang="th-TH" sz="6000" b="1" dirty="0">
              <a:latin typeface="Times New Roman" panose="02020603050405020304" pitchFamily="18" charset="0"/>
            </a:endParaRPr>
          </a:p>
        </p:txBody>
      </p:sp>
      <p:sp>
        <p:nvSpPr>
          <p:cNvPr id="3" name="ตัวแทนเนื้อหา 2">
            <a:extLst>
              <a:ext uri="{FF2B5EF4-FFF2-40B4-BE49-F238E27FC236}">
                <a16:creationId xmlns:a16="http://schemas.microsoft.com/office/drawing/2014/main" id="{1FC46043-7C71-17D6-6F6B-6C6AD5C70D9B}"/>
              </a:ext>
            </a:extLst>
          </p:cNvPr>
          <p:cNvSpPr>
            <a:spLocks noGrp="1"/>
          </p:cNvSpPr>
          <p:nvPr>
            <p:ph idx="1"/>
          </p:nvPr>
        </p:nvSpPr>
        <p:spPr>
          <a:xfrm>
            <a:off x="1434751" y="1194269"/>
            <a:ext cx="9528524" cy="5527639"/>
          </a:xfrm>
        </p:spPr>
        <p:txBody>
          <a:bodyPr>
            <a:normAutofit fontScale="25000" lnSpcReduction="20000"/>
          </a:bodyPr>
          <a:lstStyle/>
          <a:p>
            <a:r>
              <a:rPr lang="en-US" sz="7200" b="1" i="0" dirty="0">
                <a:solidFill>
                  <a:srgbClr val="FFB600"/>
                </a:solidFill>
                <a:effectLst/>
                <a:latin typeface="Times New Roman" panose="02020603050405020304" pitchFamily="18" charset="0"/>
                <a:cs typeface="Times New Roman" panose="02020603050405020304" pitchFamily="18" charset="0"/>
              </a:rPr>
              <a:t>Improving Business Decisions - </a:t>
            </a:r>
            <a:r>
              <a:rPr lang="en-US" sz="7200" b="0" i="0" dirty="0">
                <a:solidFill>
                  <a:srgbClr val="FFFFFF"/>
                </a:solidFill>
                <a:effectLst/>
                <a:latin typeface="Times New Roman" panose="02020603050405020304" pitchFamily="18" charset="0"/>
                <a:cs typeface="Times New Roman" panose="02020603050405020304" pitchFamily="18" charset="0"/>
              </a:rPr>
              <a:t>In order to make good business decisions, we need to know better our customers, products, services, competitors and markets, monitor better financial and other internal processes, and effectively leverage human resources. Enterprise data assets can help to achieve these objectives.</a:t>
            </a:r>
            <a:r>
              <a:rPr lang="en-US" sz="7200" dirty="0">
                <a:latin typeface="Times New Roman" panose="02020603050405020304" pitchFamily="18" charset="0"/>
                <a:cs typeface="Times New Roman" panose="02020603050405020304" pitchFamily="18" charset="0"/>
              </a:rPr>
              <a:t> </a:t>
            </a:r>
          </a:p>
          <a:p>
            <a:r>
              <a:rPr lang="en-US" sz="7200" b="1" i="0" dirty="0">
                <a:solidFill>
                  <a:srgbClr val="FFB600"/>
                </a:solidFill>
                <a:effectLst/>
                <a:latin typeface="Times New Roman" panose="02020603050405020304" pitchFamily="18" charset="0"/>
                <a:cs typeface="Times New Roman" panose="02020603050405020304" pitchFamily="18" charset="0"/>
              </a:rPr>
              <a:t>Improving Your Operations</a:t>
            </a:r>
            <a:r>
              <a:rPr lang="en-US" sz="7200" dirty="0">
                <a:latin typeface="Times New Roman" panose="02020603050405020304" pitchFamily="18" charset="0"/>
                <a:cs typeface="Times New Roman" panose="02020603050405020304" pitchFamily="18" charset="0"/>
              </a:rPr>
              <a:t> - </a:t>
            </a:r>
            <a:r>
              <a:rPr lang="en-US" sz="7200" b="1" i="0" dirty="0">
                <a:solidFill>
                  <a:srgbClr val="FFFFFF"/>
                </a:solidFill>
                <a:effectLst/>
                <a:latin typeface="Times New Roman" panose="02020603050405020304" pitchFamily="18" charset="0"/>
                <a:cs typeface="Times New Roman" panose="02020603050405020304" pitchFamily="18" charset="0"/>
              </a:rPr>
              <a:t>Manufacturing</a:t>
            </a:r>
            <a:r>
              <a:rPr lang="en-US" sz="7200" b="0" i="0" dirty="0">
                <a:solidFill>
                  <a:srgbClr val="FFFFFF"/>
                </a:solidFill>
                <a:effectLst/>
                <a:latin typeface="Times New Roman" panose="02020603050405020304" pitchFamily="18" charset="0"/>
                <a:cs typeface="Times New Roman" panose="02020603050405020304" pitchFamily="18" charset="0"/>
              </a:rPr>
              <a:t>: monitoring equipment and machines for early identification of wear and tear, for intelligent planning and reduction of downtime (predictive maintenance), for reduction of defective products or for improvement of product quality.  </a:t>
            </a:r>
            <a:r>
              <a:rPr lang="en-US" sz="7200" b="1" i="0" dirty="0">
                <a:solidFill>
                  <a:srgbClr val="FFFFFF"/>
                </a:solidFill>
                <a:effectLst/>
                <a:latin typeface="Times New Roman" panose="02020603050405020304" pitchFamily="18" charset="0"/>
                <a:cs typeface="Times New Roman" panose="02020603050405020304" pitchFamily="18" charset="0"/>
              </a:rPr>
              <a:t>Warehousing and Distribution</a:t>
            </a:r>
            <a:r>
              <a:rPr lang="en-US" sz="7200" b="0" i="0" dirty="0">
                <a:solidFill>
                  <a:srgbClr val="FFFFFF"/>
                </a:solidFill>
                <a:effectLst/>
                <a:latin typeface="Times New Roman" panose="02020603050405020304" pitchFamily="18" charset="0"/>
                <a:cs typeface="Times New Roman" panose="02020603050405020304" pitchFamily="18" charset="0"/>
              </a:rPr>
              <a:t>: automated warehouse; intelligent supply chain management; delivery route optimization.</a:t>
            </a:r>
            <a:r>
              <a:rPr lang="en-US" sz="7200" dirty="0">
                <a:latin typeface="Times New Roman" panose="02020603050405020304" pitchFamily="18" charset="0"/>
                <a:cs typeface="Times New Roman" panose="02020603050405020304" pitchFamily="18" charset="0"/>
              </a:rPr>
              <a:t> </a:t>
            </a:r>
            <a:br>
              <a:rPr lang="en-US" sz="7200" dirty="0">
                <a:latin typeface="Times New Roman" panose="02020603050405020304" pitchFamily="18" charset="0"/>
                <a:cs typeface="Times New Roman" panose="02020603050405020304" pitchFamily="18" charset="0"/>
              </a:rPr>
            </a:br>
            <a:br>
              <a:rPr lang="en-US" sz="7200" dirty="0">
                <a:latin typeface="Times New Roman" panose="02020603050405020304" pitchFamily="18" charset="0"/>
                <a:cs typeface="Times New Roman" panose="02020603050405020304" pitchFamily="18" charset="0"/>
              </a:rPr>
            </a:br>
            <a:r>
              <a:rPr lang="en-US" sz="7200" b="1" i="0" dirty="0">
                <a:solidFill>
                  <a:srgbClr val="FFFFFF"/>
                </a:solidFill>
                <a:effectLst/>
                <a:latin typeface="Times New Roman" panose="02020603050405020304" pitchFamily="18" charset="0"/>
                <a:cs typeface="Times New Roman" panose="02020603050405020304" pitchFamily="18" charset="0"/>
              </a:rPr>
              <a:t>Business Process Improvement</a:t>
            </a:r>
            <a:r>
              <a:rPr lang="en-US" sz="7200" b="0" i="0" dirty="0">
                <a:solidFill>
                  <a:srgbClr val="FFFFFF"/>
                </a:solidFill>
                <a:effectLst/>
                <a:latin typeface="Times New Roman" panose="02020603050405020304" pitchFamily="18" charset="0"/>
                <a:cs typeface="Times New Roman" panose="02020603050405020304" pitchFamily="18" charset="0"/>
              </a:rPr>
              <a:t>: fraud detection, data-driven risk estimation, automatic content generation with artificial intelligence</a:t>
            </a:r>
          </a:p>
          <a:p>
            <a:pPr marL="6160" indent="0">
              <a:buNone/>
            </a:pPr>
            <a:r>
              <a:rPr lang="en-US" sz="7200" b="1" dirty="0">
                <a:solidFill>
                  <a:srgbClr val="FFFFFF"/>
                </a:solidFill>
                <a:latin typeface="Times New Roman" panose="02020603050405020304" pitchFamily="18" charset="0"/>
                <a:cs typeface="Times New Roman" panose="02020603050405020304" pitchFamily="18" charset="0"/>
              </a:rPr>
              <a:t>      </a:t>
            </a:r>
            <a:r>
              <a:rPr lang="en-US" sz="7200" b="1" i="0" dirty="0">
                <a:solidFill>
                  <a:srgbClr val="FFFFFF"/>
                </a:solidFill>
                <a:effectLst/>
                <a:latin typeface="Times New Roman" panose="02020603050405020304" pitchFamily="18" charset="0"/>
                <a:cs typeface="Times New Roman" panose="02020603050405020304" pitchFamily="18" charset="0"/>
              </a:rPr>
              <a:t>Sales and Marketing</a:t>
            </a:r>
            <a:r>
              <a:rPr lang="en-US" sz="7200" b="0" i="0" dirty="0">
                <a:solidFill>
                  <a:srgbClr val="FFFFFF"/>
                </a:solidFill>
                <a:effectLst/>
                <a:latin typeface="Times New Roman" panose="02020603050405020304" pitchFamily="18" charset="0"/>
                <a:cs typeface="Times New Roman" panose="02020603050405020304" pitchFamily="18" charset="0"/>
              </a:rPr>
              <a:t>: churn / fading / attrition prediction, </a:t>
            </a:r>
            <a:r>
              <a:rPr lang="en-US" sz="7200" b="0" i="0" dirty="0" err="1">
                <a:solidFill>
                  <a:srgbClr val="FFFFFF"/>
                </a:solidFill>
                <a:effectLst/>
                <a:latin typeface="Times New Roman" panose="02020603050405020304" pitchFamily="18" charset="0"/>
                <a:cs typeface="Times New Roman" panose="02020603050405020304" pitchFamily="18" charset="0"/>
              </a:rPr>
              <a:t>personalised</a:t>
            </a:r>
            <a:r>
              <a:rPr lang="en-US" sz="7200" b="0" i="0" dirty="0">
                <a:solidFill>
                  <a:srgbClr val="FFFFFF"/>
                </a:solidFill>
                <a:effectLst/>
                <a:latin typeface="Times New Roman" panose="02020603050405020304" pitchFamily="18" charset="0"/>
                <a:cs typeface="Times New Roman" panose="02020603050405020304" pitchFamily="18" charset="0"/>
              </a:rPr>
              <a:t> offers and product recommendation systems, dynamic pricing, customer satisfaction prediction, channel optimization.</a:t>
            </a:r>
          </a:p>
          <a:p>
            <a:r>
              <a:rPr lang="en-US" sz="7200" dirty="0">
                <a:latin typeface="Times New Roman" panose="02020603050405020304" pitchFamily="18" charset="0"/>
                <a:cs typeface="Times New Roman" panose="02020603050405020304" pitchFamily="18" charset="0"/>
              </a:rPr>
              <a:t> </a:t>
            </a:r>
            <a:r>
              <a:rPr lang="en-US" sz="7200" b="1" i="0" dirty="0">
                <a:solidFill>
                  <a:srgbClr val="FFB600"/>
                </a:solidFill>
                <a:effectLst/>
                <a:latin typeface="Times New Roman" panose="02020603050405020304" pitchFamily="18" charset="0"/>
                <a:cs typeface="Times New Roman" panose="02020603050405020304" pitchFamily="18" charset="0"/>
              </a:rPr>
              <a:t>Data </a:t>
            </a:r>
            <a:r>
              <a:rPr lang="en-US" sz="7200" b="1" i="0" dirty="0" err="1">
                <a:solidFill>
                  <a:srgbClr val="FFB600"/>
                </a:solidFill>
                <a:effectLst/>
                <a:latin typeface="Times New Roman" panose="02020603050405020304" pitchFamily="18" charset="0"/>
                <a:cs typeface="Times New Roman" panose="02020603050405020304" pitchFamily="18" charset="0"/>
              </a:rPr>
              <a:t>Monetisation</a:t>
            </a:r>
            <a:r>
              <a:rPr lang="en-US" sz="7200" b="1" i="0" dirty="0">
                <a:solidFill>
                  <a:srgbClr val="FFB600"/>
                </a:solidFill>
                <a:effectLst/>
                <a:latin typeface="Times New Roman" panose="02020603050405020304" pitchFamily="18" charset="0"/>
                <a:cs typeface="Times New Roman" panose="02020603050405020304" pitchFamily="18" charset="0"/>
              </a:rPr>
              <a:t> </a:t>
            </a:r>
            <a:r>
              <a:rPr lang="en-US" sz="7200" b="0" i="0" dirty="0">
                <a:solidFill>
                  <a:srgbClr val="FFFFFF"/>
                </a:solidFill>
                <a:effectLst/>
                <a:latin typeface="Times New Roman" panose="02020603050405020304" pitchFamily="18" charset="0"/>
                <a:cs typeface="Times New Roman" panose="02020603050405020304" pitchFamily="18" charset="0"/>
              </a:rPr>
              <a:t>Well-maintained data assets with appropriate quality can directly increase your company’s market value, but it is also possible to sell data assets to individuals and other companies.</a:t>
            </a:r>
            <a:r>
              <a:rPr lang="en-US" sz="72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br>
              <a:rPr lang="en-US" sz="3400" dirty="0">
                <a:latin typeface="Times New Roman" panose="02020603050405020304" pitchFamily="18" charset="0"/>
                <a:cs typeface="Times New Roman" panose="02020603050405020304" pitchFamily="18" charset="0"/>
              </a:rPr>
            </a:br>
            <a:br>
              <a:rPr lang="en-US" dirty="0"/>
            </a:br>
            <a:br>
              <a:rPr lang="en-US" dirty="0"/>
            </a:br>
            <a:endParaRPr lang="th-TH" dirty="0"/>
          </a:p>
        </p:txBody>
      </p:sp>
    </p:spTree>
    <p:extLst>
      <p:ext uri="{BB962C8B-B14F-4D97-AF65-F5344CB8AC3E}">
        <p14:creationId xmlns:p14="http://schemas.microsoft.com/office/powerpoint/2010/main" val="175280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22359C0-4157-9C61-887B-C0189A877E28}"/>
              </a:ext>
            </a:extLst>
          </p:cNvPr>
          <p:cNvSpPr>
            <a:spLocks noGrp="1"/>
          </p:cNvSpPr>
          <p:nvPr>
            <p:ph type="title"/>
          </p:nvPr>
        </p:nvSpPr>
        <p:spPr>
          <a:xfrm>
            <a:off x="2364158" y="408006"/>
            <a:ext cx="7958331" cy="1077229"/>
          </a:xfrm>
        </p:spPr>
        <p:txBody>
          <a:bodyPr>
            <a:normAutofit/>
          </a:bodyPr>
          <a:lstStyle/>
          <a:p>
            <a:pPr algn="ctr"/>
            <a:r>
              <a:rPr lang="en-US" sz="6000" b="1" i="0" dirty="0">
                <a:solidFill>
                  <a:srgbClr val="FFFFFF"/>
                </a:solidFill>
                <a:effectLst/>
                <a:latin typeface="Times New Roman" panose="02020603050405020304" pitchFamily="18" charset="0"/>
                <a:cs typeface="Times New Roman" panose="02020603050405020304" pitchFamily="18" charset="0"/>
              </a:rPr>
              <a:t>Next steps questions</a:t>
            </a:r>
            <a:r>
              <a:rPr lang="en-US" sz="6000" b="1" dirty="0">
                <a:latin typeface="Times New Roman" panose="02020603050405020304" pitchFamily="18" charset="0"/>
                <a:cs typeface="Times New Roman" panose="02020603050405020304" pitchFamily="18" charset="0"/>
              </a:rPr>
              <a:t> </a:t>
            </a:r>
            <a:endParaRPr lang="th-TH" sz="6000" b="1" dirty="0">
              <a:latin typeface="Times New Roman" panose="02020603050405020304" pitchFamily="18" charset="0"/>
            </a:endParaRPr>
          </a:p>
        </p:txBody>
      </p:sp>
      <p:sp>
        <p:nvSpPr>
          <p:cNvPr id="3" name="ตัวแทนเนื้อหา 2">
            <a:extLst>
              <a:ext uri="{FF2B5EF4-FFF2-40B4-BE49-F238E27FC236}">
                <a16:creationId xmlns:a16="http://schemas.microsoft.com/office/drawing/2014/main" id="{902A346B-32DA-D179-4063-8E7DD798D6F5}"/>
              </a:ext>
            </a:extLst>
          </p:cNvPr>
          <p:cNvSpPr>
            <a:spLocks noGrp="1"/>
          </p:cNvSpPr>
          <p:nvPr>
            <p:ph idx="1"/>
          </p:nvPr>
        </p:nvSpPr>
        <p:spPr>
          <a:xfrm>
            <a:off x="1573448" y="1430086"/>
            <a:ext cx="8749041" cy="5019908"/>
          </a:xfrm>
        </p:spPr>
        <p:txBody>
          <a:bodyPr>
            <a:normAutofit fontScale="92500" lnSpcReduction="20000"/>
          </a:bodyPr>
          <a:lstStyle/>
          <a:p>
            <a:r>
              <a:rPr lang="en-US" sz="2300" b="0" i="0" dirty="0">
                <a:solidFill>
                  <a:srgbClr val="FFB600"/>
                </a:solidFill>
                <a:effectLst/>
                <a:latin typeface="Times New Roman" panose="02020603050405020304" pitchFamily="18" charset="0"/>
                <a:cs typeface="Times New Roman" panose="02020603050405020304" pitchFamily="18" charset="0"/>
              </a:rPr>
              <a:t>Available and potentially obtainable internal data sources</a:t>
            </a:r>
            <a:r>
              <a:rPr lang="en-US" sz="2300" b="0" i="0" dirty="0">
                <a:solidFill>
                  <a:srgbClr val="FFFFFF"/>
                </a:solidFill>
                <a:effectLst/>
                <a:latin typeface="Times New Roman" panose="02020603050405020304" pitchFamily="18" charset="0"/>
                <a:cs typeface="Times New Roman" panose="02020603050405020304" pitchFamily="18" charset="0"/>
              </a:rPr>
              <a:t>, and accessible external databases (the goal is to identify the combination of data, that provides the highest business value during the exploiting of corporate data asset)</a:t>
            </a:r>
          </a:p>
          <a:p>
            <a:r>
              <a:rPr lang="en-US" sz="2300" b="0" i="0" dirty="0">
                <a:solidFill>
                  <a:srgbClr val="FFB600"/>
                </a:solidFill>
                <a:effectLst/>
                <a:latin typeface="Times New Roman" panose="02020603050405020304" pitchFamily="18" charset="0"/>
                <a:cs typeface="Times New Roman" panose="02020603050405020304" pitchFamily="18" charset="0"/>
              </a:rPr>
              <a:t>Data </a:t>
            </a:r>
            <a:r>
              <a:rPr lang="en-US" sz="2300" b="0" i="0" dirty="0" err="1">
                <a:solidFill>
                  <a:srgbClr val="FFB600"/>
                </a:solidFill>
                <a:effectLst/>
                <a:latin typeface="Times New Roman" panose="02020603050405020304" pitchFamily="18" charset="0"/>
                <a:cs typeface="Times New Roman" panose="02020603050405020304" pitchFamily="18" charset="0"/>
              </a:rPr>
              <a:t>utilisation</a:t>
            </a:r>
            <a:r>
              <a:rPr lang="en-US" sz="2300" b="0" i="0" dirty="0">
                <a:solidFill>
                  <a:srgbClr val="FFB600"/>
                </a:solidFill>
                <a:effectLst/>
                <a:latin typeface="Times New Roman" panose="02020603050405020304" pitchFamily="18" charset="0"/>
                <a:cs typeface="Times New Roman" panose="02020603050405020304" pitchFamily="18" charset="0"/>
              </a:rPr>
              <a:t> </a:t>
            </a:r>
            <a:r>
              <a:rPr lang="en-US" sz="2300" b="0" i="0" dirty="0">
                <a:solidFill>
                  <a:srgbClr val="FFFFFF"/>
                </a:solidFill>
                <a:effectLst/>
                <a:latin typeface="Times New Roman" panose="02020603050405020304" pitchFamily="18" charset="0"/>
                <a:cs typeface="Times New Roman" panose="02020603050405020304" pitchFamily="18" charset="0"/>
              </a:rPr>
              <a:t>(in decision making; in business operations; in direct </a:t>
            </a:r>
            <a:r>
              <a:rPr lang="en-US" sz="2300" b="0" i="0" dirty="0" err="1">
                <a:solidFill>
                  <a:srgbClr val="FFFFFF"/>
                </a:solidFill>
                <a:effectLst/>
                <a:latin typeface="Times New Roman" panose="02020603050405020304" pitchFamily="18" charset="0"/>
                <a:cs typeface="Times New Roman" panose="02020603050405020304" pitchFamily="18" charset="0"/>
              </a:rPr>
              <a:t>monetisation</a:t>
            </a:r>
            <a:r>
              <a:rPr lang="en-US" sz="2300" b="0" i="0" dirty="0">
                <a:solidFill>
                  <a:srgbClr val="FFFFFF"/>
                </a:solidFill>
                <a:effectLst/>
                <a:latin typeface="Times New Roman" panose="02020603050405020304" pitchFamily="18" charset="0"/>
                <a:cs typeface="Times New Roman" panose="02020603050405020304" pitchFamily="18" charset="0"/>
              </a:rPr>
              <a:t>)</a:t>
            </a:r>
          </a:p>
          <a:p>
            <a:r>
              <a:rPr lang="en-US" sz="2300" b="0" i="0" dirty="0">
                <a:solidFill>
                  <a:srgbClr val="FFB600"/>
                </a:solidFill>
                <a:effectLst/>
                <a:latin typeface="Times New Roman" panose="02020603050405020304" pitchFamily="18" charset="0"/>
                <a:cs typeface="Times New Roman" panose="02020603050405020304" pitchFamily="18" charset="0"/>
              </a:rPr>
              <a:t>Technology and data infrastructure </a:t>
            </a:r>
            <a:r>
              <a:rPr lang="en-US" sz="2300" b="0" i="0" dirty="0">
                <a:solidFill>
                  <a:srgbClr val="FFFFFF"/>
                </a:solidFill>
                <a:effectLst/>
                <a:latin typeface="Times New Roman" panose="02020603050405020304" pitchFamily="18" charset="0"/>
                <a:cs typeface="Times New Roman" panose="02020603050405020304" pitchFamily="18" charset="0"/>
              </a:rPr>
              <a:t>to be used (data collection, storing data analytics and data </a:t>
            </a:r>
            <a:r>
              <a:rPr lang="en-US" sz="2300" b="0" i="0" dirty="0" err="1">
                <a:solidFill>
                  <a:srgbClr val="FFFFFF"/>
                </a:solidFill>
                <a:effectLst/>
                <a:latin typeface="Times New Roman" panose="02020603050405020304" pitchFamily="18" charset="0"/>
                <a:cs typeface="Times New Roman" panose="02020603050405020304" pitchFamily="18" charset="0"/>
              </a:rPr>
              <a:t>processing,access</a:t>
            </a:r>
            <a:r>
              <a:rPr lang="en-US" sz="2300" b="0" i="0" dirty="0">
                <a:solidFill>
                  <a:srgbClr val="FFFFFF"/>
                </a:solidFill>
                <a:effectLst/>
                <a:latin typeface="Times New Roman" panose="02020603050405020304" pitchFamily="18" charset="0"/>
                <a:cs typeface="Times New Roman" panose="02020603050405020304" pitchFamily="18" charset="0"/>
              </a:rPr>
              <a:t> to data, </a:t>
            </a:r>
            <a:r>
              <a:rPr lang="en-US" sz="2300" b="0" i="0" dirty="0" err="1">
                <a:solidFill>
                  <a:srgbClr val="FFFFFF"/>
                </a:solidFill>
                <a:effectLst/>
                <a:latin typeface="Times New Roman" panose="02020603050405020304" pitchFamily="18" charset="0"/>
                <a:cs typeface="Times New Roman" panose="02020603050405020304" pitchFamily="18" charset="0"/>
              </a:rPr>
              <a:t>visualisation</a:t>
            </a:r>
            <a:r>
              <a:rPr lang="en-US" sz="2300" b="0" i="0" dirty="0">
                <a:solidFill>
                  <a:srgbClr val="FFFFFF"/>
                </a:solidFill>
                <a:effectLst/>
                <a:latin typeface="Times New Roman" panose="02020603050405020304" pitchFamily="18" charset="0"/>
                <a:cs typeface="Times New Roman" panose="02020603050405020304" pitchFamily="18" charset="0"/>
              </a:rPr>
              <a:t> and communication)</a:t>
            </a:r>
          </a:p>
          <a:p>
            <a:r>
              <a:rPr lang="en-US" sz="2300" b="0" i="0" dirty="0">
                <a:solidFill>
                  <a:srgbClr val="FFB600"/>
                </a:solidFill>
                <a:effectLst/>
                <a:latin typeface="Times New Roman" panose="02020603050405020304" pitchFamily="18" charset="0"/>
                <a:cs typeface="Times New Roman" panose="02020603050405020304" pitchFamily="18" charset="0"/>
              </a:rPr>
              <a:t>Building data competencies </a:t>
            </a:r>
            <a:r>
              <a:rPr lang="en-US" sz="2300" b="0" i="0" dirty="0">
                <a:solidFill>
                  <a:srgbClr val="FFFFFF"/>
                </a:solidFill>
                <a:effectLst/>
                <a:latin typeface="Times New Roman" panose="02020603050405020304" pitchFamily="18" charset="0"/>
                <a:cs typeface="Times New Roman" panose="02020603050405020304" pitchFamily="18" charset="0"/>
              </a:rPr>
              <a:t>(building and developing internal skills and competencies; using external competencies)</a:t>
            </a:r>
          </a:p>
          <a:p>
            <a:r>
              <a:rPr lang="en-US" sz="2300" b="0" i="0" dirty="0">
                <a:solidFill>
                  <a:srgbClr val="FFB600"/>
                </a:solidFill>
                <a:effectLst/>
                <a:latin typeface="Times New Roman" panose="02020603050405020304" pitchFamily="18" charset="0"/>
                <a:cs typeface="Times New Roman" panose="02020603050405020304" pitchFamily="18" charset="0"/>
              </a:rPr>
              <a:t>Data governance </a:t>
            </a:r>
            <a:r>
              <a:rPr lang="en-US" sz="2300" b="0" i="0" dirty="0">
                <a:solidFill>
                  <a:srgbClr val="FFFFFF"/>
                </a:solidFill>
                <a:effectLst/>
                <a:latin typeface="Times New Roman" panose="02020603050405020304" pitchFamily="18" charset="0"/>
                <a:cs typeface="Times New Roman" panose="02020603050405020304" pitchFamily="18" charset="0"/>
              </a:rPr>
              <a:t>(data ownership and privacy, integrity and security).</a:t>
            </a:r>
            <a:r>
              <a:rPr lang="en-US" sz="2300" dirty="0">
                <a:latin typeface="Times New Roman" panose="02020603050405020304" pitchFamily="18" charset="0"/>
                <a:cs typeface="Times New Roman" panose="02020603050405020304" pitchFamily="18" charset="0"/>
              </a:rPr>
              <a:t> </a:t>
            </a:r>
            <a:br>
              <a:rPr lang="en-US" dirty="0"/>
            </a:br>
            <a:endParaRPr lang="th-TH" dirty="0"/>
          </a:p>
        </p:txBody>
      </p:sp>
    </p:spTree>
    <p:extLst>
      <p:ext uri="{BB962C8B-B14F-4D97-AF65-F5344CB8AC3E}">
        <p14:creationId xmlns:p14="http://schemas.microsoft.com/office/powerpoint/2010/main" val="336009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49FD96-A265-7859-A348-85A4C7A4CE0B}"/>
              </a:ext>
            </a:extLst>
          </p:cNvPr>
          <p:cNvSpPr>
            <a:spLocks noGrp="1"/>
          </p:cNvSpPr>
          <p:nvPr>
            <p:ph type="title"/>
          </p:nvPr>
        </p:nvSpPr>
        <p:spPr>
          <a:xfrm>
            <a:off x="2240333" y="341331"/>
            <a:ext cx="7958331" cy="1068369"/>
          </a:xfrm>
        </p:spPr>
        <p:txBody>
          <a:bodyPr>
            <a:normAutofit/>
          </a:bodyPr>
          <a:lstStyle/>
          <a:p>
            <a:pPr algn="ctr"/>
            <a:r>
              <a:rPr lang="en-US" sz="6000" b="1" dirty="0">
                <a:latin typeface="Times New Roman" panose="02020603050405020304" pitchFamily="18" charset="0"/>
              </a:rPr>
              <a:t>Wrap Up</a:t>
            </a:r>
            <a:endParaRPr lang="th-TH" sz="6000" b="1" dirty="0">
              <a:latin typeface="Times New Roman" panose="02020603050405020304" pitchFamily="18" charset="0"/>
            </a:endParaRPr>
          </a:p>
        </p:txBody>
      </p:sp>
      <p:pic>
        <p:nvPicPr>
          <p:cNvPr id="5" name="ตัวแทนเนื้อหา 4">
            <a:extLst>
              <a:ext uri="{FF2B5EF4-FFF2-40B4-BE49-F238E27FC236}">
                <a16:creationId xmlns:a16="http://schemas.microsoft.com/office/drawing/2014/main" id="{074376B4-CAF1-3E4C-3A78-95C193F7D0C1}"/>
              </a:ext>
            </a:extLst>
          </p:cNvPr>
          <p:cNvPicPr>
            <a:picLocks noGrp="1" noChangeAspect="1"/>
          </p:cNvPicPr>
          <p:nvPr>
            <p:ph idx="1"/>
          </p:nvPr>
        </p:nvPicPr>
        <p:blipFill>
          <a:blip r:embed="rId2"/>
          <a:stretch>
            <a:fillRect/>
          </a:stretch>
        </p:blipFill>
        <p:spPr>
          <a:xfrm>
            <a:off x="2107635" y="1185863"/>
            <a:ext cx="8512739" cy="5450518"/>
          </a:xfrm>
        </p:spPr>
      </p:pic>
    </p:spTree>
    <p:extLst>
      <p:ext uri="{BB962C8B-B14F-4D97-AF65-F5344CB8AC3E}">
        <p14:creationId xmlns:p14="http://schemas.microsoft.com/office/powerpoint/2010/main" val="477010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เมดิสัน">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TM16401375[[fn=เมดิสัน]]</Template>
  <TotalTime>78</TotalTime>
  <Words>486</Words>
  <Application>Microsoft Office PowerPoint</Application>
  <PresentationFormat>แบบจอกว้าง</PresentationFormat>
  <Paragraphs>25</Paragraphs>
  <Slides>6</Slides>
  <Notes>0</Notes>
  <HiddenSlides>0</HiddenSlides>
  <MMClips>0</MMClips>
  <ScaleCrop>false</ScaleCrop>
  <HeadingPairs>
    <vt:vector size="6" baseType="variant">
      <vt:variant>
        <vt:lpstr>ฟอนต์ที่ถูกใช้</vt:lpstr>
      </vt:variant>
      <vt:variant>
        <vt:i4>7</vt:i4>
      </vt:variant>
      <vt:variant>
        <vt:lpstr>ธีม</vt:lpstr>
      </vt:variant>
      <vt:variant>
        <vt:i4>1</vt:i4>
      </vt:variant>
      <vt:variant>
        <vt:lpstr>ชื่อเรื่องสไลด์</vt:lpstr>
      </vt:variant>
      <vt:variant>
        <vt:i4>6</vt:i4>
      </vt:variant>
    </vt:vector>
  </HeadingPairs>
  <TitlesOfParts>
    <vt:vector size="14" baseType="lpstr">
      <vt:lpstr>Arial</vt:lpstr>
      <vt:lpstr>Arial-BoldMT</vt:lpstr>
      <vt:lpstr>ArialMT</vt:lpstr>
      <vt:lpstr>MS Shell Dlg 2</vt:lpstr>
      <vt:lpstr>Times New Roman</vt:lpstr>
      <vt:lpstr>Wingdings</vt:lpstr>
      <vt:lpstr>Wingdings 3</vt:lpstr>
      <vt:lpstr>เมดิสัน</vt:lpstr>
      <vt:lpstr>Data Analytics Strategy</vt:lpstr>
      <vt:lpstr>Agenda </vt:lpstr>
      <vt:lpstr>What are we doing</vt:lpstr>
      <vt:lpstr>What we want to archieve </vt:lpstr>
      <vt:lpstr>Next steps questions </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Strategy</dc:title>
  <dc:creator>admin</dc:creator>
  <cp:lastModifiedBy>admin</cp:lastModifiedBy>
  <cp:revision>7</cp:revision>
  <dcterms:created xsi:type="dcterms:W3CDTF">2024-05-02T06:12:13Z</dcterms:created>
  <dcterms:modified xsi:type="dcterms:W3CDTF">2024-05-02T07:30:51Z</dcterms:modified>
</cp:coreProperties>
</file>