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74" y="5555486"/>
            <a:ext cx="1192049" cy="9027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3771" y="0"/>
            <a:ext cx="7158228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8914130" cy="6858000"/>
          </a:xfrm>
          <a:custGeom>
            <a:avLst/>
            <a:gdLst/>
            <a:ahLst/>
            <a:cxnLst/>
            <a:rect l="l" t="t" r="r" b="b"/>
            <a:pathLst>
              <a:path w="8914130" h="6858000">
                <a:moveTo>
                  <a:pt x="8913876" y="4899660"/>
                </a:moveTo>
                <a:lnTo>
                  <a:pt x="7920101" y="4899660"/>
                </a:lnTo>
                <a:lnTo>
                  <a:pt x="7920101" y="1957070"/>
                </a:lnTo>
                <a:lnTo>
                  <a:pt x="5937377" y="1957070"/>
                </a:lnTo>
                <a:lnTo>
                  <a:pt x="5937377" y="765810"/>
                </a:lnTo>
                <a:lnTo>
                  <a:pt x="5169027" y="765810"/>
                </a:lnTo>
                <a:lnTo>
                  <a:pt x="5169027" y="0"/>
                </a:lnTo>
                <a:lnTo>
                  <a:pt x="0" y="0"/>
                </a:lnTo>
                <a:lnTo>
                  <a:pt x="0" y="765810"/>
                </a:lnTo>
                <a:lnTo>
                  <a:pt x="0" y="1957070"/>
                </a:lnTo>
                <a:lnTo>
                  <a:pt x="0" y="4899660"/>
                </a:lnTo>
                <a:lnTo>
                  <a:pt x="0" y="6858000"/>
                </a:lnTo>
                <a:lnTo>
                  <a:pt x="8913876" y="6858000"/>
                </a:lnTo>
                <a:lnTo>
                  <a:pt x="8913876" y="489966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404" y="5330952"/>
            <a:ext cx="1636776" cy="13517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0174" y="2248357"/>
            <a:ext cx="672655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174" y="332613"/>
            <a:ext cx="574611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174" y="6372811"/>
            <a:ext cx="1840864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57710" y="6509970"/>
            <a:ext cx="142875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174" y="2248357"/>
            <a:ext cx="67265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FFFF"/>
                </a:solidFill>
                <a:latin typeface="Georgia"/>
                <a:cs typeface="Georgia"/>
              </a:rPr>
              <a:t>Virtual</a:t>
            </a:r>
            <a:r>
              <a:rPr sz="50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5000" dirty="0">
                <a:solidFill>
                  <a:srgbClr val="FFFFFF"/>
                </a:solidFill>
                <a:latin typeface="Georgia"/>
                <a:cs typeface="Georgia"/>
              </a:rPr>
              <a:t>Case</a:t>
            </a:r>
            <a:r>
              <a:rPr sz="50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5000" spc="-10" dirty="0">
                <a:solidFill>
                  <a:srgbClr val="FFFFFF"/>
                </a:solidFill>
                <a:latin typeface="Georgia"/>
                <a:cs typeface="Georgia"/>
              </a:rPr>
              <a:t>Experience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174" y="2896616"/>
            <a:ext cx="53689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FFFF"/>
                </a:solidFill>
                <a:latin typeface="Georgia"/>
                <a:cs typeface="Georgia"/>
              </a:rPr>
              <a:t>Digital</a:t>
            </a:r>
            <a:r>
              <a:rPr sz="50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5000" spc="-10" dirty="0">
                <a:solidFill>
                  <a:srgbClr val="FFFFFF"/>
                </a:solidFill>
                <a:latin typeface="Georgia"/>
                <a:cs typeface="Georgia"/>
              </a:rPr>
              <a:t>Intelligence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174" y="3993591"/>
            <a:ext cx="17462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h-TH" sz="1600" spc="-6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Descriptive</a:t>
            </a:r>
            <a:r>
              <a:rPr spc="-45" dirty="0"/>
              <a:t> </a:t>
            </a: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483" y="1213103"/>
            <a:ext cx="8194548" cy="49164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57131" y="1383791"/>
            <a:ext cx="2133600" cy="2581910"/>
          </a:xfrm>
          <a:custGeom>
            <a:avLst/>
            <a:gdLst/>
            <a:ahLst/>
            <a:cxnLst/>
            <a:rect l="l" t="t" r="r" b="b"/>
            <a:pathLst>
              <a:path w="2133600" h="2581910">
                <a:moveTo>
                  <a:pt x="0" y="0"/>
                </a:moveTo>
                <a:lnTo>
                  <a:pt x="355600" y="0"/>
                </a:lnTo>
                <a:lnTo>
                  <a:pt x="889000" y="0"/>
                </a:lnTo>
                <a:lnTo>
                  <a:pt x="2133600" y="0"/>
                </a:lnTo>
                <a:lnTo>
                  <a:pt x="2133600" y="809879"/>
                </a:lnTo>
                <a:lnTo>
                  <a:pt x="2133600" y="1156970"/>
                </a:lnTo>
                <a:lnTo>
                  <a:pt x="2133600" y="1388364"/>
                </a:lnTo>
                <a:lnTo>
                  <a:pt x="889000" y="1388364"/>
                </a:lnTo>
                <a:lnTo>
                  <a:pt x="1066419" y="2581656"/>
                </a:lnTo>
                <a:lnTo>
                  <a:pt x="355600" y="1388364"/>
                </a:lnTo>
                <a:lnTo>
                  <a:pt x="0" y="1388364"/>
                </a:lnTo>
                <a:lnTo>
                  <a:pt x="0" y="1156970"/>
                </a:lnTo>
                <a:lnTo>
                  <a:pt x="0" y="80987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B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04706" y="1510741"/>
            <a:ext cx="18408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included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full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overview.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3723" y="3502152"/>
            <a:ext cx="1136903" cy="29154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Tramal</a:t>
            </a:r>
            <a:r>
              <a:rPr spc="-1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10" dirty="0"/>
              <a:t>Lyrica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174" y="2085213"/>
            <a:ext cx="4058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adverse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drugs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seem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differ: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174" y="4524247"/>
            <a:ext cx="1095057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87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adverse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Lyrica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seem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indicate,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patient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visits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doctor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again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sense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pain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and/or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feeling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drug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intended.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indication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Lyrica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proper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drug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against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pain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occasions.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side,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adverse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Tramal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seem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show,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patients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nausea.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Considering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fact,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Tramal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prescribed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severe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pain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“pain”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listed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adverse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effects,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made,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Tramal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actually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intended.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seems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severe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adverse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prevent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patients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drug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term.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8359" y="2598420"/>
            <a:ext cx="2882265" cy="1661160"/>
          </a:xfrm>
          <a:custGeom>
            <a:avLst/>
            <a:gdLst/>
            <a:ahLst/>
            <a:cxnLst/>
            <a:rect l="l" t="t" r="r" b="b"/>
            <a:pathLst>
              <a:path w="2882265" h="1661160">
                <a:moveTo>
                  <a:pt x="2881884" y="0"/>
                </a:moveTo>
                <a:lnTo>
                  <a:pt x="2772917" y="62737"/>
                </a:lnTo>
                <a:lnTo>
                  <a:pt x="2772917" y="1567306"/>
                </a:lnTo>
                <a:lnTo>
                  <a:pt x="162813" y="1567306"/>
                </a:lnTo>
                <a:lnTo>
                  <a:pt x="0" y="1661159"/>
                </a:lnTo>
                <a:lnTo>
                  <a:pt x="2881884" y="1661159"/>
                </a:lnTo>
                <a:lnTo>
                  <a:pt x="2881884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8444" y="2508504"/>
            <a:ext cx="2973705" cy="1659889"/>
          </a:xfrm>
          <a:prstGeom prst="rect">
            <a:avLst/>
          </a:prstGeom>
          <a:solidFill>
            <a:srgbClr val="FFB600"/>
          </a:solidFill>
        </p:spPr>
        <p:txBody>
          <a:bodyPr vert="horz" wrap="square" lIns="0" tIns="190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2000" b="1" spc="-20" dirty="0">
                <a:solidFill>
                  <a:srgbClr val="464646"/>
                </a:solidFill>
                <a:latin typeface="Arial"/>
                <a:cs typeface="Arial"/>
              </a:rPr>
              <a:t>Top</a:t>
            </a:r>
            <a:r>
              <a:rPr sz="2000" b="1" spc="-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64646"/>
                </a:solidFill>
                <a:latin typeface="Arial"/>
                <a:cs typeface="Arial"/>
              </a:rPr>
              <a:t>adverse</a:t>
            </a:r>
            <a:r>
              <a:rPr sz="2000" b="1" spc="-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64646"/>
                </a:solidFill>
                <a:latin typeface="Arial"/>
                <a:cs typeface="Arial"/>
              </a:rPr>
              <a:t>effects</a:t>
            </a:r>
            <a:r>
              <a:rPr sz="2000" b="1" spc="-9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64646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464646"/>
                </a:solidFill>
                <a:latin typeface="Arial"/>
                <a:cs typeface="Arial"/>
              </a:rPr>
              <a:t>LYRICA</a:t>
            </a:r>
            <a:endParaRPr sz="2000">
              <a:latin typeface="Arial"/>
              <a:cs typeface="Arial"/>
            </a:endParaRPr>
          </a:p>
          <a:p>
            <a:pPr marL="269875" indent="-179070">
              <a:lnSpc>
                <a:spcPct val="100000"/>
              </a:lnSpc>
              <a:spcBef>
                <a:spcPts val="1220"/>
              </a:spcBef>
              <a:buClr>
                <a:srgbClr val="958B6C"/>
              </a:buClr>
              <a:buFont typeface="Wingdings"/>
              <a:buChar char=""/>
              <a:tabLst>
                <a:tab pos="269875" algn="l"/>
              </a:tabLst>
            </a:pPr>
            <a:r>
              <a:rPr sz="1200" spc="-10" dirty="0">
                <a:latin typeface="Arial"/>
                <a:cs typeface="Arial"/>
              </a:rPr>
              <a:t>Pain,</a:t>
            </a:r>
            <a:endParaRPr sz="1200">
              <a:latin typeface="Arial"/>
              <a:cs typeface="Arial"/>
            </a:endParaRPr>
          </a:p>
          <a:p>
            <a:pPr marL="269875" indent="-179070">
              <a:lnSpc>
                <a:spcPct val="100000"/>
              </a:lnSpc>
              <a:spcBef>
                <a:spcPts val="405"/>
              </a:spcBef>
              <a:buClr>
                <a:srgbClr val="958B6C"/>
              </a:buClr>
              <a:buFont typeface="Wingdings"/>
              <a:buChar char=""/>
              <a:tabLst>
                <a:tab pos="269875" algn="l"/>
              </a:tabLst>
            </a:pPr>
            <a:r>
              <a:rPr sz="1200" dirty="0">
                <a:latin typeface="Arial"/>
                <a:cs typeface="Arial"/>
              </a:rPr>
              <a:t>Drug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ineffective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70510" indent="-179705">
              <a:lnSpc>
                <a:spcPct val="100000"/>
              </a:lnSpc>
              <a:spcBef>
                <a:spcPts val="400"/>
              </a:spcBef>
              <a:buClr>
                <a:srgbClr val="958B6C"/>
              </a:buClr>
              <a:buFont typeface="Wingdings"/>
              <a:buChar char=""/>
              <a:tabLst>
                <a:tab pos="270510" algn="l"/>
              </a:tabLst>
            </a:pPr>
            <a:r>
              <a:rPr sz="1200" spc="-10" dirty="0">
                <a:latin typeface="Arial"/>
                <a:cs typeface="Arial"/>
              </a:rPr>
              <a:t>Malaise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9567" y="2599944"/>
            <a:ext cx="2971800" cy="1659889"/>
          </a:xfrm>
          <a:custGeom>
            <a:avLst/>
            <a:gdLst/>
            <a:ahLst/>
            <a:cxnLst/>
            <a:rect l="l" t="t" r="r" b="b"/>
            <a:pathLst>
              <a:path w="2971800" h="1659889">
                <a:moveTo>
                  <a:pt x="2971799" y="0"/>
                </a:moveTo>
                <a:lnTo>
                  <a:pt x="2862960" y="60832"/>
                </a:lnTo>
                <a:lnTo>
                  <a:pt x="2862960" y="1565909"/>
                </a:lnTo>
                <a:lnTo>
                  <a:pt x="167894" y="1565909"/>
                </a:lnTo>
                <a:lnTo>
                  <a:pt x="0" y="1659635"/>
                </a:lnTo>
                <a:lnTo>
                  <a:pt x="2971799" y="1659635"/>
                </a:lnTo>
                <a:lnTo>
                  <a:pt x="2971799" y="0"/>
                </a:lnTo>
                <a:close/>
              </a:path>
            </a:pathLst>
          </a:custGeom>
          <a:solidFill>
            <a:srgbClr val="DB5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0507" y="2508504"/>
            <a:ext cx="2971800" cy="1658620"/>
          </a:xfrm>
          <a:prstGeom prst="rect">
            <a:avLst/>
          </a:prstGeom>
          <a:solidFill>
            <a:srgbClr val="DEDEDE"/>
          </a:solidFill>
        </p:spPr>
        <p:txBody>
          <a:bodyPr vert="horz" wrap="square" lIns="0" tIns="190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2000" b="1" spc="-20" dirty="0">
                <a:solidFill>
                  <a:srgbClr val="DB526A"/>
                </a:solidFill>
                <a:latin typeface="Arial"/>
                <a:cs typeface="Arial"/>
              </a:rPr>
              <a:t>Top</a:t>
            </a:r>
            <a:r>
              <a:rPr sz="2000" b="1" spc="-70" dirty="0">
                <a:solidFill>
                  <a:srgbClr val="DB52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526A"/>
                </a:solidFill>
                <a:latin typeface="Arial"/>
                <a:cs typeface="Arial"/>
              </a:rPr>
              <a:t>adverse</a:t>
            </a:r>
            <a:r>
              <a:rPr sz="2000" b="1" spc="-45" dirty="0">
                <a:solidFill>
                  <a:srgbClr val="DB52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526A"/>
                </a:solidFill>
                <a:latin typeface="Arial"/>
                <a:cs typeface="Arial"/>
              </a:rPr>
              <a:t>effects</a:t>
            </a:r>
            <a:r>
              <a:rPr sz="2000" b="1" spc="-95" dirty="0">
                <a:solidFill>
                  <a:srgbClr val="DB526A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DB526A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DB526A"/>
                </a:solidFill>
                <a:latin typeface="Arial"/>
                <a:cs typeface="Arial"/>
              </a:rPr>
              <a:t>TRAMAL</a:t>
            </a:r>
            <a:endParaRPr sz="2000">
              <a:latin typeface="Arial"/>
              <a:cs typeface="Arial"/>
            </a:endParaRPr>
          </a:p>
          <a:p>
            <a:pPr marL="270510" indent="-179070">
              <a:lnSpc>
                <a:spcPct val="100000"/>
              </a:lnSpc>
              <a:spcBef>
                <a:spcPts val="1220"/>
              </a:spcBef>
              <a:buClr>
                <a:srgbClr val="958B6C"/>
              </a:buClr>
              <a:buFont typeface="Wingdings"/>
              <a:buChar char=""/>
              <a:tabLst>
                <a:tab pos="270510" algn="l"/>
              </a:tabLst>
            </a:pPr>
            <a:r>
              <a:rPr sz="1200" spc="-10" dirty="0">
                <a:latin typeface="Arial"/>
                <a:cs typeface="Arial"/>
              </a:rPr>
              <a:t>Nausea,</a:t>
            </a:r>
            <a:endParaRPr sz="1200">
              <a:latin typeface="Arial"/>
              <a:cs typeface="Arial"/>
            </a:endParaRPr>
          </a:p>
          <a:p>
            <a:pPr marL="270510" indent="-179070">
              <a:lnSpc>
                <a:spcPct val="100000"/>
              </a:lnSpc>
              <a:spcBef>
                <a:spcPts val="405"/>
              </a:spcBef>
              <a:buClr>
                <a:srgbClr val="958B6C"/>
              </a:buClr>
              <a:buFont typeface="Wingdings"/>
              <a:buChar char=""/>
              <a:tabLst>
                <a:tab pos="270510" algn="l"/>
              </a:tabLst>
            </a:pPr>
            <a:r>
              <a:rPr sz="1200" dirty="0">
                <a:latin typeface="Arial"/>
                <a:cs typeface="Arial"/>
              </a:rPr>
              <a:t>Pyrexia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(Fever)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70510" indent="-179070">
              <a:lnSpc>
                <a:spcPct val="100000"/>
              </a:lnSpc>
              <a:spcBef>
                <a:spcPts val="400"/>
              </a:spcBef>
              <a:buClr>
                <a:srgbClr val="958B6C"/>
              </a:buClr>
              <a:buFont typeface="Wingdings"/>
              <a:buChar char=""/>
              <a:tabLst>
                <a:tab pos="270510" algn="l"/>
              </a:tabLst>
            </a:pPr>
            <a:r>
              <a:rPr sz="1200" dirty="0">
                <a:latin typeface="Arial"/>
                <a:cs typeface="Arial"/>
              </a:rPr>
              <a:t>Abdominal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Further</a:t>
            </a:r>
            <a:r>
              <a:rPr spc="-20" dirty="0"/>
              <a:t> </a:t>
            </a:r>
            <a:r>
              <a:rPr spc="-10" dirty="0"/>
              <a:t>investigations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03650" y="1576069"/>
            <a:ext cx="4589145" cy="4591685"/>
            <a:chOff x="3803650" y="1576069"/>
            <a:chExt cx="4589145" cy="4591685"/>
          </a:xfrm>
        </p:grpSpPr>
        <p:sp>
          <p:nvSpPr>
            <p:cNvPr id="4" name="object 4"/>
            <p:cNvSpPr/>
            <p:nvPr/>
          </p:nvSpPr>
          <p:spPr>
            <a:xfrm>
              <a:off x="4950713" y="2724150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1147445" y="0"/>
                  </a:moveTo>
                  <a:lnTo>
                    <a:pt x="0" y="1147445"/>
                  </a:lnTo>
                  <a:lnTo>
                    <a:pt x="1147445" y="2295017"/>
                  </a:lnTo>
                  <a:lnTo>
                    <a:pt x="2295016" y="1147445"/>
                  </a:lnTo>
                  <a:lnTo>
                    <a:pt x="1147445" y="0"/>
                  </a:lnTo>
                  <a:close/>
                </a:path>
              </a:pathLst>
            </a:custGeom>
            <a:solidFill>
              <a:srgbClr val="D04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3650" y="3872102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1147572" y="0"/>
                  </a:moveTo>
                  <a:lnTo>
                    <a:pt x="0" y="1147572"/>
                  </a:lnTo>
                  <a:lnTo>
                    <a:pt x="1147572" y="2295067"/>
                  </a:lnTo>
                  <a:lnTo>
                    <a:pt x="2295016" y="1147572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DB5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3650" y="1576069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1147572" y="0"/>
                  </a:moveTo>
                  <a:lnTo>
                    <a:pt x="0" y="1147571"/>
                  </a:lnTo>
                  <a:lnTo>
                    <a:pt x="1147572" y="2295143"/>
                  </a:lnTo>
                  <a:lnTo>
                    <a:pt x="2295016" y="1147571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7651" y="3872102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1147572" y="0"/>
                  </a:moveTo>
                  <a:lnTo>
                    <a:pt x="0" y="1147572"/>
                  </a:lnTo>
                  <a:lnTo>
                    <a:pt x="1147572" y="2295067"/>
                  </a:lnTo>
                  <a:lnTo>
                    <a:pt x="2295017" y="1147572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EB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7651" y="1576069"/>
              <a:ext cx="2295525" cy="2295525"/>
            </a:xfrm>
            <a:custGeom>
              <a:avLst/>
              <a:gdLst/>
              <a:ahLst/>
              <a:cxnLst/>
              <a:rect l="l" t="t" r="r" b="b"/>
              <a:pathLst>
                <a:path w="2295525" h="2295525">
                  <a:moveTo>
                    <a:pt x="1147572" y="0"/>
                  </a:moveTo>
                  <a:lnTo>
                    <a:pt x="0" y="1147571"/>
                  </a:lnTo>
                  <a:lnTo>
                    <a:pt x="1147572" y="2295143"/>
                  </a:lnTo>
                  <a:lnTo>
                    <a:pt x="2295017" y="1147571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DB5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6997" y="2708909"/>
              <a:ext cx="2329815" cy="2326640"/>
            </a:xfrm>
            <a:custGeom>
              <a:avLst/>
              <a:gdLst/>
              <a:ahLst/>
              <a:cxnLst/>
              <a:rect l="l" t="t" r="r" b="b"/>
              <a:pathLst>
                <a:path w="2329815" h="2326640">
                  <a:moveTo>
                    <a:pt x="592454" y="606170"/>
                  </a:moveTo>
                  <a:lnTo>
                    <a:pt x="0" y="0"/>
                  </a:lnTo>
                </a:path>
                <a:path w="2329815" h="2326640">
                  <a:moveTo>
                    <a:pt x="1732787" y="1171956"/>
                  </a:moveTo>
                  <a:lnTo>
                    <a:pt x="2306828" y="1171956"/>
                  </a:lnTo>
                </a:path>
                <a:path w="2329815" h="2326640">
                  <a:moveTo>
                    <a:pt x="587755" y="1171956"/>
                  </a:moveTo>
                  <a:lnTo>
                    <a:pt x="13715" y="1171956"/>
                  </a:lnTo>
                </a:path>
                <a:path w="2329815" h="2326640">
                  <a:moveTo>
                    <a:pt x="1712976" y="618363"/>
                  </a:moveTo>
                  <a:lnTo>
                    <a:pt x="2329560" y="0"/>
                  </a:lnTo>
                </a:path>
                <a:path w="2329815" h="2326640">
                  <a:moveTo>
                    <a:pt x="1709927" y="1720595"/>
                  </a:moveTo>
                  <a:lnTo>
                    <a:pt x="2320798" y="2326385"/>
                  </a:lnTo>
                </a:path>
                <a:path w="2329815" h="2326640">
                  <a:moveTo>
                    <a:pt x="606551" y="1723644"/>
                  </a:moveTo>
                  <a:lnTo>
                    <a:pt x="0" y="2326259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22976" y="3307079"/>
            <a:ext cx="1146175" cy="1146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00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4"/>
              </a:spcBef>
            </a:pPr>
            <a:endParaRPr sz="1200">
              <a:latin typeface="Times New Roman"/>
              <a:cs typeface="Times New Roman"/>
            </a:endParaRPr>
          </a:p>
          <a:p>
            <a:pPr marL="78740" marR="128905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Several </a:t>
            </a:r>
            <a:r>
              <a:rPr sz="1200" b="1" dirty="0">
                <a:latin typeface="Arial"/>
                <a:cs typeface="Arial"/>
              </a:rPr>
              <a:t>issues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need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closer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look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22976" y="1575816"/>
            <a:ext cx="1146175" cy="3461385"/>
            <a:chOff x="5522976" y="1575816"/>
            <a:chExt cx="1146175" cy="3461385"/>
          </a:xfrm>
        </p:grpSpPr>
        <p:sp>
          <p:nvSpPr>
            <p:cNvPr id="12" name="object 12"/>
            <p:cNvSpPr/>
            <p:nvPr/>
          </p:nvSpPr>
          <p:spPr>
            <a:xfrm>
              <a:off x="6096762" y="2722626"/>
              <a:ext cx="0" cy="2299970"/>
            </a:xfrm>
            <a:custGeom>
              <a:avLst/>
              <a:gdLst/>
              <a:ahLst/>
              <a:cxnLst/>
              <a:rect l="l" t="t" r="r" b="b"/>
              <a:pathLst>
                <a:path h="2299970">
                  <a:moveTo>
                    <a:pt x="0" y="586104"/>
                  </a:moveTo>
                  <a:lnTo>
                    <a:pt x="0" y="0"/>
                  </a:lnTo>
                </a:path>
                <a:path h="2299970">
                  <a:moveTo>
                    <a:pt x="0" y="1731264"/>
                  </a:moveTo>
                  <a:lnTo>
                    <a:pt x="0" y="2299589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22976" y="1575816"/>
              <a:ext cx="1146175" cy="1146175"/>
            </a:xfrm>
            <a:custGeom>
              <a:avLst/>
              <a:gdLst/>
              <a:ahLst/>
              <a:cxnLst/>
              <a:rect l="l" t="t" r="r" b="b"/>
              <a:pathLst>
                <a:path w="1146175" h="1146175">
                  <a:moveTo>
                    <a:pt x="1146048" y="0"/>
                  </a:moveTo>
                  <a:lnTo>
                    <a:pt x="0" y="0"/>
                  </a:lnTo>
                  <a:lnTo>
                    <a:pt x="0" y="1146048"/>
                  </a:lnTo>
                  <a:lnTo>
                    <a:pt x="1146048" y="1146048"/>
                  </a:lnTo>
                  <a:lnTo>
                    <a:pt x="1146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42047" y="1575816"/>
            <a:ext cx="1146175" cy="1146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032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475"/>
              </a:spcBef>
            </a:pPr>
            <a:r>
              <a:rPr sz="700" b="1" dirty="0">
                <a:latin typeface="Arial"/>
                <a:cs typeface="Arial"/>
              </a:rPr>
              <a:t>Issue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700">
              <a:latin typeface="Arial"/>
              <a:cs typeface="Arial"/>
            </a:endParaRPr>
          </a:p>
          <a:p>
            <a:pPr marL="104775" marR="6858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Do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adverse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effects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of</a:t>
            </a:r>
            <a:r>
              <a:rPr sz="800" dirty="0">
                <a:latin typeface="Arial"/>
                <a:cs typeface="Arial"/>
              </a:rPr>
              <a:t> drugs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depend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on</a:t>
            </a:r>
            <a:r>
              <a:rPr sz="800" dirty="0">
                <a:latin typeface="Arial"/>
                <a:cs typeface="Arial"/>
              </a:rPr>
              <a:t> other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factors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such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as</a:t>
            </a:r>
            <a:r>
              <a:rPr sz="800" dirty="0">
                <a:latin typeface="Arial"/>
                <a:cs typeface="Arial"/>
              </a:rPr>
              <a:t> demographic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data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of</a:t>
            </a:r>
            <a:r>
              <a:rPr sz="800" dirty="0">
                <a:latin typeface="Arial"/>
                <a:cs typeface="Arial"/>
              </a:rPr>
              <a:t> the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patient?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2047" y="3307079"/>
            <a:ext cx="1146175" cy="1146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096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480"/>
              </a:spcBef>
            </a:pPr>
            <a:r>
              <a:rPr sz="700" b="1" dirty="0">
                <a:latin typeface="Arial"/>
                <a:cs typeface="Arial"/>
              </a:rPr>
              <a:t>Issue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700">
              <a:latin typeface="Arial"/>
              <a:cs typeface="Arial"/>
            </a:endParaRPr>
          </a:p>
          <a:p>
            <a:pPr marL="104775" marR="8001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Can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adverse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effects </a:t>
            </a:r>
            <a:r>
              <a:rPr sz="800" dirty="0">
                <a:latin typeface="Arial"/>
                <a:cs typeface="Arial"/>
              </a:rPr>
              <a:t>be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treated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other </a:t>
            </a:r>
            <a:r>
              <a:rPr sz="800" dirty="0">
                <a:latin typeface="Arial"/>
                <a:cs typeface="Arial"/>
              </a:rPr>
              <a:t>drugs?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case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of</a:t>
            </a:r>
            <a:r>
              <a:rPr sz="800" dirty="0">
                <a:latin typeface="Arial"/>
                <a:cs typeface="Arial"/>
              </a:rPr>
              <a:t> Tramal,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 </a:t>
            </a:r>
            <a:r>
              <a:rPr sz="800" spc="-10" dirty="0">
                <a:latin typeface="Arial"/>
                <a:cs typeface="Arial"/>
              </a:rPr>
              <a:t>medication </a:t>
            </a:r>
            <a:r>
              <a:rPr sz="800" dirty="0">
                <a:latin typeface="Arial"/>
                <a:cs typeface="Arial"/>
              </a:rPr>
              <a:t>for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nausea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or</a:t>
            </a:r>
            <a:r>
              <a:rPr sz="800" spc="-10" dirty="0">
                <a:latin typeface="Arial"/>
                <a:cs typeface="Arial"/>
              </a:rPr>
              <a:t> pyrexia?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2223" y="1623822"/>
            <a:ext cx="3149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Issue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9877" y="2016328"/>
            <a:ext cx="70675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Are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there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any</a:t>
            </a:r>
            <a:r>
              <a:rPr sz="800" dirty="0">
                <a:latin typeface="Arial"/>
                <a:cs typeface="Arial"/>
              </a:rPr>
              <a:t> adverse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effects </a:t>
            </a:r>
            <a:r>
              <a:rPr sz="800" dirty="0">
                <a:latin typeface="Arial"/>
                <a:cs typeface="Arial"/>
              </a:rPr>
              <a:t>resulting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from </a:t>
            </a:r>
            <a:r>
              <a:rPr sz="800" spc="-10" dirty="0">
                <a:latin typeface="Arial"/>
                <a:cs typeface="Arial"/>
              </a:rPr>
              <a:t>comedication?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3903" y="5021579"/>
            <a:ext cx="1146175" cy="1146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032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475"/>
              </a:spcBef>
            </a:pPr>
            <a:r>
              <a:rPr sz="700" b="1" dirty="0">
                <a:latin typeface="Arial"/>
                <a:cs typeface="Arial"/>
              </a:rPr>
              <a:t>Issue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00">
              <a:latin typeface="Arial"/>
              <a:cs typeface="Arial"/>
            </a:endParaRPr>
          </a:p>
          <a:p>
            <a:pPr marL="116205" marR="79375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Arial"/>
                <a:cs typeface="Arial"/>
              </a:rPr>
              <a:t>What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 </a:t>
            </a:r>
            <a:r>
              <a:rPr sz="800" spc="-10" dirty="0">
                <a:latin typeface="Arial"/>
                <a:cs typeface="Arial"/>
              </a:rPr>
              <a:t>severity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adverse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effects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on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-10" dirty="0">
                <a:latin typeface="Arial"/>
                <a:cs typeface="Arial"/>
              </a:rPr>
              <a:t> overall well-</a:t>
            </a:r>
            <a:r>
              <a:rPr sz="800" dirty="0">
                <a:latin typeface="Arial"/>
                <a:cs typeface="Arial"/>
              </a:rPr>
              <a:t>being of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the</a:t>
            </a:r>
            <a:r>
              <a:rPr sz="800" spc="-10" dirty="0">
                <a:latin typeface="Arial"/>
                <a:cs typeface="Arial"/>
              </a:rPr>
              <a:t> patient?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3903" y="1575816"/>
            <a:ext cx="1146175" cy="1146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03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75"/>
              </a:spcBef>
            </a:pPr>
            <a:r>
              <a:rPr sz="700" b="1" dirty="0">
                <a:latin typeface="Arial"/>
                <a:cs typeface="Arial"/>
              </a:rPr>
              <a:t>Issue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700">
              <a:latin typeface="Arial"/>
              <a:cs typeface="Arial"/>
            </a:endParaRPr>
          </a:p>
          <a:p>
            <a:pPr marL="116205" marR="123189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What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was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 </a:t>
            </a:r>
            <a:r>
              <a:rPr sz="800" spc="-20" dirty="0">
                <a:latin typeface="Arial"/>
                <a:cs typeface="Arial"/>
              </a:rPr>
              <a:t>drug </a:t>
            </a:r>
            <a:r>
              <a:rPr sz="800" dirty="0">
                <a:latin typeface="Arial"/>
                <a:cs typeface="Arial"/>
              </a:rPr>
              <a:t>initially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prescribed </a:t>
            </a:r>
            <a:r>
              <a:rPr sz="800" dirty="0">
                <a:latin typeface="Arial"/>
                <a:cs typeface="Arial"/>
              </a:rPr>
              <a:t>for?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Does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the</a:t>
            </a:r>
            <a:r>
              <a:rPr sz="800" dirty="0">
                <a:latin typeface="Arial"/>
                <a:cs typeface="Arial"/>
              </a:rPr>
              <a:t> adverse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effect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differ </a:t>
            </a:r>
            <a:r>
              <a:rPr sz="800" dirty="0">
                <a:latin typeface="Arial"/>
                <a:cs typeface="Arial"/>
              </a:rPr>
              <a:t>depending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on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that?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2047" y="5021579"/>
            <a:ext cx="1146175" cy="1146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032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475"/>
              </a:spcBef>
            </a:pPr>
            <a:r>
              <a:rPr sz="700" b="1" dirty="0">
                <a:latin typeface="Arial"/>
                <a:cs typeface="Arial"/>
              </a:rPr>
              <a:t>Issue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00">
              <a:latin typeface="Arial"/>
              <a:cs typeface="Arial"/>
            </a:endParaRPr>
          </a:p>
          <a:p>
            <a:pPr marL="104775" marR="233679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Arial"/>
                <a:cs typeface="Arial"/>
              </a:rPr>
              <a:t>Can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all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causal </a:t>
            </a:r>
            <a:r>
              <a:rPr sz="800" dirty="0">
                <a:latin typeface="Arial"/>
                <a:cs typeface="Arial"/>
              </a:rPr>
              <a:t>adverse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effects </a:t>
            </a:r>
            <a:r>
              <a:rPr sz="800" dirty="0">
                <a:latin typeface="Arial"/>
                <a:cs typeface="Arial"/>
              </a:rPr>
              <a:t>(especially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long- </a:t>
            </a:r>
            <a:r>
              <a:rPr sz="800" dirty="0">
                <a:latin typeface="Arial"/>
                <a:cs typeface="Arial"/>
              </a:rPr>
              <a:t>term)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linked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to</a:t>
            </a:r>
            <a:r>
              <a:rPr sz="800" dirty="0">
                <a:latin typeface="Arial"/>
                <a:cs typeface="Arial"/>
              </a:rPr>
              <a:t> current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drug</a:t>
            </a:r>
            <a:r>
              <a:rPr sz="800" spc="-20" dirty="0">
                <a:latin typeface="Arial"/>
                <a:cs typeface="Arial"/>
              </a:rPr>
              <a:t> use?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22976" y="5021579"/>
            <a:ext cx="1146175" cy="1146175"/>
          </a:xfrm>
          <a:custGeom>
            <a:avLst/>
            <a:gdLst/>
            <a:ahLst/>
            <a:cxnLst/>
            <a:rect l="l" t="t" r="r" b="b"/>
            <a:pathLst>
              <a:path w="1146175" h="1146175">
                <a:moveTo>
                  <a:pt x="1146048" y="0"/>
                </a:moveTo>
                <a:lnTo>
                  <a:pt x="0" y="0"/>
                </a:lnTo>
                <a:lnTo>
                  <a:pt x="0" y="1146048"/>
                </a:lnTo>
                <a:lnTo>
                  <a:pt x="1146048" y="1146048"/>
                </a:lnTo>
                <a:lnTo>
                  <a:pt x="1146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02223" y="5070094"/>
            <a:ext cx="3149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Issue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9877" y="5450840"/>
            <a:ext cx="984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Are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certain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adverse </a:t>
            </a:r>
            <a:r>
              <a:rPr sz="800" dirty="0">
                <a:latin typeface="Arial"/>
                <a:cs typeface="Arial"/>
              </a:rPr>
              <a:t>effects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reported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more </a:t>
            </a:r>
            <a:r>
              <a:rPr sz="800" dirty="0">
                <a:latin typeface="Arial"/>
                <a:cs typeface="Arial"/>
              </a:rPr>
              <a:t>than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others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20" dirty="0">
                <a:latin typeface="Arial"/>
                <a:cs typeface="Arial"/>
              </a:rPr>
              <a:t> does </a:t>
            </a:r>
            <a:r>
              <a:rPr sz="800" dirty="0">
                <a:latin typeface="Arial"/>
                <a:cs typeface="Arial"/>
              </a:rPr>
              <a:t>that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bias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data?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03903" y="3307079"/>
            <a:ext cx="1146175" cy="1146175"/>
          </a:xfrm>
          <a:custGeom>
            <a:avLst/>
            <a:gdLst/>
            <a:ahLst/>
            <a:cxnLst/>
            <a:rect l="l" t="t" r="r" b="b"/>
            <a:pathLst>
              <a:path w="1146175" h="1146175">
                <a:moveTo>
                  <a:pt x="1146048" y="0"/>
                </a:moveTo>
                <a:lnTo>
                  <a:pt x="0" y="0"/>
                </a:lnTo>
                <a:lnTo>
                  <a:pt x="0" y="1146048"/>
                </a:lnTo>
                <a:lnTo>
                  <a:pt x="1146048" y="1146048"/>
                </a:lnTo>
                <a:lnTo>
                  <a:pt x="1146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82516" y="3355975"/>
            <a:ext cx="3149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Issue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0363" y="3748277"/>
            <a:ext cx="819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What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are the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long </a:t>
            </a:r>
            <a:r>
              <a:rPr sz="800" dirty="0">
                <a:latin typeface="Arial"/>
                <a:cs typeface="Arial"/>
              </a:rPr>
              <a:t>vs.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short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term </a:t>
            </a:r>
            <a:r>
              <a:rPr sz="800" dirty="0">
                <a:latin typeface="Arial"/>
                <a:cs typeface="Arial"/>
              </a:rPr>
              <a:t>adverse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effects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of</a:t>
            </a:r>
            <a:r>
              <a:rPr sz="800" dirty="0">
                <a:latin typeface="Arial"/>
                <a:cs typeface="Arial"/>
              </a:rPr>
              <a:t> the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drugs?</a:t>
            </a:r>
            <a:endParaRPr sz="8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935" y="3567684"/>
            <a:ext cx="986027" cy="2903220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Intelligence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25" dirty="0"/>
              <a:t>PwC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แบบจอกว้าง</PresentationFormat>
  <Paragraphs>57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Wingdings</vt:lpstr>
      <vt:lpstr>Office Theme</vt:lpstr>
      <vt:lpstr>งานนำเสนอ PowerPoint</vt:lpstr>
      <vt:lpstr>Descriptive overview</vt:lpstr>
      <vt:lpstr>Comparison of Tramal to Lyrica</vt:lpstr>
      <vt:lpstr>Further investigations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admin</cp:lastModifiedBy>
  <cp:revision>1</cp:revision>
  <dcterms:created xsi:type="dcterms:W3CDTF">2024-05-02T08:03:00Z</dcterms:created>
  <dcterms:modified xsi:type="dcterms:W3CDTF">2024-05-02T08:03:38Z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2021-05-26T00:00:00Z</vt:filetime>
  </property>
  <property fmtid="{D5CDD505-2E9C-101B-9397-08002B2CF9AE}" pid="3" name="LastSaved">
    <vt:filetime>2024-05-02T00:00:00Z</vt:filetime>
  </property>
</Properties>
</file>