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0" r:id="rId5"/>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754"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404474" y="5555486"/>
            <a:ext cx="1192049" cy="902719"/>
          </a:xfrm>
          <a:prstGeom prst="rect">
            <a:avLst/>
          </a:prstGeom>
        </p:spPr>
      </p:pic>
      <p:pic>
        <p:nvPicPr>
          <p:cNvPr id="17" name="bg object 17"/>
          <p:cNvPicPr/>
          <p:nvPr/>
        </p:nvPicPr>
        <p:blipFill>
          <a:blip r:embed="rId3" cstate="print"/>
          <a:stretch>
            <a:fillRect/>
          </a:stretch>
        </p:blipFill>
        <p:spPr>
          <a:xfrm>
            <a:off x="5033771" y="0"/>
            <a:ext cx="7158228" cy="6858000"/>
          </a:xfrm>
          <a:prstGeom prst="rect">
            <a:avLst/>
          </a:prstGeom>
        </p:spPr>
      </p:pic>
      <p:sp>
        <p:nvSpPr>
          <p:cNvPr id="18" name="bg object 18"/>
          <p:cNvSpPr/>
          <p:nvPr/>
        </p:nvSpPr>
        <p:spPr>
          <a:xfrm>
            <a:off x="0" y="0"/>
            <a:ext cx="8914130" cy="6858000"/>
          </a:xfrm>
          <a:custGeom>
            <a:avLst/>
            <a:gdLst/>
            <a:ahLst/>
            <a:cxnLst/>
            <a:rect l="l" t="t" r="r" b="b"/>
            <a:pathLst>
              <a:path w="8914130" h="6858000">
                <a:moveTo>
                  <a:pt x="8913876" y="4899660"/>
                </a:moveTo>
                <a:lnTo>
                  <a:pt x="7920101" y="4899660"/>
                </a:lnTo>
                <a:lnTo>
                  <a:pt x="7920101" y="1957070"/>
                </a:lnTo>
                <a:lnTo>
                  <a:pt x="5937377" y="1957070"/>
                </a:lnTo>
                <a:lnTo>
                  <a:pt x="5937377" y="765810"/>
                </a:lnTo>
                <a:lnTo>
                  <a:pt x="5169027" y="765810"/>
                </a:lnTo>
                <a:lnTo>
                  <a:pt x="5169027" y="0"/>
                </a:lnTo>
                <a:lnTo>
                  <a:pt x="0" y="0"/>
                </a:lnTo>
                <a:lnTo>
                  <a:pt x="0" y="765810"/>
                </a:lnTo>
                <a:lnTo>
                  <a:pt x="0" y="1957070"/>
                </a:lnTo>
                <a:lnTo>
                  <a:pt x="0" y="4899660"/>
                </a:lnTo>
                <a:lnTo>
                  <a:pt x="0" y="6858000"/>
                </a:lnTo>
                <a:lnTo>
                  <a:pt x="8913876" y="6858000"/>
                </a:lnTo>
                <a:lnTo>
                  <a:pt x="8913876" y="4899660"/>
                </a:lnTo>
                <a:close/>
              </a:path>
            </a:pathLst>
          </a:custGeom>
          <a:solidFill>
            <a:srgbClr val="464646"/>
          </a:solidFill>
        </p:spPr>
        <p:txBody>
          <a:bodyPr wrap="square" lIns="0" tIns="0" rIns="0" bIns="0" rtlCol="0"/>
          <a:lstStyle/>
          <a:p>
            <a:endParaRPr/>
          </a:p>
        </p:txBody>
      </p:sp>
      <p:pic>
        <p:nvPicPr>
          <p:cNvPr id="19" name="bg object 19"/>
          <p:cNvPicPr/>
          <p:nvPr/>
        </p:nvPicPr>
        <p:blipFill>
          <a:blip r:embed="rId4" cstate="print"/>
          <a:stretch>
            <a:fillRect/>
          </a:stretch>
        </p:blipFill>
        <p:spPr>
          <a:xfrm>
            <a:off x="184404" y="5330952"/>
            <a:ext cx="1636776" cy="1351788"/>
          </a:xfrm>
          <a:prstGeom prst="rect">
            <a:avLst/>
          </a:prstGeom>
        </p:spPr>
      </p:pic>
      <p:sp>
        <p:nvSpPr>
          <p:cNvPr id="2" name="Holder 2"/>
          <p:cNvSpPr>
            <a:spLocks noGrp="1"/>
          </p:cNvSpPr>
          <p:nvPr>
            <p:ph type="ctrTitle"/>
          </p:nvPr>
        </p:nvSpPr>
        <p:spPr>
          <a:xfrm>
            <a:off x="430174" y="2248357"/>
            <a:ext cx="6726555" cy="788669"/>
          </a:xfrm>
          <a:prstGeom prst="rect">
            <a:avLst/>
          </a:prstGeom>
        </p:spPr>
        <p:txBody>
          <a:bodyPr wrap="square" lIns="0" tIns="0" rIns="0" bIns="0">
            <a:spAutoFit/>
          </a:bodyPr>
          <a:lstStyle>
            <a:lvl1pPr>
              <a:defRPr sz="3200" b="0" i="0">
                <a:solidFill>
                  <a:schemeClr val="bg1"/>
                </a:solidFill>
                <a:latin typeface="Georgia"/>
                <a:cs typeface="Georgia"/>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750" b="0" i="0">
                <a:solidFill>
                  <a:schemeClr val="bg1"/>
                </a:solidFill>
                <a:latin typeface="Arial"/>
                <a:cs typeface="Arial"/>
              </a:defRPr>
            </a:lvl1pPr>
          </a:lstStyle>
          <a:p>
            <a:pPr marL="12700">
              <a:lnSpc>
                <a:spcPct val="100000"/>
              </a:lnSpc>
              <a:spcBef>
                <a:spcPts val="35"/>
              </a:spcBef>
            </a:pPr>
            <a:r>
              <a:rPr dirty="0"/>
              <a:t>Virtual</a:t>
            </a:r>
            <a:r>
              <a:rPr spc="-20" dirty="0"/>
              <a:t> </a:t>
            </a:r>
            <a:r>
              <a:rPr dirty="0"/>
              <a:t>Case</a:t>
            </a:r>
            <a:r>
              <a:rPr spc="-20" dirty="0"/>
              <a:t> </a:t>
            </a:r>
            <a:r>
              <a:rPr dirty="0"/>
              <a:t>Experience</a:t>
            </a:r>
            <a:r>
              <a:rPr spc="-30" dirty="0"/>
              <a:t> </a:t>
            </a:r>
            <a:r>
              <a:rPr dirty="0"/>
              <a:t>Digital</a:t>
            </a:r>
            <a:r>
              <a:rPr spc="-20" dirty="0"/>
              <a:t> </a:t>
            </a:r>
            <a:r>
              <a:rPr spc="-10" dirty="0"/>
              <a:t>Intelligence</a:t>
            </a:r>
          </a:p>
          <a:p>
            <a:pPr marL="12700">
              <a:lnSpc>
                <a:spcPct val="100000"/>
              </a:lnSpc>
              <a:spcBef>
                <a:spcPts val="180"/>
              </a:spcBef>
            </a:pPr>
            <a:r>
              <a:rPr spc="-25" dirty="0"/>
              <a:t>PwC</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5/2/2024</a:t>
            </a:fld>
            <a:endParaRPr lang="en-US"/>
          </a:p>
        </p:txBody>
      </p:sp>
      <p:sp>
        <p:nvSpPr>
          <p:cNvPr id="6" name="Holder 6"/>
          <p:cNvSpPr>
            <a:spLocks noGrp="1"/>
          </p:cNvSpPr>
          <p:nvPr>
            <p:ph type="sldNum" sz="quarter" idx="7"/>
          </p:nvPr>
        </p:nvSpPr>
        <p:spPr/>
        <p:txBody>
          <a:bodyPr lIns="0" tIns="0" rIns="0" bIns="0"/>
          <a:lstStyle>
            <a:lvl1pPr>
              <a:defRPr sz="750" b="0" i="0">
                <a:solidFill>
                  <a:schemeClr val="bg1"/>
                </a:solidFill>
                <a:latin typeface="Arial"/>
                <a:cs typeface="Arial"/>
              </a:defRPr>
            </a:lvl1pPr>
          </a:lstStyle>
          <a:p>
            <a:pPr marL="381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bg1"/>
                </a:solidFill>
                <a:latin typeface="Georgia"/>
                <a:cs typeface="Georgi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750" b="0" i="0">
                <a:solidFill>
                  <a:schemeClr val="bg1"/>
                </a:solidFill>
                <a:latin typeface="Arial"/>
                <a:cs typeface="Arial"/>
              </a:defRPr>
            </a:lvl1pPr>
          </a:lstStyle>
          <a:p>
            <a:pPr marL="12700">
              <a:lnSpc>
                <a:spcPct val="100000"/>
              </a:lnSpc>
              <a:spcBef>
                <a:spcPts val="35"/>
              </a:spcBef>
            </a:pPr>
            <a:r>
              <a:rPr dirty="0"/>
              <a:t>Virtual</a:t>
            </a:r>
            <a:r>
              <a:rPr spc="-20" dirty="0"/>
              <a:t> </a:t>
            </a:r>
            <a:r>
              <a:rPr dirty="0"/>
              <a:t>Case</a:t>
            </a:r>
            <a:r>
              <a:rPr spc="-20" dirty="0"/>
              <a:t> </a:t>
            </a:r>
            <a:r>
              <a:rPr dirty="0"/>
              <a:t>Experience</a:t>
            </a:r>
            <a:r>
              <a:rPr spc="-30" dirty="0"/>
              <a:t> </a:t>
            </a:r>
            <a:r>
              <a:rPr dirty="0"/>
              <a:t>Digital</a:t>
            </a:r>
            <a:r>
              <a:rPr spc="-20" dirty="0"/>
              <a:t> </a:t>
            </a:r>
            <a:r>
              <a:rPr spc="-10" dirty="0"/>
              <a:t>Intelligence</a:t>
            </a:r>
          </a:p>
          <a:p>
            <a:pPr marL="12700">
              <a:lnSpc>
                <a:spcPct val="100000"/>
              </a:lnSpc>
              <a:spcBef>
                <a:spcPts val="180"/>
              </a:spcBef>
            </a:pPr>
            <a:r>
              <a:rPr spc="-25" dirty="0"/>
              <a:t>PwC</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5/2/2024</a:t>
            </a:fld>
            <a:endParaRPr lang="en-US"/>
          </a:p>
        </p:txBody>
      </p:sp>
      <p:sp>
        <p:nvSpPr>
          <p:cNvPr id="6" name="Holder 6"/>
          <p:cNvSpPr>
            <a:spLocks noGrp="1"/>
          </p:cNvSpPr>
          <p:nvPr>
            <p:ph type="sldNum" sz="quarter" idx="7"/>
          </p:nvPr>
        </p:nvSpPr>
        <p:spPr/>
        <p:txBody>
          <a:bodyPr lIns="0" tIns="0" rIns="0" bIns="0"/>
          <a:lstStyle>
            <a:lvl1pPr>
              <a:defRPr sz="750" b="0" i="0">
                <a:solidFill>
                  <a:schemeClr val="bg1"/>
                </a:solidFill>
                <a:latin typeface="Arial"/>
                <a:cs typeface="Arial"/>
              </a:defRPr>
            </a:lvl1pPr>
          </a:lstStyle>
          <a:p>
            <a:pPr marL="381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bg1"/>
                </a:solidFill>
                <a:latin typeface="Georgia"/>
                <a:cs typeface="Georgia"/>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750" b="0" i="0">
                <a:solidFill>
                  <a:schemeClr val="bg1"/>
                </a:solidFill>
                <a:latin typeface="Arial"/>
                <a:cs typeface="Arial"/>
              </a:defRPr>
            </a:lvl1pPr>
          </a:lstStyle>
          <a:p>
            <a:pPr marL="12700">
              <a:lnSpc>
                <a:spcPct val="100000"/>
              </a:lnSpc>
              <a:spcBef>
                <a:spcPts val="35"/>
              </a:spcBef>
            </a:pPr>
            <a:r>
              <a:rPr dirty="0"/>
              <a:t>Virtual</a:t>
            </a:r>
            <a:r>
              <a:rPr spc="-20" dirty="0"/>
              <a:t> </a:t>
            </a:r>
            <a:r>
              <a:rPr dirty="0"/>
              <a:t>Case</a:t>
            </a:r>
            <a:r>
              <a:rPr spc="-20" dirty="0"/>
              <a:t> </a:t>
            </a:r>
            <a:r>
              <a:rPr dirty="0"/>
              <a:t>Experience</a:t>
            </a:r>
            <a:r>
              <a:rPr spc="-30" dirty="0"/>
              <a:t> </a:t>
            </a:r>
            <a:r>
              <a:rPr dirty="0"/>
              <a:t>Digital</a:t>
            </a:r>
            <a:r>
              <a:rPr spc="-20" dirty="0"/>
              <a:t> </a:t>
            </a:r>
            <a:r>
              <a:rPr spc="-10" dirty="0"/>
              <a:t>Intelligence</a:t>
            </a:r>
          </a:p>
          <a:p>
            <a:pPr marL="12700">
              <a:lnSpc>
                <a:spcPct val="100000"/>
              </a:lnSpc>
              <a:spcBef>
                <a:spcPts val="180"/>
              </a:spcBef>
            </a:pPr>
            <a:r>
              <a:rPr spc="-25" dirty="0"/>
              <a:t>PwC</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5/2/2024</a:t>
            </a:fld>
            <a:endParaRPr lang="en-US"/>
          </a:p>
        </p:txBody>
      </p:sp>
      <p:sp>
        <p:nvSpPr>
          <p:cNvPr id="7" name="Holder 7"/>
          <p:cNvSpPr>
            <a:spLocks noGrp="1"/>
          </p:cNvSpPr>
          <p:nvPr>
            <p:ph type="sldNum" sz="quarter" idx="7"/>
          </p:nvPr>
        </p:nvSpPr>
        <p:spPr/>
        <p:txBody>
          <a:bodyPr lIns="0" tIns="0" rIns="0" bIns="0"/>
          <a:lstStyle>
            <a:lvl1pPr>
              <a:defRPr sz="750" b="0" i="0">
                <a:solidFill>
                  <a:schemeClr val="bg1"/>
                </a:solidFill>
                <a:latin typeface="Arial"/>
                <a:cs typeface="Arial"/>
              </a:defRPr>
            </a:lvl1pPr>
          </a:lstStyle>
          <a:p>
            <a:pPr marL="381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bg1"/>
                </a:solidFill>
                <a:latin typeface="Georgia"/>
                <a:cs typeface="Georgia"/>
              </a:defRPr>
            </a:lvl1pPr>
          </a:lstStyle>
          <a:p>
            <a:endParaRPr/>
          </a:p>
        </p:txBody>
      </p:sp>
      <p:sp>
        <p:nvSpPr>
          <p:cNvPr id="3" name="Holder 3"/>
          <p:cNvSpPr>
            <a:spLocks noGrp="1"/>
          </p:cNvSpPr>
          <p:nvPr>
            <p:ph type="ftr" sz="quarter" idx="5"/>
          </p:nvPr>
        </p:nvSpPr>
        <p:spPr/>
        <p:txBody>
          <a:bodyPr lIns="0" tIns="0" rIns="0" bIns="0"/>
          <a:lstStyle>
            <a:lvl1pPr>
              <a:defRPr sz="750" b="0" i="0">
                <a:solidFill>
                  <a:schemeClr val="bg1"/>
                </a:solidFill>
                <a:latin typeface="Arial"/>
                <a:cs typeface="Arial"/>
              </a:defRPr>
            </a:lvl1pPr>
          </a:lstStyle>
          <a:p>
            <a:pPr marL="12700">
              <a:lnSpc>
                <a:spcPct val="100000"/>
              </a:lnSpc>
              <a:spcBef>
                <a:spcPts val="35"/>
              </a:spcBef>
            </a:pPr>
            <a:r>
              <a:rPr dirty="0"/>
              <a:t>Virtual</a:t>
            </a:r>
            <a:r>
              <a:rPr spc="-20" dirty="0"/>
              <a:t> </a:t>
            </a:r>
            <a:r>
              <a:rPr dirty="0"/>
              <a:t>Case</a:t>
            </a:r>
            <a:r>
              <a:rPr spc="-20" dirty="0"/>
              <a:t> </a:t>
            </a:r>
            <a:r>
              <a:rPr dirty="0"/>
              <a:t>Experience</a:t>
            </a:r>
            <a:r>
              <a:rPr spc="-30" dirty="0"/>
              <a:t> </a:t>
            </a:r>
            <a:r>
              <a:rPr dirty="0"/>
              <a:t>Digital</a:t>
            </a:r>
            <a:r>
              <a:rPr spc="-20" dirty="0"/>
              <a:t> </a:t>
            </a:r>
            <a:r>
              <a:rPr spc="-10" dirty="0"/>
              <a:t>Intelligence</a:t>
            </a:r>
          </a:p>
          <a:p>
            <a:pPr marL="12700">
              <a:lnSpc>
                <a:spcPct val="100000"/>
              </a:lnSpc>
              <a:spcBef>
                <a:spcPts val="180"/>
              </a:spcBef>
            </a:pPr>
            <a:r>
              <a:rPr spc="-25" dirty="0"/>
              <a:t>PwC</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5/2/2024</a:t>
            </a:fld>
            <a:endParaRPr lang="en-US"/>
          </a:p>
        </p:txBody>
      </p:sp>
      <p:sp>
        <p:nvSpPr>
          <p:cNvPr id="5" name="Holder 5"/>
          <p:cNvSpPr>
            <a:spLocks noGrp="1"/>
          </p:cNvSpPr>
          <p:nvPr>
            <p:ph type="sldNum" sz="quarter" idx="7"/>
          </p:nvPr>
        </p:nvSpPr>
        <p:spPr/>
        <p:txBody>
          <a:bodyPr lIns="0" tIns="0" rIns="0" bIns="0"/>
          <a:lstStyle>
            <a:lvl1pPr>
              <a:defRPr sz="750" b="0" i="0">
                <a:solidFill>
                  <a:schemeClr val="bg1"/>
                </a:solidFill>
                <a:latin typeface="Arial"/>
                <a:cs typeface="Arial"/>
              </a:defRPr>
            </a:lvl1pPr>
          </a:lstStyle>
          <a:p>
            <a:pPr marL="381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750" b="0" i="0">
                <a:solidFill>
                  <a:schemeClr val="bg1"/>
                </a:solidFill>
                <a:latin typeface="Arial"/>
                <a:cs typeface="Arial"/>
              </a:defRPr>
            </a:lvl1pPr>
          </a:lstStyle>
          <a:p>
            <a:pPr marL="12700">
              <a:lnSpc>
                <a:spcPct val="100000"/>
              </a:lnSpc>
              <a:spcBef>
                <a:spcPts val="35"/>
              </a:spcBef>
            </a:pPr>
            <a:r>
              <a:rPr dirty="0"/>
              <a:t>Virtual</a:t>
            </a:r>
            <a:r>
              <a:rPr spc="-20" dirty="0"/>
              <a:t> </a:t>
            </a:r>
            <a:r>
              <a:rPr dirty="0"/>
              <a:t>Case</a:t>
            </a:r>
            <a:r>
              <a:rPr spc="-20" dirty="0"/>
              <a:t> </a:t>
            </a:r>
            <a:r>
              <a:rPr dirty="0"/>
              <a:t>Experience</a:t>
            </a:r>
            <a:r>
              <a:rPr spc="-30" dirty="0"/>
              <a:t> </a:t>
            </a:r>
            <a:r>
              <a:rPr dirty="0"/>
              <a:t>Digital</a:t>
            </a:r>
            <a:r>
              <a:rPr spc="-20" dirty="0"/>
              <a:t> </a:t>
            </a:r>
            <a:r>
              <a:rPr spc="-10" dirty="0"/>
              <a:t>Intelligence</a:t>
            </a:r>
          </a:p>
          <a:p>
            <a:pPr marL="12700">
              <a:lnSpc>
                <a:spcPct val="100000"/>
              </a:lnSpc>
              <a:spcBef>
                <a:spcPts val="180"/>
              </a:spcBef>
            </a:pPr>
            <a:r>
              <a:rPr spc="-25" dirty="0"/>
              <a:t>PwC</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5/2/2024</a:t>
            </a:fld>
            <a:endParaRPr lang="en-US"/>
          </a:p>
        </p:txBody>
      </p:sp>
      <p:sp>
        <p:nvSpPr>
          <p:cNvPr id="4" name="Holder 4"/>
          <p:cNvSpPr>
            <a:spLocks noGrp="1"/>
          </p:cNvSpPr>
          <p:nvPr>
            <p:ph type="sldNum" sz="quarter" idx="7"/>
          </p:nvPr>
        </p:nvSpPr>
        <p:spPr/>
        <p:txBody>
          <a:bodyPr lIns="0" tIns="0" rIns="0" bIns="0"/>
          <a:lstStyle>
            <a:lvl1pPr>
              <a:defRPr sz="750" b="0" i="0">
                <a:solidFill>
                  <a:schemeClr val="bg1"/>
                </a:solidFill>
                <a:latin typeface="Arial"/>
                <a:cs typeface="Arial"/>
              </a:defRPr>
            </a:lvl1pPr>
          </a:lstStyle>
          <a:p>
            <a:pPr marL="38100">
              <a:lnSpc>
                <a:spcPct val="100000"/>
              </a:lnSpc>
              <a:spcBef>
                <a:spcPts val="3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464646"/>
          </a:solidFill>
        </p:spPr>
        <p:txBody>
          <a:bodyPr wrap="square" lIns="0" tIns="0" rIns="0" bIns="0" rtlCol="0"/>
          <a:lstStyle/>
          <a:p>
            <a:endParaRPr/>
          </a:p>
        </p:txBody>
      </p:sp>
      <p:sp>
        <p:nvSpPr>
          <p:cNvPr id="2" name="Holder 2"/>
          <p:cNvSpPr>
            <a:spLocks noGrp="1"/>
          </p:cNvSpPr>
          <p:nvPr>
            <p:ph type="title"/>
          </p:nvPr>
        </p:nvSpPr>
        <p:spPr>
          <a:xfrm>
            <a:off x="430174" y="332613"/>
            <a:ext cx="5746115" cy="513715"/>
          </a:xfrm>
          <a:prstGeom prst="rect">
            <a:avLst/>
          </a:prstGeom>
        </p:spPr>
        <p:txBody>
          <a:bodyPr wrap="square" lIns="0" tIns="0" rIns="0" bIns="0">
            <a:spAutoFit/>
          </a:bodyPr>
          <a:lstStyle>
            <a:lvl1pPr>
              <a:defRPr sz="3200" b="0" i="0">
                <a:solidFill>
                  <a:schemeClr val="bg1"/>
                </a:solidFill>
                <a:latin typeface="Georgia"/>
                <a:cs typeface="Georgia"/>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30174" y="6372811"/>
            <a:ext cx="1840864" cy="269875"/>
          </a:xfrm>
          <a:prstGeom prst="rect">
            <a:avLst/>
          </a:prstGeom>
        </p:spPr>
        <p:txBody>
          <a:bodyPr wrap="square" lIns="0" tIns="0" rIns="0" bIns="0">
            <a:spAutoFit/>
          </a:bodyPr>
          <a:lstStyle>
            <a:lvl1pPr>
              <a:defRPr sz="750" b="0" i="0">
                <a:solidFill>
                  <a:schemeClr val="bg1"/>
                </a:solidFill>
                <a:latin typeface="Arial"/>
                <a:cs typeface="Arial"/>
              </a:defRPr>
            </a:lvl1pPr>
          </a:lstStyle>
          <a:p>
            <a:pPr marL="12700">
              <a:lnSpc>
                <a:spcPct val="100000"/>
              </a:lnSpc>
              <a:spcBef>
                <a:spcPts val="35"/>
              </a:spcBef>
            </a:pPr>
            <a:r>
              <a:rPr dirty="0"/>
              <a:t>Virtual</a:t>
            </a:r>
            <a:r>
              <a:rPr spc="-20" dirty="0"/>
              <a:t> </a:t>
            </a:r>
            <a:r>
              <a:rPr dirty="0"/>
              <a:t>Case</a:t>
            </a:r>
            <a:r>
              <a:rPr spc="-20" dirty="0"/>
              <a:t> </a:t>
            </a:r>
            <a:r>
              <a:rPr dirty="0"/>
              <a:t>Experience</a:t>
            </a:r>
            <a:r>
              <a:rPr spc="-30" dirty="0"/>
              <a:t> </a:t>
            </a:r>
            <a:r>
              <a:rPr dirty="0"/>
              <a:t>Digital</a:t>
            </a:r>
            <a:r>
              <a:rPr spc="-20" dirty="0"/>
              <a:t> </a:t>
            </a:r>
            <a:r>
              <a:rPr spc="-10" dirty="0"/>
              <a:t>Intelligence</a:t>
            </a:r>
          </a:p>
          <a:p>
            <a:pPr marL="12700">
              <a:lnSpc>
                <a:spcPct val="100000"/>
              </a:lnSpc>
              <a:spcBef>
                <a:spcPts val="180"/>
              </a:spcBef>
            </a:pPr>
            <a:r>
              <a:rPr spc="-25" dirty="0"/>
              <a:t>PwC</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5/2/2024</a:t>
            </a:fld>
            <a:endParaRPr lang="en-US"/>
          </a:p>
        </p:txBody>
      </p:sp>
      <p:sp>
        <p:nvSpPr>
          <p:cNvPr id="6" name="Holder 6"/>
          <p:cNvSpPr>
            <a:spLocks noGrp="1"/>
          </p:cNvSpPr>
          <p:nvPr>
            <p:ph type="sldNum" sz="quarter" idx="7"/>
          </p:nvPr>
        </p:nvSpPr>
        <p:spPr>
          <a:xfrm>
            <a:off x="11657710" y="6509970"/>
            <a:ext cx="142875" cy="132715"/>
          </a:xfrm>
          <a:prstGeom prst="rect">
            <a:avLst/>
          </a:prstGeom>
        </p:spPr>
        <p:txBody>
          <a:bodyPr wrap="square" lIns="0" tIns="0" rIns="0" bIns="0">
            <a:spAutoFit/>
          </a:bodyPr>
          <a:lstStyle>
            <a:lvl1pPr>
              <a:defRPr sz="750" b="0" i="0">
                <a:solidFill>
                  <a:schemeClr val="bg1"/>
                </a:solidFill>
                <a:latin typeface="Arial"/>
                <a:cs typeface="Arial"/>
              </a:defRPr>
            </a:lvl1pPr>
          </a:lstStyle>
          <a:p>
            <a:pPr marL="38100">
              <a:lnSpc>
                <a:spcPct val="100000"/>
              </a:lnSpc>
              <a:spcBef>
                <a:spcPts val="3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30174" y="2248357"/>
            <a:ext cx="6726555" cy="788670"/>
          </a:xfrm>
          <a:prstGeom prst="rect">
            <a:avLst/>
          </a:prstGeom>
        </p:spPr>
        <p:txBody>
          <a:bodyPr vert="horz" wrap="square" lIns="0" tIns="13335" rIns="0" bIns="0" rtlCol="0">
            <a:spAutoFit/>
          </a:bodyPr>
          <a:lstStyle/>
          <a:p>
            <a:pPr marL="12700">
              <a:lnSpc>
                <a:spcPct val="100000"/>
              </a:lnSpc>
              <a:spcBef>
                <a:spcPts val="105"/>
              </a:spcBef>
            </a:pPr>
            <a:r>
              <a:rPr sz="5000" dirty="0">
                <a:solidFill>
                  <a:srgbClr val="FFFFFF"/>
                </a:solidFill>
                <a:latin typeface="Georgia"/>
                <a:cs typeface="Georgia"/>
              </a:rPr>
              <a:t>Virtual</a:t>
            </a:r>
            <a:r>
              <a:rPr sz="5000" spc="-55" dirty="0">
                <a:solidFill>
                  <a:srgbClr val="FFFFFF"/>
                </a:solidFill>
                <a:latin typeface="Georgia"/>
                <a:cs typeface="Georgia"/>
              </a:rPr>
              <a:t> </a:t>
            </a:r>
            <a:r>
              <a:rPr sz="5000" dirty="0">
                <a:solidFill>
                  <a:srgbClr val="FFFFFF"/>
                </a:solidFill>
                <a:latin typeface="Georgia"/>
                <a:cs typeface="Georgia"/>
              </a:rPr>
              <a:t>Case</a:t>
            </a:r>
            <a:r>
              <a:rPr sz="5000" spc="-25" dirty="0">
                <a:solidFill>
                  <a:srgbClr val="FFFFFF"/>
                </a:solidFill>
                <a:latin typeface="Georgia"/>
                <a:cs typeface="Georgia"/>
              </a:rPr>
              <a:t> </a:t>
            </a:r>
            <a:r>
              <a:rPr sz="5000" spc="-10" dirty="0">
                <a:solidFill>
                  <a:srgbClr val="FFFFFF"/>
                </a:solidFill>
                <a:latin typeface="Georgia"/>
                <a:cs typeface="Georgia"/>
              </a:rPr>
              <a:t>Experience</a:t>
            </a:r>
            <a:endParaRPr sz="5000">
              <a:latin typeface="Georgia"/>
              <a:cs typeface="Georgia"/>
            </a:endParaRPr>
          </a:p>
        </p:txBody>
      </p:sp>
      <p:sp>
        <p:nvSpPr>
          <p:cNvPr id="3" name="object 3"/>
          <p:cNvSpPr txBox="1"/>
          <p:nvPr/>
        </p:nvSpPr>
        <p:spPr>
          <a:xfrm>
            <a:off x="430174" y="2896616"/>
            <a:ext cx="5368925" cy="788035"/>
          </a:xfrm>
          <a:prstGeom prst="rect">
            <a:avLst/>
          </a:prstGeom>
        </p:spPr>
        <p:txBody>
          <a:bodyPr vert="horz" wrap="square" lIns="0" tIns="13335" rIns="0" bIns="0" rtlCol="0">
            <a:spAutoFit/>
          </a:bodyPr>
          <a:lstStyle/>
          <a:p>
            <a:pPr marL="12700">
              <a:lnSpc>
                <a:spcPct val="100000"/>
              </a:lnSpc>
              <a:spcBef>
                <a:spcPts val="105"/>
              </a:spcBef>
            </a:pPr>
            <a:r>
              <a:rPr sz="5000" dirty="0">
                <a:solidFill>
                  <a:srgbClr val="FFFFFF"/>
                </a:solidFill>
                <a:latin typeface="Georgia"/>
                <a:cs typeface="Georgia"/>
              </a:rPr>
              <a:t>Digital</a:t>
            </a:r>
            <a:r>
              <a:rPr sz="5000" spc="-35" dirty="0">
                <a:solidFill>
                  <a:srgbClr val="FFFFFF"/>
                </a:solidFill>
                <a:latin typeface="Georgia"/>
                <a:cs typeface="Georgia"/>
              </a:rPr>
              <a:t> </a:t>
            </a:r>
            <a:r>
              <a:rPr sz="5000" spc="-10" dirty="0">
                <a:solidFill>
                  <a:srgbClr val="FFFFFF"/>
                </a:solidFill>
                <a:latin typeface="Georgia"/>
                <a:cs typeface="Georgia"/>
              </a:rPr>
              <a:t>Intelligence</a:t>
            </a:r>
            <a:endParaRPr sz="5000">
              <a:latin typeface="Georgia"/>
              <a:cs typeface="Georgia"/>
            </a:endParaRPr>
          </a:p>
        </p:txBody>
      </p:sp>
      <p:sp>
        <p:nvSpPr>
          <p:cNvPr id="4" name="object 4"/>
          <p:cNvSpPr txBox="1"/>
          <p:nvPr/>
        </p:nvSpPr>
        <p:spPr>
          <a:xfrm>
            <a:off x="430174" y="3993591"/>
            <a:ext cx="1746250" cy="258404"/>
          </a:xfrm>
          <a:prstGeom prst="rect">
            <a:avLst/>
          </a:prstGeom>
        </p:spPr>
        <p:txBody>
          <a:bodyPr vert="horz" wrap="square" lIns="0" tIns="12065" rIns="0" bIns="0" rtlCol="0">
            <a:spAutoFit/>
          </a:bodyPr>
          <a:lstStyle/>
          <a:p>
            <a:pPr marL="12700">
              <a:lnSpc>
                <a:spcPct val="100000"/>
              </a:lnSpc>
              <a:spcBef>
                <a:spcPts val="95"/>
              </a:spcBef>
            </a:pPr>
            <a:r>
              <a:rPr sz="1600" dirty="0">
                <a:solidFill>
                  <a:srgbClr val="FFFFFF"/>
                </a:solidFill>
                <a:latin typeface="Arial"/>
                <a:cs typeface="Arial"/>
              </a:rPr>
              <a:t>Model</a:t>
            </a:r>
            <a:r>
              <a:rPr sz="1600" spc="-60" dirty="0">
                <a:solidFill>
                  <a:srgbClr val="FFFFFF"/>
                </a:solidFill>
                <a:latin typeface="Arial"/>
                <a:cs typeface="Arial"/>
              </a:rPr>
              <a:t> </a:t>
            </a:r>
            <a:r>
              <a:rPr sz="1600" dirty="0">
                <a:solidFill>
                  <a:srgbClr val="FFFFFF"/>
                </a:solidFill>
                <a:latin typeface="Arial"/>
                <a:cs typeface="Arial"/>
              </a:rPr>
              <a:t>Work</a:t>
            </a:r>
            <a:r>
              <a:rPr sz="1600" spc="-75" dirty="0">
                <a:solidFill>
                  <a:srgbClr val="FFFFFF"/>
                </a:solidFill>
                <a:latin typeface="Arial"/>
                <a:cs typeface="Arial"/>
              </a:rPr>
              <a:t> </a:t>
            </a:r>
            <a:r>
              <a:rPr sz="1600" spc="-35" dirty="0">
                <a:solidFill>
                  <a:srgbClr val="FFFFFF"/>
                </a:solidFill>
                <a:latin typeface="Arial"/>
                <a:cs typeface="Arial"/>
              </a:rPr>
              <a:t>Task</a:t>
            </a:r>
            <a:r>
              <a:rPr sz="1600" spc="-55" dirty="0">
                <a:solidFill>
                  <a:srgbClr val="FFFFFF"/>
                </a:solidFill>
                <a:latin typeface="Arial"/>
                <a:cs typeface="Arial"/>
              </a:rPr>
              <a:t> </a:t>
            </a:r>
            <a:r>
              <a:rPr lang="th-TH" sz="1600" spc="-60" dirty="0">
                <a:solidFill>
                  <a:srgbClr val="FFFFFF"/>
                </a:solidFill>
                <a:latin typeface="Arial"/>
                <a:cs typeface="Arial"/>
              </a:rPr>
              <a:t>6</a:t>
            </a:r>
            <a:endParaRPr sz="1600" dirty="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0174" y="332613"/>
            <a:ext cx="5746115" cy="505267"/>
          </a:xfrm>
          <a:prstGeom prst="rect">
            <a:avLst/>
          </a:prstGeom>
        </p:spPr>
        <p:txBody>
          <a:bodyPr vert="horz" wrap="square" lIns="0" tIns="12700" rIns="0" bIns="0" rtlCol="0">
            <a:spAutoFit/>
          </a:bodyPr>
          <a:lstStyle/>
          <a:p>
            <a:pPr marL="12700">
              <a:lnSpc>
                <a:spcPct val="100000"/>
              </a:lnSpc>
              <a:spcBef>
                <a:spcPts val="100"/>
              </a:spcBef>
            </a:pPr>
            <a:r>
              <a:rPr lang="en-US" spc="-10" dirty="0"/>
              <a:t>Summarization</a:t>
            </a:r>
            <a:endParaRPr spc="-10" dirty="0"/>
          </a:p>
        </p:txBody>
      </p:sp>
      <p:sp>
        <p:nvSpPr>
          <p:cNvPr id="4" name="object 4"/>
          <p:cNvSpPr txBox="1"/>
          <p:nvPr/>
        </p:nvSpPr>
        <p:spPr>
          <a:xfrm>
            <a:off x="701001" y="1288656"/>
            <a:ext cx="10950575" cy="1736373"/>
          </a:xfrm>
          <a:prstGeom prst="rect">
            <a:avLst/>
          </a:prstGeom>
        </p:spPr>
        <p:txBody>
          <a:bodyPr vert="horz" wrap="square" lIns="0" tIns="12700" rIns="0" bIns="0" rtlCol="0">
            <a:spAutoFit/>
          </a:bodyPr>
          <a:lstStyle/>
          <a:p>
            <a:pPr marL="12700" marR="229870">
              <a:lnSpc>
                <a:spcPct val="100000"/>
              </a:lnSpc>
              <a:spcBef>
                <a:spcPts val="100"/>
              </a:spcBef>
            </a:pPr>
            <a:r>
              <a:rPr lang="en-US" sz="1600" dirty="0">
                <a:solidFill>
                  <a:srgbClr val="FFFFFF"/>
                </a:solidFill>
                <a:latin typeface="Arial"/>
                <a:cs typeface="Arial"/>
              </a:rPr>
              <a:t>	At first, it is not clear if the number of sites for WIS (4) and non-WIS (1) has always been constant. This is essential to calibrate the frequency distributions and to predict the expected number of claims for the exposure insured in year 2021. Regarding the claims data, the following should be mentioned:– Censored data: No information is provided if the given data set has been censored, for example, not reported claims due to deductibles in the contract, or too low claim sizes. This may impact the fitting approach for the frequency and severity distributions.– Reported Data: No information is provided if the given claims data is paid or reported and if any corrections for time-lag in reporting are required.</a:t>
            </a:r>
            <a:endParaRPr sz="1600" dirty="0">
              <a:latin typeface="Arial"/>
              <a:cs typeface="Arial"/>
            </a:endParaRPr>
          </a:p>
        </p:txBody>
      </p:sp>
      <p:sp>
        <p:nvSpPr>
          <p:cNvPr id="9" name="object 9"/>
          <p:cNvSpPr txBox="1">
            <a:spLocks noGrp="1"/>
          </p:cNvSpPr>
          <p:nvPr>
            <p:ph type="ftr" sz="quarter" idx="5"/>
          </p:nvPr>
        </p:nvSpPr>
        <p:spPr>
          <a:prstGeom prst="rect">
            <a:avLst/>
          </a:prstGeom>
        </p:spPr>
        <p:txBody>
          <a:bodyPr vert="horz" wrap="square" lIns="0" tIns="4445" rIns="0" bIns="0" rtlCol="0">
            <a:spAutoFit/>
          </a:bodyPr>
          <a:lstStyle/>
          <a:p>
            <a:pPr marL="12700">
              <a:lnSpc>
                <a:spcPct val="100000"/>
              </a:lnSpc>
              <a:spcBef>
                <a:spcPts val="35"/>
              </a:spcBef>
            </a:pPr>
            <a:r>
              <a:rPr dirty="0"/>
              <a:t>Virtual</a:t>
            </a:r>
            <a:r>
              <a:rPr spc="-20" dirty="0"/>
              <a:t> </a:t>
            </a:r>
            <a:r>
              <a:rPr dirty="0"/>
              <a:t>Case</a:t>
            </a:r>
            <a:r>
              <a:rPr spc="-20" dirty="0"/>
              <a:t> </a:t>
            </a:r>
            <a:r>
              <a:rPr dirty="0"/>
              <a:t>Experience</a:t>
            </a:r>
            <a:r>
              <a:rPr spc="-30" dirty="0"/>
              <a:t> </a:t>
            </a:r>
            <a:r>
              <a:rPr dirty="0"/>
              <a:t>Digital</a:t>
            </a:r>
            <a:r>
              <a:rPr spc="-20" dirty="0"/>
              <a:t> </a:t>
            </a:r>
            <a:r>
              <a:rPr spc="-10" dirty="0"/>
              <a:t>Intelligence</a:t>
            </a:r>
          </a:p>
          <a:p>
            <a:pPr marL="12700">
              <a:lnSpc>
                <a:spcPct val="100000"/>
              </a:lnSpc>
              <a:spcBef>
                <a:spcPts val="180"/>
              </a:spcBef>
            </a:pPr>
            <a:r>
              <a:rPr spc="-25" dirty="0"/>
              <a:t>PwC</a:t>
            </a:r>
          </a:p>
        </p:txBody>
      </p:sp>
      <p:sp>
        <p:nvSpPr>
          <p:cNvPr id="10" name="object 10"/>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2</a:t>
            </a:fld>
            <a:endParaRPr spc="-50" dirty="0"/>
          </a:p>
        </p:txBody>
      </p:sp>
      <p:sp>
        <p:nvSpPr>
          <p:cNvPr id="11" name="object 4">
            <a:extLst>
              <a:ext uri="{FF2B5EF4-FFF2-40B4-BE49-F238E27FC236}">
                <a16:creationId xmlns:a16="http://schemas.microsoft.com/office/drawing/2014/main" id="{1E492F9F-B13D-0985-5464-736C5366593D}"/>
              </a:ext>
            </a:extLst>
          </p:cNvPr>
          <p:cNvSpPr txBox="1"/>
          <p:nvPr/>
        </p:nvSpPr>
        <p:spPr>
          <a:xfrm>
            <a:off x="701001" y="3172811"/>
            <a:ext cx="10950575" cy="2967479"/>
          </a:xfrm>
          <a:prstGeom prst="rect">
            <a:avLst/>
          </a:prstGeom>
        </p:spPr>
        <p:txBody>
          <a:bodyPr vert="horz" wrap="square" lIns="0" tIns="12700" rIns="0" bIns="0" rtlCol="0">
            <a:spAutoFit/>
          </a:bodyPr>
          <a:lstStyle/>
          <a:p>
            <a:pPr marL="12700" marR="229870">
              <a:lnSpc>
                <a:spcPct val="100000"/>
              </a:lnSpc>
              <a:spcBef>
                <a:spcPts val="100"/>
              </a:spcBef>
            </a:pPr>
            <a:r>
              <a:rPr lang="en-US" sz="1600" dirty="0">
                <a:solidFill>
                  <a:srgbClr val="FFFFFF"/>
                </a:solidFill>
                <a:latin typeface="Arial"/>
                <a:cs typeface="Arial"/>
              </a:rPr>
              <a:t>	Regarding the claims data, the following should be mentioned:– Censored data: No information is provided if the given data set has been censored, for example, not reported claims due to deductibles in the contract, or too low claim sizes. This may impact the fitting approach for the frequency and severity distributions.– Reported Data: No information is provided if the given claims data is paid or reported and if any corrections for time-lag in reporting are required. Regarding the assumptions for the collective risk model (for each site), we need the following additional information:– Independence of WIS and non-WIS claims amounts: By assumption, we only know that within each risk group all claims are independent. However, since it might be assumed that the claims from the WIS site do not influence the claims on the non-WIS site (and vice versa), the above assumption can be assumed.– Independence of WIS and non-WIS claims frequency: By assumption, we might assume that the claims frequency for WIS and non-WIS are independent (this is necessary for later purposes; see part (g)).– Identically distributed WIS and non-WIS claims amounts: This is a common assumption in insurance practice since insurer intend to form homogeneous collectives. In our case, this assumption is reasonable.</a:t>
            </a:r>
            <a:endParaRPr sz="1600"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743A32D8-705C-B33F-7DE8-77E72D1FB6CF}"/>
              </a:ext>
            </a:extLst>
          </p:cNvPr>
          <p:cNvSpPr>
            <a:spLocks noGrp="1"/>
          </p:cNvSpPr>
          <p:nvPr>
            <p:ph type="title"/>
          </p:nvPr>
        </p:nvSpPr>
        <p:spPr>
          <a:xfrm>
            <a:off x="430174" y="332613"/>
            <a:ext cx="5746115" cy="492443"/>
          </a:xfrm>
        </p:spPr>
        <p:txBody>
          <a:bodyPr/>
          <a:lstStyle/>
          <a:p>
            <a:r>
              <a:rPr lang="en-US" spc="-10" dirty="0"/>
              <a:t>Summarization</a:t>
            </a:r>
            <a:endParaRPr lang="th-TH" dirty="0"/>
          </a:p>
        </p:txBody>
      </p:sp>
      <p:sp>
        <p:nvSpPr>
          <p:cNvPr id="4" name="object 9">
            <a:extLst>
              <a:ext uri="{FF2B5EF4-FFF2-40B4-BE49-F238E27FC236}">
                <a16:creationId xmlns:a16="http://schemas.microsoft.com/office/drawing/2014/main" id="{F33CFB60-BA57-A187-4DA6-400AE71EC02E}"/>
              </a:ext>
            </a:extLst>
          </p:cNvPr>
          <p:cNvSpPr txBox="1">
            <a:spLocks noGrp="1"/>
          </p:cNvSpPr>
          <p:nvPr>
            <p:ph type="ftr" sz="quarter" idx="5"/>
          </p:nvPr>
        </p:nvSpPr>
        <p:spPr>
          <a:xfrm>
            <a:off x="430174" y="6372811"/>
            <a:ext cx="1840864" cy="269875"/>
          </a:xfrm>
          <a:prstGeom prst="rect">
            <a:avLst/>
          </a:prstGeom>
        </p:spPr>
        <p:txBody>
          <a:bodyPr vert="horz" wrap="square" lIns="0" tIns="4445" rIns="0" bIns="0" rtlCol="0">
            <a:spAutoFit/>
          </a:bodyPr>
          <a:lstStyle/>
          <a:p>
            <a:pPr marL="12700">
              <a:lnSpc>
                <a:spcPct val="100000"/>
              </a:lnSpc>
              <a:spcBef>
                <a:spcPts val="35"/>
              </a:spcBef>
            </a:pPr>
            <a:r>
              <a:rPr dirty="0"/>
              <a:t>Virtual</a:t>
            </a:r>
            <a:r>
              <a:rPr spc="-20" dirty="0"/>
              <a:t> </a:t>
            </a:r>
            <a:r>
              <a:rPr dirty="0"/>
              <a:t>Case</a:t>
            </a:r>
            <a:r>
              <a:rPr spc="-20" dirty="0"/>
              <a:t> </a:t>
            </a:r>
            <a:r>
              <a:rPr dirty="0"/>
              <a:t>Experience</a:t>
            </a:r>
            <a:r>
              <a:rPr spc="-30" dirty="0"/>
              <a:t> </a:t>
            </a:r>
            <a:r>
              <a:rPr dirty="0"/>
              <a:t>Digital</a:t>
            </a:r>
            <a:r>
              <a:rPr spc="-20" dirty="0"/>
              <a:t> </a:t>
            </a:r>
            <a:r>
              <a:rPr spc="-10" dirty="0"/>
              <a:t>Intelligence</a:t>
            </a:r>
          </a:p>
          <a:p>
            <a:pPr marL="12700">
              <a:lnSpc>
                <a:spcPct val="100000"/>
              </a:lnSpc>
              <a:spcBef>
                <a:spcPts val="180"/>
              </a:spcBef>
            </a:pPr>
            <a:r>
              <a:rPr spc="-25" dirty="0"/>
              <a:t>PwC</a:t>
            </a:r>
          </a:p>
        </p:txBody>
      </p:sp>
      <p:sp>
        <p:nvSpPr>
          <p:cNvPr id="5" name="object 4">
            <a:extLst>
              <a:ext uri="{FF2B5EF4-FFF2-40B4-BE49-F238E27FC236}">
                <a16:creationId xmlns:a16="http://schemas.microsoft.com/office/drawing/2014/main" id="{B76B92FC-E1F3-FFB5-AF4C-021B899E2A29}"/>
              </a:ext>
            </a:extLst>
          </p:cNvPr>
          <p:cNvSpPr txBox="1"/>
          <p:nvPr/>
        </p:nvSpPr>
        <p:spPr>
          <a:xfrm>
            <a:off x="701001" y="1206596"/>
            <a:ext cx="10950575" cy="4444807"/>
          </a:xfrm>
          <a:prstGeom prst="rect">
            <a:avLst/>
          </a:prstGeom>
        </p:spPr>
        <p:txBody>
          <a:bodyPr vert="horz" wrap="square" lIns="0" tIns="12700" rIns="0" bIns="0" rtlCol="0">
            <a:spAutoFit/>
          </a:bodyPr>
          <a:lstStyle/>
          <a:p>
            <a:pPr marL="12700" marR="229870">
              <a:lnSpc>
                <a:spcPct val="100000"/>
              </a:lnSpc>
              <a:spcBef>
                <a:spcPts val="100"/>
              </a:spcBef>
            </a:pPr>
            <a:r>
              <a:rPr lang="en-US" sz="1600" dirty="0">
                <a:solidFill>
                  <a:srgbClr val="FFFFFF"/>
                </a:solidFill>
                <a:latin typeface="Arial"/>
                <a:cs typeface="Arial"/>
              </a:rPr>
              <a:t>	– Poisson distribution: Reasonableness: The Poisson distribution is common in actuarial practice to model the claims frequency. Therefore it is reasonable to assume this distribution. Validation of the assumption: Commonly empirical insurance count data is over-dispersed while the Poisson distribution assumes </a:t>
            </a:r>
            <a:r>
              <a:rPr lang="en-US" sz="1600" dirty="0" err="1">
                <a:solidFill>
                  <a:srgbClr val="FFFFFF"/>
                </a:solidFill>
                <a:latin typeface="Arial"/>
                <a:cs typeface="Arial"/>
              </a:rPr>
              <a:t>equi</a:t>
            </a:r>
            <a:r>
              <a:rPr lang="en-US" sz="1600" dirty="0">
                <a:solidFill>
                  <a:srgbClr val="FFFFFF"/>
                </a:solidFill>
                <a:latin typeface="Arial"/>
                <a:cs typeface="Arial"/>
              </a:rPr>
              <a:t>-dispersed data. Calculation of the dispersion based on the data (empirical variance/ empirical mean): if its ratio equals 1, then the assumption is adequate; if, however, its ratio is greater than 1, then a Negative Binomial distribution might be a reasonable distribution to model the claims frequency. If the ratio is lower than 1, the binomial distribution may be used to model under-dispersed data.</a:t>
            </a:r>
          </a:p>
          <a:p>
            <a:pPr marL="12700" marR="229870">
              <a:lnSpc>
                <a:spcPct val="100000"/>
              </a:lnSpc>
              <a:spcBef>
                <a:spcPts val="100"/>
              </a:spcBef>
            </a:pPr>
            <a:r>
              <a:rPr lang="en-US" sz="1600" dirty="0">
                <a:solidFill>
                  <a:srgbClr val="FFFFFF"/>
                </a:solidFill>
                <a:latin typeface="Arial"/>
                <a:cs typeface="Arial"/>
              </a:rPr>
              <a:t>	– Pareto distribution: Reasonableness: The Pareto distribution with two parameters (scale and shape parameter) is used in insurance practice to model long tailed claims. As this applies for both cover groups (outliers can be observed in the data), this distribution is adequate. However, commonly in actuarial science, attritional and large losses are modelled separately. One may apply the log-normal distribution for attritional losses and the Pareto distribution for large losses. This requires splicing (separation) of (already very short) data sets in two sub data sets as well as decision making on a threshold that is separating the dataset into an ordinary part modelled by an exponentially behaving distribution (i.e. log-normal) and a </a:t>
            </a:r>
            <a:r>
              <a:rPr lang="en-US" sz="1600" dirty="0" err="1">
                <a:solidFill>
                  <a:srgbClr val="FFFFFF"/>
                </a:solidFill>
                <a:latin typeface="Arial"/>
                <a:cs typeface="Arial"/>
              </a:rPr>
              <a:t>heavytailed</a:t>
            </a:r>
            <a:r>
              <a:rPr lang="en-US" sz="1600" dirty="0">
                <a:solidFill>
                  <a:srgbClr val="FFFFFF"/>
                </a:solidFill>
                <a:latin typeface="Arial"/>
                <a:cs typeface="Arial"/>
              </a:rPr>
              <a:t>, sub-exponentially behaving part where log-claims are modelled by an exponentially behaving random variable (i.e. Pareto). Validate of the assumption: 1. Calculation of the empirical Mean Excess function and compare its shape with the shape of the theoretical Mean Excess function of the Pareto distribution. 2. Plot the empirical quantiles and the theoretical quantiles (with estimated parameters) in a scatter plot: if both lie on the 1st bisector → good fit; otherwise: expert judgement is required (to find a suitable distribution).</a:t>
            </a:r>
            <a:endParaRPr sz="1600" dirty="0">
              <a:latin typeface="Arial"/>
              <a:cs typeface="Arial"/>
            </a:endParaRPr>
          </a:p>
        </p:txBody>
      </p:sp>
      <p:sp>
        <p:nvSpPr>
          <p:cNvPr id="6" name="object 10">
            <a:extLst>
              <a:ext uri="{FF2B5EF4-FFF2-40B4-BE49-F238E27FC236}">
                <a16:creationId xmlns:a16="http://schemas.microsoft.com/office/drawing/2014/main" id="{1A60CA4C-9EB4-3716-73DB-D34E131720DA}"/>
              </a:ext>
            </a:extLst>
          </p:cNvPr>
          <p:cNvSpPr txBox="1">
            <a:spLocks noGrp="1"/>
          </p:cNvSpPr>
          <p:nvPr>
            <p:ph type="sldNum" sz="quarter" idx="7"/>
          </p:nvPr>
        </p:nvSpPr>
        <p:spPr>
          <a:xfrm>
            <a:off x="11657710" y="6509970"/>
            <a:ext cx="142875" cy="132715"/>
          </a:xfrm>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3</a:t>
            </a:fld>
            <a:endParaRPr spc="-50" dirty="0"/>
          </a:p>
        </p:txBody>
      </p:sp>
    </p:spTree>
    <p:extLst>
      <p:ext uri="{BB962C8B-B14F-4D97-AF65-F5344CB8AC3E}">
        <p14:creationId xmlns:p14="http://schemas.microsoft.com/office/powerpoint/2010/main" val="3202365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61C903EB-25C3-872F-AC44-74666B10C5FD}"/>
              </a:ext>
            </a:extLst>
          </p:cNvPr>
          <p:cNvSpPr>
            <a:spLocks noGrp="1"/>
          </p:cNvSpPr>
          <p:nvPr>
            <p:ph type="title"/>
          </p:nvPr>
        </p:nvSpPr>
        <p:spPr>
          <a:xfrm>
            <a:off x="430174" y="332613"/>
            <a:ext cx="5746115" cy="492443"/>
          </a:xfrm>
        </p:spPr>
        <p:txBody>
          <a:bodyPr/>
          <a:lstStyle/>
          <a:p>
            <a:r>
              <a:rPr lang="en-US" spc="-10" dirty="0"/>
              <a:t>Summarization</a:t>
            </a:r>
            <a:endParaRPr lang="th-TH" dirty="0"/>
          </a:p>
        </p:txBody>
      </p:sp>
      <p:sp>
        <p:nvSpPr>
          <p:cNvPr id="4" name="object 4">
            <a:extLst>
              <a:ext uri="{FF2B5EF4-FFF2-40B4-BE49-F238E27FC236}">
                <a16:creationId xmlns:a16="http://schemas.microsoft.com/office/drawing/2014/main" id="{4EDB20AD-54AA-9F52-F6BD-9A80A39A75A0}"/>
              </a:ext>
            </a:extLst>
          </p:cNvPr>
          <p:cNvSpPr txBox="1"/>
          <p:nvPr/>
        </p:nvSpPr>
        <p:spPr>
          <a:xfrm>
            <a:off x="701001" y="1206596"/>
            <a:ext cx="10950575" cy="4950073"/>
          </a:xfrm>
          <a:prstGeom prst="rect">
            <a:avLst/>
          </a:prstGeom>
        </p:spPr>
        <p:txBody>
          <a:bodyPr vert="horz" wrap="square" lIns="0" tIns="12700" rIns="0" bIns="0" rtlCol="0">
            <a:spAutoFit/>
          </a:bodyPr>
          <a:lstStyle/>
          <a:p>
            <a:pPr marL="298450" marR="229870" indent="-285750">
              <a:lnSpc>
                <a:spcPct val="100000"/>
              </a:lnSpc>
              <a:spcBef>
                <a:spcPts val="100"/>
              </a:spcBef>
              <a:buFont typeface="Arial" panose="020B0604020202020204" pitchFamily="34" charset="0"/>
              <a:buChar char="•"/>
            </a:pPr>
            <a:r>
              <a:rPr lang="en-US" sz="1600" dirty="0">
                <a:solidFill>
                  <a:srgbClr val="FFFFFF"/>
                </a:solidFill>
                <a:latin typeface="Arial"/>
                <a:cs typeface="Arial"/>
              </a:rPr>
              <a:t>	</a:t>
            </a:r>
            <a:r>
              <a:rPr lang="en-US" sz="2000" dirty="0">
                <a:solidFill>
                  <a:srgbClr val="FFFFFF"/>
                </a:solidFill>
                <a:latin typeface="Arial"/>
                <a:cs typeface="Arial"/>
              </a:rPr>
              <a:t>The fitting of the distributions to the claims data may be challenging due to– Outliers/tails: For both groups, there are claims amounts that are far above the average claims experience (</a:t>
            </a:r>
            <a:r>
              <a:rPr lang="en-US" sz="2000" dirty="0" err="1">
                <a:solidFill>
                  <a:srgbClr val="FFFFFF"/>
                </a:solidFill>
                <a:latin typeface="Arial"/>
                <a:cs typeface="Arial"/>
              </a:rPr>
              <a:t>eg.</a:t>
            </a:r>
            <a:r>
              <a:rPr lang="en-US" sz="2000" dirty="0">
                <a:solidFill>
                  <a:srgbClr val="FFFFFF"/>
                </a:solidFill>
                <a:latin typeface="Arial"/>
                <a:cs typeface="Arial"/>
              </a:rPr>
              <a:t> 230.5 </a:t>
            </a:r>
            <a:r>
              <a:rPr lang="en-US" sz="2000" dirty="0" err="1">
                <a:solidFill>
                  <a:srgbClr val="FFFFFF"/>
                </a:solidFill>
                <a:latin typeface="Arial"/>
                <a:cs typeface="Arial"/>
              </a:rPr>
              <a:t>mCHF</a:t>
            </a:r>
            <a:r>
              <a:rPr lang="en-US" sz="2000" dirty="0">
                <a:solidFill>
                  <a:srgbClr val="FFFFFF"/>
                </a:solidFill>
                <a:latin typeface="Arial"/>
                <a:cs typeface="Arial"/>
              </a:rPr>
              <a:t> (WIS) and 125 </a:t>
            </a:r>
            <a:r>
              <a:rPr lang="en-US" sz="2000" dirty="0" err="1">
                <a:solidFill>
                  <a:srgbClr val="FFFFFF"/>
                </a:solidFill>
                <a:latin typeface="Arial"/>
                <a:cs typeface="Arial"/>
              </a:rPr>
              <a:t>mCHF</a:t>
            </a:r>
            <a:r>
              <a:rPr lang="en-US" sz="2000" dirty="0">
                <a:solidFill>
                  <a:srgbClr val="FFFFFF"/>
                </a:solidFill>
                <a:latin typeface="Arial"/>
                <a:cs typeface="Arial"/>
              </a:rPr>
              <a:t> (Non-WIS)).– Skewness: </a:t>
            </a:r>
            <a:r>
              <a:rPr lang="en-US" sz="2000" dirty="0" err="1">
                <a:solidFill>
                  <a:srgbClr val="FFFFFF"/>
                </a:solidFill>
                <a:latin typeface="Arial"/>
                <a:cs typeface="Arial"/>
              </a:rPr>
              <a:t>Doestheskewness</a:t>
            </a:r>
            <a:r>
              <a:rPr lang="en-US" sz="2000" dirty="0">
                <a:solidFill>
                  <a:srgbClr val="FFFFFF"/>
                </a:solidFill>
                <a:latin typeface="Arial"/>
                <a:cs typeface="Arial"/>
              </a:rPr>
              <a:t> of the data fits the assumed claims distribution ?</a:t>
            </a:r>
          </a:p>
          <a:p>
            <a:pPr marL="298450" marR="229870" indent="-285750">
              <a:lnSpc>
                <a:spcPct val="100000"/>
              </a:lnSpc>
              <a:spcBef>
                <a:spcPts val="100"/>
              </a:spcBef>
              <a:buFont typeface="Arial" panose="020B0604020202020204" pitchFamily="34" charset="0"/>
              <a:buChar char="•"/>
            </a:pPr>
            <a:r>
              <a:rPr lang="en-US" sz="2000" dirty="0">
                <a:solidFill>
                  <a:srgbClr val="FFFFFF"/>
                </a:solidFill>
                <a:latin typeface="Arial"/>
                <a:cs typeface="Arial"/>
              </a:rPr>
              <a:t>          Regarding accuracy and completeness, the following methods can be applied:– Check the quality of the dataset within the database from which data is provided, i.e. analyze claims reporting processes, perform consistency checks with other systems, reconciliation of provided claims data with original database and those reported at end of prior reporting period or perform interviews with claims handler, reserving actuary, underwriter, etc.– Check if there were manual adjustments made to the claims data and investigate the reasons for it.– Reconcile the data provided with paid/reported claim amounts posted to the accounting system and P&amp;L.– Check whether claims were assigned to the appropriate accident years in the provided tables (i.e. accident year vs accounting year).– Check, if indeed claims of most recent accident years are fully settled or paid out to the insured and no adjustments (i.e. IBNR factor) to provided claims data is required.– Benchmarking of claims data to other similar exposures observed in the market.</a:t>
            </a:r>
            <a:endParaRPr sz="2000" dirty="0">
              <a:latin typeface="Arial"/>
              <a:cs typeface="Arial"/>
            </a:endParaRPr>
          </a:p>
        </p:txBody>
      </p:sp>
      <p:sp>
        <p:nvSpPr>
          <p:cNvPr id="3" name="object 9">
            <a:extLst>
              <a:ext uri="{FF2B5EF4-FFF2-40B4-BE49-F238E27FC236}">
                <a16:creationId xmlns:a16="http://schemas.microsoft.com/office/drawing/2014/main" id="{06165AB9-FD44-DAA6-31D9-50AE7215360C}"/>
              </a:ext>
            </a:extLst>
          </p:cNvPr>
          <p:cNvSpPr txBox="1">
            <a:spLocks noGrp="1"/>
          </p:cNvSpPr>
          <p:nvPr>
            <p:ph type="ftr" sz="quarter" idx="5"/>
          </p:nvPr>
        </p:nvSpPr>
        <p:spPr>
          <a:xfrm>
            <a:off x="430174" y="6372811"/>
            <a:ext cx="1840864" cy="269875"/>
          </a:xfrm>
          <a:prstGeom prst="rect">
            <a:avLst/>
          </a:prstGeom>
        </p:spPr>
        <p:txBody>
          <a:bodyPr vert="horz" wrap="square" lIns="0" tIns="4445" rIns="0" bIns="0" rtlCol="0">
            <a:spAutoFit/>
          </a:bodyPr>
          <a:lstStyle/>
          <a:p>
            <a:pPr marL="12700">
              <a:lnSpc>
                <a:spcPct val="100000"/>
              </a:lnSpc>
              <a:spcBef>
                <a:spcPts val="35"/>
              </a:spcBef>
            </a:pPr>
            <a:r>
              <a:rPr dirty="0"/>
              <a:t>Virtual</a:t>
            </a:r>
            <a:r>
              <a:rPr spc="-20" dirty="0"/>
              <a:t> </a:t>
            </a:r>
            <a:r>
              <a:rPr dirty="0"/>
              <a:t>Case</a:t>
            </a:r>
            <a:r>
              <a:rPr spc="-20" dirty="0"/>
              <a:t> </a:t>
            </a:r>
            <a:r>
              <a:rPr dirty="0"/>
              <a:t>Experience</a:t>
            </a:r>
            <a:r>
              <a:rPr spc="-30" dirty="0"/>
              <a:t> </a:t>
            </a:r>
            <a:r>
              <a:rPr dirty="0"/>
              <a:t>Digital</a:t>
            </a:r>
            <a:r>
              <a:rPr spc="-20" dirty="0"/>
              <a:t> </a:t>
            </a:r>
            <a:r>
              <a:rPr spc="-10" dirty="0"/>
              <a:t>Intelligence</a:t>
            </a:r>
          </a:p>
          <a:p>
            <a:pPr marL="12700">
              <a:lnSpc>
                <a:spcPct val="100000"/>
              </a:lnSpc>
              <a:spcBef>
                <a:spcPts val="180"/>
              </a:spcBef>
            </a:pPr>
            <a:r>
              <a:rPr spc="-25" dirty="0"/>
              <a:t>PwC</a:t>
            </a:r>
          </a:p>
        </p:txBody>
      </p:sp>
      <p:sp>
        <p:nvSpPr>
          <p:cNvPr id="5" name="object 10">
            <a:extLst>
              <a:ext uri="{FF2B5EF4-FFF2-40B4-BE49-F238E27FC236}">
                <a16:creationId xmlns:a16="http://schemas.microsoft.com/office/drawing/2014/main" id="{AE823EDB-F4F9-C139-56B0-7FD4F1D13EA8}"/>
              </a:ext>
            </a:extLst>
          </p:cNvPr>
          <p:cNvSpPr txBox="1">
            <a:spLocks noGrp="1"/>
          </p:cNvSpPr>
          <p:nvPr>
            <p:ph type="sldNum" sz="quarter" idx="7"/>
          </p:nvPr>
        </p:nvSpPr>
        <p:spPr>
          <a:xfrm>
            <a:off x="11657710" y="6509970"/>
            <a:ext cx="142875" cy="132715"/>
          </a:xfrm>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4</a:t>
            </a:fld>
            <a:endParaRPr spc="-50" dirty="0"/>
          </a:p>
        </p:txBody>
      </p:sp>
    </p:spTree>
    <p:extLst>
      <p:ext uri="{BB962C8B-B14F-4D97-AF65-F5344CB8AC3E}">
        <p14:creationId xmlns:p14="http://schemas.microsoft.com/office/powerpoint/2010/main" val="32766319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TotalTime>
  <Words>1012</Words>
  <Application>Microsoft Office PowerPoint</Application>
  <PresentationFormat>แบบจอกว้าง</PresentationFormat>
  <Paragraphs>21</Paragraphs>
  <Slides>4</Slides>
  <Notes>0</Notes>
  <HiddenSlides>0</HiddenSlides>
  <MMClips>0</MMClips>
  <ScaleCrop>false</ScaleCrop>
  <HeadingPairs>
    <vt:vector size="6" baseType="variant">
      <vt:variant>
        <vt:lpstr>ฟอนต์ที่ถูกใช้</vt:lpstr>
      </vt:variant>
      <vt:variant>
        <vt:i4>3</vt:i4>
      </vt:variant>
      <vt:variant>
        <vt:lpstr>ธีม</vt:lpstr>
      </vt:variant>
      <vt:variant>
        <vt:i4>1</vt:i4>
      </vt:variant>
      <vt:variant>
        <vt:lpstr>ชื่อเรื่องสไลด์</vt:lpstr>
      </vt:variant>
      <vt:variant>
        <vt:i4>4</vt:i4>
      </vt:variant>
    </vt:vector>
  </HeadingPairs>
  <TitlesOfParts>
    <vt:vector size="8" baseType="lpstr">
      <vt:lpstr>Arial</vt:lpstr>
      <vt:lpstr>Calibri</vt:lpstr>
      <vt:lpstr>Georgia</vt:lpstr>
      <vt:lpstr>Office Theme</vt:lpstr>
      <vt:lpstr>งานนำเสนอ PowerPoint</vt:lpstr>
      <vt:lpstr>Summarization</vt:lpstr>
      <vt:lpstr>Summarization</vt:lpstr>
      <vt:lpstr>Summarization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งานนำเสนอ PowerPoint</dc:title>
  <dc:creator>admin</dc:creator>
  <cp:lastModifiedBy>admin</cp:lastModifiedBy>
  <cp:revision>3</cp:revision>
  <dcterms:created xsi:type="dcterms:W3CDTF">2024-05-02T08:03:00Z</dcterms:created>
  <dcterms:modified xsi:type="dcterms:W3CDTF">2024-05-02T08:25:52Z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2021-05-26T00:00:00Z</vt:filetime>
  </property>
  <property fmtid="{D5CDD505-2E9C-101B-9397-08002B2CF9AE}" pid="3" name="LastSaved">
    <vt:filetime>2024-05-02T00:00:00Z</vt:filetime>
  </property>
</Properties>
</file>