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73" r:id="rId5"/>
    <p:sldId id="258" r:id="rId6"/>
    <p:sldId id="259" r:id="rId7"/>
    <p:sldId id="272" r:id="rId8"/>
    <p:sldId id="27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C8C7D9-0A1B-DDE0-CBA0-C8E09F81D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Classification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8B3E590-E0E1-A057-2733-8C566C8A3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65" y="3531204"/>
            <a:ext cx="9217087" cy="97762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Pitipark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jirahirankit</a:t>
            </a:r>
            <a:endParaRPr lang="th-TH" sz="5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7B96C1-3A97-B518-74AA-B720E481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904382"/>
            <a:ext cx="9520158" cy="1049235"/>
          </a:xfrm>
        </p:spPr>
        <p:txBody>
          <a:bodyPr>
            <a:noAutofit/>
          </a:bodyPr>
          <a:lstStyle/>
          <a:p>
            <a:pPr algn="ctr"/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End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7B2580-1E0A-2941-CD95-BBC73918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</a:rPr>
              <a:t>Proposed Method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D5146D-9ED7-2C49-0B68-E75BDF03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imes New Roman" panose="02020603050405020304" pitchFamily="18" charset="0"/>
              </a:rPr>
              <a:t>         </a:t>
            </a:r>
            <a:r>
              <a:rPr lang="th-TH" sz="1900" dirty="0">
                <a:latin typeface="Times New Roman" panose="02020603050405020304" pitchFamily="18" charset="0"/>
              </a:rPr>
              <a:t>การนำเทคนิค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</a:t>
            </a:r>
            <a:r>
              <a:rPr lang="th-TH" sz="1900" dirty="0">
                <a:latin typeface="Times New Roman" panose="02020603050405020304" pitchFamily="18" charset="0"/>
              </a:rPr>
              <a:t>มาประยุกต์ใช้ในงานด้าน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th-TH" sz="1900" dirty="0">
                <a:latin typeface="Times New Roman" panose="02020603050405020304" pitchFamily="18" charset="0"/>
              </a:rPr>
              <a:t>ช่วยทำให้โมเดลที่ใช้แยกแยะลักษณะสิ่งของมีความแม่นยำเพิ่มขึ้น เพราะเทคนิคดังกล่าวคือการแบ่งส่วนภาพ แยกวัตถุตามเส้นขอบ เพื่อให้โมเดลเรียนรู้ที่จะไม่มองวัตถุเป็นเนื้อเดียวกัน สามารถทำให้โมเดลแยกแยะสิ่งที่ปรากฎบนรูปภาพได้ง่ายขึ้น ดังที่ปรากฏในงานวิจัย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for plastic bottles recycling based on image recognition</a:t>
            </a:r>
            <a:r>
              <a:rPr lang="th-TH" sz="1900" dirty="0">
                <a:latin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, Image-based soft drink type classification and dietary assessment system using deep convolutional neural network with transfer learning</a:t>
            </a:r>
            <a:r>
              <a:rPr lang="th-TH" sz="1900" dirty="0">
                <a:latin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th-TH" sz="1900" dirty="0">
                <a:latin typeface="Times New Roman" panose="02020603050405020304" pitchFamily="18" charset="0"/>
              </a:rPr>
              <a:t> และ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Recycled Plastic Bottles by Convolutional Neural Network Based Polarization Information [3]</a:t>
            </a:r>
          </a:p>
          <a:p>
            <a:r>
              <a:rPr lang="en-US" dirty="0">
                <a:latin typeface="Times New Roman" panose="02020603050405020304" pitchFamily="18" charset="0"/>
              </a:rPr>
              <a:t>[1] https://www.sciencedirect.com/science/article/abs/pii/S0956053X19301643 </a:t>
            </a:r>
          </a:p>
          <a:p>
            <a:r>
              <a:rPr lang="en-US" dirty="0">
                <a:latin typeface="Times New Roman" panose="02020603050405020304" pitchFamily="18" charset="0"/>
              </a:rPr>
              <a:t>[2] https://www.sciencedirect.com/science/article/pii/S1319157820304535</a:t>
            </a:r>
          </a:p>
          <a:p>
            <a:r>
              <a:rPr lang="en-US" dirty="0">
                <a:latin typeface="Times New Roman" panose="02020603050405020304" pitchFamily="18" charset="0"/>
              </a:rPr>
              <a:t>[3] https://dl.acm.org/doi/abs/10.1145/3604078.3604081</a:t>
            </a:r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ED8438-0531-BC7E-8D3B-9377A525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93" y="634190"/>
            <a:ext cx="9919267" cy="104923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CF3E96B-AE7B-FEC9-5BA9-19E837970BBE}"/>
              </a:ext>
            </a:extLst>
          </p:cNvPr>
          <p:cNvSpPr txBox="1"/>
          <p:nvPr/>
        </p:nvSpPr>
        <p:spPr>
          <a:xfrm>
            <a:off x="349624" y="4141692"/>
            <a:ext cx="11842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h-T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การแยกภาพ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 Segmentation) </a:t>
            </a:r>
            <a:r>
              <a:rPr lang="th-T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เป็นเทคนิคที่ใช้กันในการประมวลผลและวิเคราะห์รูปดิจิทัล เพื่อแบ่งรูปภาพออกเป็นหลายส่วน มักใช้เพื่อระบุลักษณะเฉพาะของพิกเซลในภาพ เช่น แยกวัตถุที่สนใจออกจากพื้นหลัง หรือจัดกลุ่มพิกเซลเป็นกลุ่มตามสีและรูปร่าง</a:t>
            </a:r>
            <a:endParaRPr lang="th-TH" sz="2000" dirty="0">
              <a:latin typeface="Times New Roman" panose="02020603050405020304" pitchFamily="18" charset="0"/>
            </a:endParaRPr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9B653D39-F8FF-0C45-104E-D9945B693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93" y="1945568"/>
            <a:ext cx="9520237" cy="1817440"/>
          </a:xfrm>
        </p:spPr>
      </p:pic>
    </p:spTree>
    <p:extLst>
      <p:ext uri="{BB962C8B-B14F-4D97-AF65-F5344CB8AC3E}">
        <p14:creationId xmlns:p14="http://schemas.microsoft.com/office/powerpoint/2010/main" val="65519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55F632-F1C3-7BBC-16CE-3C4ADD84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81663"/>
            <a:ext cx="9823586" cy="104923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 – Step 1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C2AB5B-C4C4-0466-6813-2E331FC6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49589"/>
            <a:ext cx="9520158" cy="3450613"/>
          </a:xfrm>
        </p:spPr>
        <p:txBody>
          <a:bodyPr>
            <a:normAutofit/>
          </a:bodyPr>
          <a:lstStyle/>
          <a:p>
            <a:r>
              <a:rPr kumimoji="0" lang="th-TH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th-TH" dirty="0">
              <a:latin typeface="Times New Roman" panose="02020603050405020304" pitchFamily="18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8F916AE-1C00-428E-6C43-A4CB46A1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185987"/>
            <a:ext cx="10772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34647784-118F-0EF9-E06F-F04E3FF7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48" y="419381"/>
            <a:ext cx="9520237" cy="104933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pic>
        <p:nvPicPr>
          <p:cNvPr id="13" name="ตัวแทนเนื้อหา 12">
            <a:extLst>
              <a:ext uri="{FF2B5EF4-FFF2-40B4-BE49-F238E27FC236}">
                <a16:creationId xmlns:a16="http://schemas.microsoft.com/office/drawing/2014/main" id="{A2F60F54-0872-CE23-78B9-19D7D3FF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243" y="1388035"/>
            <a:ext cx="6274803" cy="4587461"/>
          </a:xfrm>
        </p:spPr>
      </p:pic>
    </p:spTree>
    <p:extLst>
      <p:ext uri="{BB962C8B-B14F-4D97-AF65-F5344CB8AC3E}">
        <p14:creationId xmlns:p14="http://schemas.microsoft.com/office/powerpoint/2010/main" val="113381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3824C8-9284-56C1-6E64-8E383BE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977" y="195128"/>
            <a:ext cx="9805657" cy="104923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</a:rPr>
              <a:t>CNN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11" name="ตัวแทนเนื้อหา 10">
            <a:extLst>
              <a:ext uri="{FF2B5EF4-FFF2-40B4-BE49-F238E27FC236}">
                <a16:creationId xmlns:a16="http://schemas.microsoft.com/office/drawing/2014/main" id="{51D53EDA-1CAF-CF76-949F-E983A2ADCA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2899" y="1244363"/>
            <a:ext cx="9520237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 </a:t>
            </a:r>
            <a:r>
              <a:rPr lang="th-TH" sz="3600" dirty="0">
                <a:latin typeface="Times New Roman" panose="02020603050405020304" pitchFamily="18" charset="0"/>
              </a:rPr>
              <a:t>เป็น โครงข่ายประสาทเทียมเชิงลึก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(Deep Neural Network) </a:t>
            </a:r>
            <a:r>
              <a:rPr lang="th-TH" sz="3600" dirty="0">
                <a:latin typeface="Times New Roman" panose="02020603050405020304" pitchFamily="18" charset="0"/>
              </a:rPr>
              <a:t>ประกอบด้วยเซตของฟิลเตอร์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(Filter) </a:t>
            </a:r>
            <a:r>
              <a:rPr lang="th-TH" sz="3600" dirty="0">
                <a:latin typeface="Times New Roman" panose="02020603050405020304" pitchFamily="18" charset="0"/>
              </a:rPr>
              <a:t>ซึ่งฟิลเตอร์เหล่านี้เอาไว้ใช้ทำคอนโวลูชันกับอินพุต และในระหว่าง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th-TH" sz="3600" dirty="0">
                <a:latin typeface="Times New Roman" panose="02020603050405020304" pitchFamily="18" charset="0"/>
              </a:rPr>
              <a:t>ชุดข้อมูล ฟิลเตอร์เหล่านี้จะถูกปรับค่าให้ได้ฟิลเตอร์เหมาะสมที่สุด เพื่อจุดประสงค์ในการสกัดคุณลักษณะที่สำคัญออกจากภาพ</a:t>
            </a:r>
            <a:br>
              <a:rPr lang="th-TH" dirty="0">
                <a:latin typeface="Times New Roman" panose="02020603050405020304" pitchFamily="18" charset="0"/>
              </a:rPr>
            </a:br>
            <a:endParaRPr lang="th-TH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5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1AFABB-E400-77F2-3881-6183E351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765764" cy="104923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Architectures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EEA80E2-0DF9-D545-9E96-80FF58489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24" y="1853754"/>
            <a:ext cx="7186508" cy="3846793"/>
          </a:xfrm>
        </p:spPr>
      </p:pic>
    </p:spTree>
    <p:extLst>
      <p:ext uri="{BB962C8B-B14F-4D97-AF65-F5344CB8AC3E}">
        <p14:creationId xmlns:p14="http://schemas.microsoft.com/office/powerpoint/2010/main" val="260544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166869-DF78-38C0-87A9-F401C258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B6C8E78-B4EA-8429-DB40-0343D49E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endParaRPr lang="th-TH" sz="5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ABE1F2-910F-272F-F3E8-14C60FB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POC</a:t>
            </a:r>
            <a:endParaRPr lang="th-TH" sz="7200" b="1" dirty="0">
              <a:latin typeface="Times New Roman" panose="02020603050405020304" pitchFamily="18" charset="0"/>
            </a:endParaRPr>
          </a:p>
        </p:txBody>
      </p:sp>
      <p:pic>
        <p:nvPicPr>
          <p:cNvPr id="17" name="ตัวแทนเนื้อหา 16">
            <a:extLst>
              <a:ext uri="{FF2B5EF4-FFF2-40B4-BE49-F238E27FC236}">
                <a16:creationId xmlns:a16="http://schemas.microsoft.com/office/drawing/2014/main" id="{8EDCD2FA-CCF2-F21C-2D6C-75059F048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636" y="1853754"/>
            <a:ext cx="7160728" cy="3909546"/>
          </a:xfrm>
        </p:spPr>
      </p:pic>
    </p:spTree>
    <p:extLst>
      <p:ext uri="{BB962C8B-B14F-4D97-AF65-F5344CB8AC3E}">
        <p14:creationId xmlns:p14="http://schemas.microsoft.com/office/powerpoint/2010/main" val="3065693948"/>
      </p:ext>
    </p:extLst>
  </p:cSld>
  <p:clrMapOvr>
    <a:masterClrMapping/>
  </p:clrMapOvr>
</p:sld>
</file>

<file path=ppt/theme/theme1.xml><?xml version="1.0" encoding="utf-8"?>
<a:theme xmlns:a="http://schemas.openxmlformats.org/drawingml/2006/main" name="แกลเลอรี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TM10001114[[fn=แกลเลอรี]]</Template>
  <TotalTime>704</TotalTime>
  <Words>313</Words>
  <Application>Microsoft Office PowerPoint</Application>
  <PresentationFormat>แบบจอกว้าง</PresentationFormat>
  <Paragraphs>21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4" baseType="lpstr">
      <vt:lpstr>Arial</vt:lpstr>
      <vt:lpstr>Palatino Linotype</vt:lpstr>
      <vt:lpstr>Times New Roman</vt:lpstr>
      <vt:lpstr>แกลเลอรี</vt:lpstr>
      <vt:lpstr>Image Segmentation And Classification</vt:lpstr>
      <vt:lpstr>Proposed Method</vt:lpstr>
      <vt:lpstr>Image Segmentation</vt:lpstr>
      <vt:lpstr>MVP – Step 1</vt:lpstr>
      <vt:lpstr>Workflow Diagram</vt:lpstr>
      <vt:lpstr>CNN</vt:lpstr>
      <vt:lpstr>The Architectures</vt:lpstr>
      <vt:lpstr>Metrics</vt:lpstr>
      <vt:lpstr>POC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:  Can And Bottle Size</dc:title>
  <dc:creator>Pitipak Jirahirankit</dc:creator>
  <cp:lastModifiedBy>Pitipak Jirahirankit</cp:lastModifiedBy>
  <cp:revision>48</cp:revision>
  <dcterms:created xsi:type="dcterms:W3CDTF">2024-02-05T07:45:35Z</dcterms:created>
  <dcterms:modified xsi:type="dcterms:W3CDTF">2024-02-13T08:10:20Z</dcterms:modified>
</cp:coreProperties>
</file>