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81" autoAdjust="0"/>
    <p:restoredTop sz="93653" autoAdjust="0"/>
  </p:normalViewPr>
  <p:slideViewPr>
    <p:cSldViewPr snapToGrid="0">
      <p:cViewPr varScale="1">
        <p:scale>
          <a:sx n="81" d="100"/>
          <a:sy n="81" d="100"/>
        </p:scale>
        <p:origin x="110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2470074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in cyber security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JOSE SARANISH D  -  KINGS ENGINEERING COLLEGE </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IT III Year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b="0" i="0" dirty="0">
                <a:solidFill>
                  <a:srgbClr val="0D0D0D"/>
                </a:solidFill>
                <a:effectLst/>
                <a:latin typeface="Söhne"/>
              </a:rPr>
              <a:t>Continued advancements in machine learning and artificial intelligence can enhance keylogger detection algorithms, enabling more precise and proactive threat mitigation. Additionally, research into behavioral biometrics and secure hardware solutions offers promising avenues for further strengthening defenses against evolving keylogger threats in the digital era.</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br>
              <a:rPr lang="en-US" sz="2400" dirty="0"/>
            </a:br>
            <a:r>
              <a:rPr lang="en-US" sz="2400" b="0" i="0" dirty="0">
                <a:solidFill>
                  <a:srgbClr val="0D0D0D"/>
                </a:solidFill>
                <a:effectLst/>
                <a:latin typeface="Söhne"/>
              </a:rPr>
              <a:t>As an AI language model, I don't have access to external references or databases such as bibliographic databases or the internet. However, I can generate responses based on the knowledge I've been trained on, which includes a diverse range of sources such as textbooks, websites, research papers, and other educational materials available up to September 2021. If you need specific references for your project or research, I recommend consulting academic databases like PubMed, Google Scholar, or IEEE Xplore for the most up-to-date and relevant sources on cybersecurity, keyloggers, and related topics.</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algn="l"/>
            <a:r>
              <a:rPr lang="en-US" sz="1200" b="0" i="0" dirty="0">
                <a:solidFill>
                  <a:srgbClr val="0D0D0D"/>
                </a:solidFill>
                <a:effectLst/>
                <a:latin typeface="Söhne"/>
              </a:rPr>
              <a:t>One proposed solution to combat the threat of keyloggers is the use of anti-keylogging software. These programs are specifically designed to detect and prevent keyloggers from operating on a user's system. Here are some features and strategies typically employed by anti-keylogging software:</a:t>
            </a:r>
          </a:p>
          <a:p>
            <a:pPr algn="l">
              <a:buFont typeface="+mj-lt"/>
              <a:buAutoNum type="arabicPeriod"/>
            </a:pPr>
            <a:r>
              <a:rPr lang="en-US" sz="1200" b="1" i="0" dirty="0">
                <a:solidFill>
                  <a:srgbClr val="0D0D0D"/>
                </a:solidFill>
                <a:effectLst/>
                <a:latin typeface="Söhne"/>
              </a:rPr>
              <a:t>Real-time Monitoring</a:t>
            </a:r>
            <a:r>
              <a:rPr lang="en-US" sz="1200" b="0" i="0" dirty="0">
                <a:solidFill>
                  <a:srgbClr val="0D0D0D"/>
                </a:solidFill>
                <a:effectLst/>
                <a:latin typeface="Söhne"/>
              </a:rPr>
              <a:t>: Anti-keylogging software continuously monitors system activity to detect any suspicious behavior associated with keylogging activities.</a:t>
            </a:r>
          </a:p>
          <a:p>
            <a:pPr algn="l">
              <a:buFont typeface="+mj-lt"/>
              <a:buAutoNum type="arabicPeriod"/>
            </a:pPr>
            <a:r>
              <a:rPr lang="en-US" sz="1200" b="1" i="0" dirty="0">
                <a:solidFill>
                  <a:srgbClr val="0D0D0D"/>
                </a:solidFill>
                <a:effectLst/>
                <a:latin typeface="Söhne"/>
              </a:rPr>
              <a:t>Keystroke Encryption</a:t>
            </a:r>
            <a:r>
              <a:rPr lang="en-US" sz="1200" b="0" i="0" dirty="0">
                <a:solidFill>
                  <a:srgbClr val="0D0D0D"/>
                </a:solidFill>
                <a:effectLst/>
                <a:latin typeface="Söhne"/>
              </a:rPr>
              <a:t>: Some anti-keylogging tools offer keystroke encryption, where the keystrokes are encrypted before they reach the application or browser, making it difficult for keyloggers to intercept sensitive information.</a:t>
            </a:r>
          </a:p>
          <a:p>
            <a:pPr algn="l">
              <a:buFont typeface="+mj-lt"/>
              <a:buAutoNum type="arabicPeriod"/>
            </a:pPr>
            <a:r>
              <a:rPr lang="en-US" sz="1200" b="1" i="0" dirty="0">
                <a:solidFill>
                  <a:srgbClr val="0D0D0D"/>
                </a:solidFill>
                <a:effectLst/>
                <a:latin typeface="Söhne"/>
              </a:rPr>
              <a:t>Behavioral Analysis</a:t>
            </a:r>
            <a:r>
              <a:rPr lang="en-US" sz="1200" b="0" i="0" dirty="0">
                <a:solidFill>
                  <a:srgbClr val="0D0D0D"/>
                </a:solidFill>
                <a:effectLst/>
                <a:latin typeface="Söhne"/>
              </a:rPr>
              <a:t>: These tools employ behavioral analysis techniques to identify patterns of keylogging behavior, such as unusual keystroke sequences or the presence of hidden processes.</a:t>
            </a:r>
          </a:p>
          <a:p>
            <a:pPr algn="l">
              <a:buFont typeface="+mj-lt"/>
              <a:buAutoNum type="arabicPeriod"/>
            </a:pPr>
            <a:r>
              <a:rPr lang="en-US" sz="1200" b="1" i="0" dirty="0">
                <a:solidFill>
                  <a:srgbClr val="0D0D0D"/>
                </a:solidFill>
                <a:effectLst/>
                <a:latin typeface="Söhne"/>
              </a:rPr>
              <a:t>Signature-based Detection</a:t>
            </a:r>
            <a:r>
              <a:rPr lang="en-US" sz="1200" b="0" i="0" dirty="0">
                <a:solidFill>
                  <a:srgbClr val="0D0D0D"/>
                </a:solidFill>
                <a:effectLst/>
                <a:latin typeface="Söhne"/>
              </a:rPr>
              <a:t>: Similar to antivirus software, anti-keylogging programs may use signature-based detection to identify known keylogger patterns and prevent them from operating.</a:t>
            </a:r>
          </a:p>
          <a:p>
            <a:pPr algn="l">
              <a:buFont typeface="+mj-lt"/>
              <a:buAutoNum type="arabicPeriod"/>
            </a:pPr>
            <a:r>
              <a:rPr lang="en-US" sz="1200" b="1" i="0" dirty="0">
                <a:solidFill>
                  <a:srgbClr val="0D0D0D"/>
                </a:solidFill>
                <a:effectLst/>
                <a:latin typeface="Söhne"/>
              </a:rPr>
              <a:t>Anomaly Detection</a:t>
            </a:r>
            <a:r>
              <a:rPr lang="en-US" sz="1200" b="0" i="0" dirty="0">
                <a:solidFill>
                  <a:srgbClr val="0D0D0D"/>
                </a:solidFill>
                <a:effectLst/>
                <a:latin typeface="Söhne"/>
              </a:rPr>
              <a:t>: Advanced anti-keylogging software can detect anomalies in user behavior, such as sudden increases in keystroke activity or unusual access patterns, which may indicate the presence of a keylogger.</a:t>
            </a:r>
          </a:p>
          <a:p>
            <a:pPr algn="l">
              <a:buFont typeface="+mj-lt"/>
              <a:buAutoNum type="arabicPeriod"/>
            </a:pPr>
            <a:r>
              <a:rPr lang="en-US" sz="1200" b="1" i="0" dirty="0">
                <a:solidFill>
                  <a:srgbClr val="0D0D0D"/>
                </a:solidFill>
                <a:effectLst/>
                <a:latin typeface="Söhne"/>
              </a:rPr>
              <a:t>Virtual Keyboards</a:t>
            </a:r>
            <a:r>
              <a:rPr lang="en-US" sz="1200" b="0" i="0" dirty="0">
                <a:solidFill>
                  <a:srgbClr val="0D0D0D"/>
                </a:solidFill>
                <a:effectLst/>
                <a:latin typeface="Söhne"/>
              </a:rPr>
              <a:t>: Some anti-keylogging solutions offer virtual keyboards that allow users to input sensitive information using mouse clicks or touchscreen taps, bypassing the physical keyboard and thus avoiding keylogger capture.</a:t>
            </a:r>
          </a:p>
          <a:p>
            <a:pPr algn="l">
              <a:buFont typeface="+mj-lt"/>
              <a:buAutoNum type="arabicPeriod"/>
            </a:pPr>
            <a:r>
              <a:rPr lang="en-US" sz="1200" b="1" i="0" dirty="0">
                <a:solidFill>
                  <a:srgbClr val="0D0D0D"/>
                </a:solidFill>
                <a:effectLst/>
                <a:latin typeface="Söhne"/>
              </a:rPr>
              <a:t>System-wide Protection</a:t>
            </a:r>
            <a:r>
              <a:rPr lang="en-US" sz="1200" b="0" i="0" dirty="0">
                <a:solidFill>
                  <a:srgbClr val="0D0D0D"/>
                </a:solidFill>
                <a:effectLst/>
                <a:latin typeface="Söhne"/>
              </a:rPr>
              <a:t>: Effective anti-keylogging software should provide comprehensive protection across all applications and browsers, ensuring that no keystrokes are left unprotected.</a:t>
            </a:r>
          </a:p>
          <a:p>
            <a:pPr algn="l">
              <a:buFont typeface="+mj-lt"/>
              <a:buAutoNum type="arabicPeriod"/>
            </a:pPr>
            <a:r>
              <a:rPr lang="en-US" sz="1200" b="1" i="0" dirty="0">
                <a:solidFill>
                  <a:srgbClr val="0D0D0D"/>
                </a:solidFill>
                <a:effectLst/>
                <a:latin typeface="Söhne"/>
              </a:rPr>
              <a:t>Regular Updates</a:t>
            </a:r>
            <a:r>
              <a:rPr lang="en-US" sz="1200" b="0" i="0" dirty="0">
                <a:solidFill>
                  <a:srgbClr val="0D0D0D"/>
                </a:solidFill>
                <a:effectLst/>
                <a:latin typeface="Söhne"/>
              </a:rPr>
              <a:t>: To stay ahead of evolving keylogger threats, anti-keylogging software should receive regular updates to its signature databases and behavioral analysis algorithms.</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70000" lnSpcReduction="20000"/>
          </a:bodyPr>
          <a:lstStyle/>
          <a:p>
            <a:pPr algn="l"/>
            <a:r>
              <a:rPr lang="en-US" b="1" i="0" dirty="0">
                <a:solidFill>
                  <a:srgbClr val="0D0D0D"/>
                </a:solidFill>
                <a:effectLst/>
                <a:latin typeface="Söhne"/>
              </a:rPr>
              <a:t>Algorithm Selection:</a:t>
            </a:r>
            <a:endParaRPr lang="en-US" b="0" i="0" dirty="0">
              <a:solidFill>
                <a:srgbClr val="0D0D0D"/>
              </a:solidFill>
              <a:effectLst/>
              <a:latin typeface="Söhne"/>
            </a:endParaRPr>
          </a:p>
          <a:p>
            <a:pPr algn="l"/>
            <a:r>
              <a:rPr lang="en-US" b="0" i="0" dirty="0">
                <a:solidFill>
                  <a:srgbClr val="0D0D0D"/>
                </a:solidFill>
                <a:effectLst/>
                <a:latin typeface="Söhne"/>
              </a:rPr>
              <a:t>For detecting and mitigating keyloggers, a suitable algorithmic approach involves a combination of statistical analysis and machine learning techniques. One potential algorithm for this purpose is the Hidden Markov Model (HMM).</a:t>
            </a:r>
          </a:p>
          <a:p>
            <a:pPr algn="l"/>
            <a:r>
              <a:rPr lang="en-US" b="1" i="0" dirty="0">
                <a:solidFill>
                  <a:srgbClr val="0D0D0D"/>
                </a:solidFill>
                <a:effectLst/>
                <a:latin typeface="Söhne"/>
              </a:rPr>
              <a:t>Hidden Markov Model (HMM):</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Data Input:</a:t>
            </a:r>
            <a:r>
              <a:rPr lang="en-US" b="0" i="0" dirty="0">
                <a:solidFill>
                  <a:srgbClr val="0D0D0D"/>
                </a:solidFill>
                <a:effectLst/>
                <a:latin typeface="Söhne"/>
              </a:rPr>
              <a:t> Input data consists of sequences of keystrokes, including timing information between keystrokes.</a:t>
            </a:r>
          </a:p>
          <a:p>
            <a:pPr algn="l">
              <a:buFont typeface="Arial" panose="020B0604020202020204" pitchFamily="34" charset="0"/>
              <a:buChar char="•"/>
            </a:pPr>
            <a:r>
              <a:rPr lang="en-US" b="1" i="0" dirty="0">
                <a:solidFill>
                  <a:srgbClr val="0D0D0D"/>
                </a:solidFill>
                <a:effectLst/>
                <a:latin typeface="Söhne"/>
              </a:rPr>
              <a:t>Training Process: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HMMs can be trained using supervised learning techniques on labeled datasets containing examples of normal and keylogger-generated keystroke sequences.</a:t>
            </a:r>
          </a:p>
          <a:p>
            <a:pPr marL="742950" lvl="1" indent="-285750" algn="l">
              <a:buFont typeface="Arial" panose="020B0604020202020204" pitchFamily="34" charset="0"/>
              <a:buChar char="•"/>
            </a:pPr>
            <a:r>
              <a:rPr lang="en-US" b="0" i="0" dirty="0">
                <a:solidFill>
                  <a:srgbClr val="0D0D0D"/>
                </a:solidFill>
                <a:effectLst/>
                <a:latin typeface="Söhne"/>
              </a:rPr>
              <a:t>The model learns the statistical properties of keystroke sequences, capturing patterns and transitions between different states.</a:t>
            </a:r>
          </a:p>
          <a:p>
            <a:pPr algn="l">
              <a:buFont typeface="Arial" panose="020B0604020202020204" pitchFamily="34" charset="0"/>
              <a:buChar char="•"/>
            </a:pPr>
            <a:r>
              <a:rPr lang="en-US" b="1" i="0" dirty="0">
                <a:solidFill>
                  <a:srgbClr val="0D0D0D"/>
                </a:solidFill>
                <a:effectLst/>
                <a:latin typeface="Söhne"/>
              </a:rPr>
              <a:t>Prediction Process: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During the prediction process, the HMM analyzes incoming keystroke sequences in real-time.</a:t>
            </a:r>
          </a:p>
          <a:p>
            <a:pPr marL="742950" lvl="1" indent="-285750" algn="l">
              <a:buFont typeface="Arial" panose="020B0604020202020204" pitchFamily="34" charset="0"/>
              <a:buChar char="•"/>
            </a:pPr>
            <a:r>
              <a:rPr lang="en-US" b="0" i="0" dirty="0">
                <a:solidFill>
                  <a:srgbClr val="0D0D0D"/>
                </a:solidFill>
                <a:effectLst/>
                <a:latin typeface="Söhne"/>
              </a:rPr>
              <a:t>It computes the likelihood of observing the observed keystrokes given the learned model parameters.</a:t>
            </a:r>
          </a:p>
          <a:p>
            <a:pPr marL="742950" lvl="1" indent="-285750" algn="l">
              <a:buFont typeface="Arial" panose="020B0604020202020204" pitchFamily="34" charset="0"/>
              <a:buChar char="•"/>
            </a:pPr>
            <a:r>
              <a:rPr lang="en-US" b="0" i="0" dirty="0">
                <a:solidFill>
                  <a:srgbClr val="0D0D0D"/>
                </a:solidFill>
                <a:effectLst/>
                <a:latin typeface="Söhne"/>
              </a:rPr>
              <a:t>If the computed likelihood falls below a certain threshold, indicating a deviation from normal behavior, the system flags the input as potentially malicious.</a:t>
            </a:r>
          </a:p>
          <a:p>
            <a:pPr algn="l">
              <a:buFont typeface="Arial" panose="020B0604020202020204" pitchFamily="34" charset="0"/>
              <a:buChar char="•"/>
            </a:pPr>
            <a:r>
              <a:rPr lang="en-US" b="1" i="0" dirty="0">
                <a:solidFill>
                  <a:srgbClr val="0D0D0D"/>
                </a:solidFill>
                <a:effectLst/>
                <a:latin typeface="Söhne"/>
              </a:rPr>
              <a:t>Advantages: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HMMs are well-suited for modeling sequential data, making them effective for capturing the temporal nature of keystroke patterns.</a:t>
            </a:r>
          </a:p>
          <a:p>
            <a:pPr marL="742950" lvl="1" indent="-285750" algn="l">
              <a:buFont typeface="Arial" panose="020B0604020202020204" pitchFamily="34" charset="0"/>
              <a:buChar char="•"/>
            </a:pPr>
            <a:r>
              <a:rPr lang="en-US" b="0" i="0" dirty="0">
                <a:solidFill>
                  <a:srgbClr val="0D0D0D"/>
                </a:solidFill>
                <a:effectLst/>
                <a:latin typeface="Söhne"/>
              </a:rPr>
              <a:t>They can handle variable-length sequences and are robust to noise in the input data.</a:t>
            </a:r>
          </a:p>
          <a:p>
            <a:pPr algn="l">
              <a:buFont typeface="Arial" panose="020B0604020202020204" pitchFamily="34" charset="0"/>
              <a:buChar char="•"/>
            </a:pPr>
            <a:r>
              <a:rPr lang="en-US" b="1" i="0" dirty="0">
                <a:solidFill>
                  <a:srgbClr val="0D0D0D"/>
                </a:solidFill>
                <a:effectLst/>
                <a:latin typeface="Söhne"/>
              </a:rPr>
              <a:t>Deployment:</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Once trained, the HMM model can be deployed as part of an intrusion detection system (IDS) or integrated into endpoint security software to monitor and analyze keystroke input in real-time.</a:t>
            </a:r>
          </a:p>
          <a:p>
            <a:pPr marL="742950" lvl="1" indent="-285750" algn="l">
              <a:buFont typeface="Arial" panose="020B0604020202020204" pitchFamily="34" charset="0"/>
              <a:buChar char="•"/>
            </a:pPr>
            <a:r>
              <a:rPr lang="en-US" b="0" i="0" dirty="0">
                <a:solidFill>
                  <a:srgbClr val="0D0D0D"/>
                </a:solidFill>
                <a:effectLst/>
                <a:latin typeface="Söhne"/>
              </a:rPr>
              <a:t>Continuous monitoring allows for proactive detection and prevention of keylogger activity.</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1263044"/>
          </a:xfrm>
        </p:spPr>
        <p:txBody>
          <a:bodyPr>
            <a:normAutofit fontScale="92500" lnSpcReduction="10000"/>
          </a:bodyPr>
          <a:lstStyle/>
          <a:p>
            <a:pPr marL="0" indent="0">
              <a:buNone/>
            </a:pPr>
            <a:r>
              <a:rPr lang="en-US" sz="2400" b="0" i="0" dirty="0">
                <a:solidFill>
                  <a:srgbClr val="0D0D0D"/>
                </a:solidFill>
                <a:effectLst/>
                <a:latin typeface="Söhne"/>
              </a:rPr>
              <a:t>Implementation of robust anti-keylogging measures, including advanced detection algorithms and employee awareness programs, fortifies defenses against keylogger threats.</a:t>
            </a:r>
          </a:p>
          <a:p>
            <a:pPr marL="0" indent="0">
              <a:buNone/>
            </a:pPr>
            <a:r>
              <a:rPr lang="en-IN" sz="2400" b="1" dirty="0"/>
              <a:t>OUTPUT JSON:</a:t>
            </a:r>
          </a:p>
        </p:txBody>
      </p:sp>
      <p:pic>
        <p:nvPicPr>
          <p:cNvPr id="4" name="Picture 3">
            <a:extLst>
              <a:ext uri="{FF2B5EF4-FFF2-40B4-BE49-F238E27FC236}">
                <a16:creationId xmlns:a16="http://schemas.microsoft.com/office/drawing/2014/main" id="{42E1CDF6-6EB1-7EA3-4639-BF4684F9ED8E}"/>
              </a:ext>
            </a:extLst>
          </p:cNvPr>
          <p:cNvPicPr>
            <a:picLocks noChangeAspect="1"/>
          </p:cNvPicPr>
          <p:nvPr/>
        </p:nvPicPr>
        <p:blipFill>
          <a:blip r:embed="rId2"/>
          <a:srcRect/>
          <a:stretch/>
        </p:blipFill>
        <p:spPr>
          <a:xfrm>
            <a:off x="3313231" y="2690452"/>
            <a:ext cx="5144909" cy="360236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B9294-3666-1CD1-FF21-FF39C8AD5976}"/>
              </a:ext>
            </a:extLst>
          </p:cNvPr>
          <p:cNvSpPr>
            <a:spLocks noGrp="1"/>
          </p:cNvSpPr>
          <p:nvPr>
            <p:ph type="title"/>
          </p:nvPr>
        </p:nvSpPr>
        <p:spPr>
          <a:xfrm>
            <a:off x="581192" y="702156"/>
            <a:ext cx="11029616" cy="877262"/>
          </a:xfrm>
        </p:spPr>
        <p:txBody>
          <a:bodyPr>
            <a:normAutofit fontScale="90000"/>
          </a:bodyPr>
          <a:lstStyle/>
          <a:p>
            <a:r>
              <a:rPr lang="en-US" sz="2800" b="1" dirty="0">
                <a:solidFill>
                  <a:schemeClr val="accent1"/>
                </a:solidFill>
                <a:latin typeface="Arial"/>
                <a:ea typeface="+mj-lt"/>
                <a:cs typeface="Arial"/>
              </a:rPr>
              <a:t>Result </a:t>
            </a:r>
            <a:br>
              <a:rPr lang="en-US" sz="2800" b="1" dirty="0">
                <a:solidFill>
                  <a:schemeClr val="accent1"/>
                </a:solidFill>
                <a:latin typeface="Arial"/>
                <a:ea typeface="+mj-lt"/>
                <a:cs typeface="Arial"/>
              </a:rPr>
            </a:br>
            <a:r>
              <a:rPr lang="en-US" sz="2800" b="1" dirty="0">
                <a:solidFill>
                  <a:schemeClr val="tx1"/>
                </a:solidFill>
                <a:latin typeface="Arial"/>
                <a:ea typeface="+mj-lt"/>
                <a:cs typeface="Arial"/>
              </a:rPr>
              <a:t>OUTPUT STRING:</a:t>
            </a:r>
            <a:endParaRPr lang="en-IN" b="1" dirty="0">
              <a:solidFill>
                <a:schemeClr val="tx1"/>
              </a:solidFill>
            </a:endParaRPr>
          </a:p>
        </p:txBody>
      </p:sp>
      <p:pic>
        <p:nvPicPr>
          <p:cNvPr id="5" name="Content Placeholder 4">
            <a:extLst>
              <a:ext uri="{FF2B5EF4-FFF2-40B4-BE49-F238E27FC236}">
                <a16:creationId xmlns:a16="http://schemas.microsoft.com/office/drawing/2014/main" id="{AECFAA00-5545-CB9D-8404-62E6B4EED972}"/>
              </a:ext>
            </a:extLst>
          </p:cNvPr>
          <p:cNvPicPr>
            <a:picLocks noGrp="1" noChangeAspect="1"/>
          </p:cNvPicPr>
          <p:nvPr>
            <p:ph idx="1"/>
          </p:nvPr>
        </p:nvPicPr>
        <p:blipFill>
          <a:blip r:embed="rId2"/>
          <a:stretch>
            <a:fillRect/>
          </a:stretch>
        </p:blipFill>
        <p:spPr>
          <a:xfrm>
            <a:off x="2612573" y="2167491"/>
            <a:ext cx="5694710" cy="3988353"/>
          </a:xfrm>
        </p:spPr>
      </p:pic>
    </p:spTree>
    <p:extLst>
      <p:ext uri="{BB962C8B-B14F-4D97-AF65-F5344CB8AC3E}">
        <p14:creationId xmlns:p14="http://schemas.microsoft.com/office/powerpoint/2010/main" val="43267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12" name="Rectangle 9">
            <a:extLst>
              <a:ext uri="{FF2B5EF4-FFF2-40B4-BE49-F238E27FC236}">
                <a16:creationId xmlns:a16="http://schemas.microsoft.com/office/drawing/2014/main" id="{A569B529-7A10-341E-A020-349C36D73570}"/>
              </a:ext>
            </a:extLst>
          </p:cNvPr>
          <p:cNvSpPr>
            <a:spLocks noChangeArrowheads="1"/>
          </p:cNvSpPr>
          <p:nvPr/>
        </p:nvSpPr>
        <p:spPr bwMode="auto">
          <a:xfrm>
            <a:off x="1377536" y="3029388"/>
            <a:ext cx="9262755"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By prioritizing cybersecurity measures and proactive strategies, individuals and organizations can mitigate the risks posed by keyloggers, safeguarding sensitive information and preserving privacy in the digital landscape.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8F41FB73-4B13-BADA-D776-D1C39A22A86A}"/>
              </a:ext>
            </a:extLst>
          </p:cNvPr>
          <p:cNvSpPr>
            <a:spLocks noChangeArrowheads="1"/>
          </p:cNvSpPr>
          <p:nvPr/>
        </p:nvSpPr>
        <p:spPr bwMode="auto">
          <a:xfrm>
            <a:off x="0" y="0"/>
            <a:ext cx="43053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28</TotalTime>
  <Words>919</Words>
  <Application>Microsoft Office PowerPoint</Application>
  <PresentationFormat>Widescreen</PresentationFormat>
  <Paragraphs>64</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Keylogger in cyber security </vt:lpstr>
      <vt:lpstr>OUTLINE</vt:lpstr>
      <vt:lpstr>Problem Statement</vt:lpstr>
      <vt:lpstr>Proposed Solution</vt:lpstr>
      <vt:lpstr>System  Approach</vt:lpstr>
      <vt:lpstr>Algorithm &amp; Deployment</vt:lpstr>
      <vt:lpstr>Result</vt:lpstr>
      <vt:lpstr>Result  OUTPUT STRING:</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sara m</cp:lastModifiedBy>
  <cp:revision>39</cp:revision>
  <dcterms:created xsi:type="dcterms:W3CDTF">2021-05-26T16:50:10Z</dcterms:created>
  <dcterms:modified xsi:type="dcterms:W3CDTF">2024-04-05T09:57:46Z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