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9" r:id="rId5"/>
    <p:sldId id="298" r:id="rId6"/>
    <p:sldId id="308" r:id="rId7"/>
    <p:sldId id="309" r:id="rId8"/>
    <p:sldId id="290" r:id="rId9"/>
    <p:sldId id="295" r:id="rId10"/>
    <p:sldId id="296" r:id="rId11"/>
    <p:sldId id="273" r:id="rId12"/>
    <p:sldId id="297" r:id="rId13"/>
    <p:sldId id="304" r:id="rId14"/>
    <p:sldId id="299" r:id="rId15"/>
    <p:sldId id="300" r:id="rId16"/>
    <p:sldId id="301" r:id="rId17"/>
    <p:sldId id="302" r:id="rId18"/>
    <p:sldId id="303" r:id="rId19"/>
    <p:sldId id="312" r:id="rId20"/>
    <p:sldId id="305" r:id="rId21"/>
    <p:sldId id="270" r:id="rId22"/>
    <p:sldId id="306" r:id="rId23"/>
    <p:sldId id="307" r:id="rId2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CC00"/>
    <a:srgbClr val="800080"/>
    <a:srgbClr val="9933FF"/>
    <a:srgbClr val="CC00FF"/>
    <a:srgbClr val="6600FF"/>
    <a:srgbClr val="CC99FF"/>
    <a:srgbClr val="99CCFF"/>
    <a:srgbClr val="6699FF"/>
    <a:srgbClr val="4F8AC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BDF13-26E7-416C-902F-34857435D04C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fr-FR"/>
        </a:p>
      </dgm:t>
    </dgm:pt>
    <dgm:pt modelId="{C5801929-B90D-4E82-958D-A3812660C21A}">
      <dgm:prSet phldrT="[Texte]"/>
      <dgm:spPr/>
      <dgm:t>
        <a:bodyPr/>
        <a:lstStyle/>
        <a:p>
          <a:r>
            <a:rPr lang="fr-FR" dirty="0"/>
            <a:t>Embauche</a:t>
          </a:r>
        </a:p>
      </dgm:t>
    </dgm:pt>
    <dgm:pt modelId="{BA296C4B-7B8C-4283-A3EE-7923BC63B827}" type="parTrans" cxnId="{5156CA87-FFBB-4785-88A8-B3FA251454BF}">
      <dgm:prSet/>
      <dgm:spPr/>
      <dgm:t>
        <a:bodyPr/>
        <a:lstStyle/>
        <a:p>
          <a:endParaRPr lang="fr-FR"/>
        </a:p>
      </dgm:t>
    </dgm:pt>
    <dgm:pt modelId="{00246EC0-EA91-4496-A2CA-76C751F62970}" type="sibTrans" cxnId="{5156CA87-FFBB-4785-88A8-B3FA251454BF}">
      <dgm:prSet/>
      <dgm:spPr/>
      <dgm:t>
        <a:bodyPr/>
        <a:lstStyle/>
        <a:p>
          <a:endParaRPr lang="fr-FR"/>
        </a:p>
      </dgm:t>
    </dgm:pt>
    <dgm:pt modelId="{604D5777-0A03-493D-9535-DA2EC202E97A}">
      <dgm:prSet phldrT="[Texte]"/>
      <dgm:spPr/>
      <dgm:t>
        <a:bodyPr/>
        <a:lstStyle/>
        <a:p>
          <a:r>
            <a:rPr lang="fr-FR" dirty="0"/>
            <a:t>Conditions de travail</a:t>
          </a:r>
        </a:p>
      </dgm:t>
    </dgm:pt>
    <dgm:pt modelId="{DC75660D-A8BE-4012-B1C0-199ECE974417}" type="parTrans" cxnId="{EA840722-F30E-4445-B4B9-2DCEB2588C1A}">
      <dgm:prSet/>
      <dgm:spPr/>
      <dgm:t>
        <a:bodyPr/>
        <a:lstStyle/>
        <a:p>
          <a:endParaRPr lang="fr-FR"/>
        </a:p>
      </dgm:t>
    </dgm:pt>
    <dgm:pt modelId="{481C4359-6D4E-4DA4-815F-A6B8EB2B8B20}" type="sibTrans" cxnId="{EA840722-F30E-4445-B4B9-2DCEB2588C1A}">
      <dgm:prSet/>
      <dgm:spPr/>
      <dgm:t>
        <a:bodyPr/>
        <a:lstStyle/>
        <a:p>
          <a:endParaRPr lang="fr-FR"/>
        </a:p>
      </dgm:t>
    </dgm:pt>
    <dgm:pt modelId="{88F2EED9-F37C-49CA-A304-D84EEDC21A34}">
      <dgm:prSet phldrT="[Texte]"/>
      <dgm:spPr/>
      <dgm:t>
        <a:bodyPr/>
        <a:lstStyle/>
        <a:p>
          <a:r>
            <a:rPr lang="fr-FR" dirty="0"/>
            <a:t>Formation</a:t>
          </a:r>
        </a:p>
      </dgm:t>
    </dgm:pt>
    <dgm:pt modelId="{C08E29E2-7753-4D10-9CD7-0500E0AAEEC6}" type="parTrans" cxnId="{11BEB280-2935-4A5D-B498-977CD67D2527}">
      <dgm:prSet/>
      <dgm:spPr/>
      <dgm:t>
        <a:bodyPr/>
        <a:lstStyle/>
        <a:p>
          <a:endParaRPr lang="fr-FR"/>
        </a:p>
      </dgm:t>
    </dgm:pt>
    <dgm:pt modelId="{2C074F35-F50B-4FEF-923F-237CB4575D0B}" type="sibTrans" cxnId="{11BEB280-2935-4A5D-B498-977CD67D2527}">
      <dgm:prSet/>
      <dgm:spPr/>
      <dgm:t>
        <a:bodyPr/>
        <a:lstStyle/>
        <a:p>
          <a:endParaRPr lang="fr-FR"/>
        </a:p>
      </dgm:t>
    </dgm:pt>
    <dgm:pt modelId="{2E72D61D-8384-45A6-9CA4-8B0A8E432F51}">
      <dgm:prSet phldrT="[Texte]"/>
      <dgm:spPr/>
      <dgm:t>
        <a:bodyPr/>
        <a:lstStyle/>
        <a:p>
          <a:r>
            <a:rPr lang="fr-FR" dirty="0"/>
            <a:t>Rémunération effective</a:t>
          </a:r>
        </a:p>
      </dgm:t>
    </dgm:pt>
    <dgm:pt modelId="{4D697F8E-4A61-4266-90FF-97F0F8B065AD}" type="parTrans" cxnId="{A780AF9E-5475-49E4-94B7-C832C38C869F}">
      <dgm:prSet/>
      <dgm:spPr/>
      <dgm:t>
        <a:bodyPr/>
        <a:lstStyle/>
        <a:p>
          <a:endParaRPr lang="fr-FR"/>
        </a:p>
      </dgm:t>
    </dgm:pt>
    <dgm:pt modelId="{B205B15F-4B72-4388-82B0-652A9D723E1C}" type="sibTrans" cxnId="{A780AF9E-5475-49E4-94B7-C832C38C869F}">
      <dgm:prSet/>
      <dgm:spPr/>
      <dgm:t>
        <a:bodyPr/>
        <a:lstStyle/>
        <a:p>
          <a:endParaRPr lang="fr-FR"/>
        </a:p>
      </dgm:t>
    </dgm:pt>
    <dgm:pt modelId="{4B3AE4B6-E077-484E-B080-55ED67A8644E}">
      <dgm:prSet phldrT="[Texte]"/>
      <dgm:spPr/>
      <dgm:t>
        <a:bodyPr/>
        <a:lstStyle/>
        <a:p>
          <a:r>
            <a:rPr lang="fr-FR" dirty="0"/>
            <a:t>Promotion Professionnelle</a:t>
          </a:r>
        </a:p>
      </dgm:t>
    </dgm:pt>
    <dgm:pt modelId="{DE4A7A99-C3AE-4747-8814-A2B1833DF84E}" type="parTrans" cxnId="{F17A6B3E-9351-4074-8895-4DE9498AE966}">
      <dgm:prSet/>
      <dgm:spPr/>
      <dgm:t>
        <a:bodyPr/>
        <a:lstStyle/>
        <a:p>
          <a:endParaRPr lang="fr-FR"/>
        </a:p>
      </dgm:t>
    </dgm:pt>
    <dgm:pt modelId="{AE75095E-8FF5-4086-8C7D-395427E201F1}" type="sibTrans" cxnId="{F17A6B3E-9351-4074-8895-4DE9498AE966}">
      <dgm:prSet/>
      <dgm:spPr/>
      <dgm:t>
        <a:bodyPr/>
        <a:lstStyle/>
        <a:p>
          <a:endParaRPr lang="fr-FR"/>
        </a:p>
      </dgm:t>
    </dgm:pt>
    <dgm:pt modelId="{3400545E-A6DB-4070-B924-146CDA41A84D}">
      <dgm:prSet phldrT="[Texte]"/>
      <dgm:spPr/>
      <dgm:t>
        <a:bodyPr/>
        <a:lstStyle/>
        <a:p>
          <a:r>
            <a:rPr lang="fr-FR" dirty="0"/>
            <a:t>Articulation entre vie professionnelle, vie personnelle et vie familiale</a:t>
          </a:r>
        </a:p>
      </dgm:t>
    </dgm:pt>
    <dgm:pt modelId="{4DCE1940-B073-4C5F-870A-75200F88102D}" type="parTrans" cxnId="{C509E717-77E5-490D-B854-17E7D1672D2C}">
      <dgm:prSet/>
      <dgm:spPr/>
      <dgm:t>
        <a:bodyPr/>
        <a:lstStyle/>
        <a:p>
          <a:endParaRPr lang="fr-FR"/>
        </a:p>
      </dgm:t>
    </dgm:pt>
    <dgm:pt modelId="{425985D8-62C3-408A-BA25-8E0F4E08EA4C}" type="sibTrans" cxnId="{C509E717-77E5-490D-B854-17E7D1672D2C}">
      <dgm:prSet/>
      <dgm:spPr/>
      <dgm:t>
        <a:bodyPr/>
        <a:lstStyle/>
        <a:p>
          <a:endParaRPr lang="fr-FR"/>
        </a:p>
      </dgm:t>
    </dgm:pt>
    <dgm:pt modelId="{D067431B-71E2-44A5-A16C-A5690837C4F1}">
      <dgm:prSet phldrT="[Texte]"/>
      <dgm:spPr/>
      <dgm:t>
        <a:bodyPr/>
        <a:lstStyle/>
        <a:p>
          <a:r>
            <a:rPr lang="fr-FR" dirty="0"/>
            <a:t>Qualification</a:t>
          </a:r>
        </a:p>
      </dgm:t>
    </dgm:pt>
    <dgm:pt modelId="{323B5901-28A9-4BA9-9DCA-82A07233FFD8}" type="parTrans" cxnId="{A698A2CD-98CD-45CD-8AD5-3769FF372E6B}">
      <dgm:prSet/>
      <dgm:spPr/>
      <dgm:t>
        <a:bodyPr/>
        <a:lstStyle/>
        <a:p>
          <a:endParaRPr lang="fr-FR"/>
        </a:p>
      </dgm:t>
    </dgm:pt>
    <dgm:pt modelId="{000A5F42-4576-46AC-A8B0-15466A51B177}" type="sibTrans" cxnId="{A698A2CD-98CD-45CD-8AD5-3769FF372E6B}">
      <dgm:prSet/>
      <dgm:spPr/>
      <dgm:t>
        <a:bodyPr/>
        <a:lstStyle/>
        <a:p>
          <a:endParaRPr lang="fr-FR"/>
        </a:p>
      </dgm:t>
    </dgm:pt>
    <dgm:pt modelId="{2EB3B22F-61B3-4D7F-A567-D8E0DB5D129E}">
      <dgm:prSet phldrT="[Texte]"/>
      <dgm:spPr/>
      <dgm:t>
        <a:bodyPr/>
        <a:lstStyle/>
        <a:p>
          <a:r>
            <a:rPr lang="fr-FR" dirty="0"/>
            <a:t>Sécurité et Santé au travail</a:t>
          </a:r>
        </a:p>
      </dgm:t>
    </dgm:pt>
    <dgm:pt modelId="{8AB61D74-1447-4C47-87E1-6E361DC1F804}" type="parTrans" cxnId="{538689D7-FC47-4C95-9C01-CD2371572F84}">
      <dgm:prSet/>
      <dgm:spPr/>
      <dgm:t>
        <a:bodyPr/>
        <a:lstStyle/>
        <a:p>
          <a:endParaRPr lang="fr-FR"/>
        </a:p>
      </dgm:t>
    </dgm:pt>
    <dgm:pt modelId="{D22AAF90-262F-405C-A05E-D9F1AFCACC00}" type="sibTrans" cxnId="{538689D7-FC47-4C95-9C01-CD2371572F84}">
      <dgm:prSet/>
      <dgm:spPr/>
      <dgm:t>
        <a:bodyPr/>
        <a:lstStyle/>
        <a:p>
          <a:endParaRPr lang="fr-FR"/>
        </a:p>
      </dgm:t>
    </dgm:pt>
    <dgm:pt modelId="{4761AA8A-84DA-4157-88DF-99E043AF345C}">
      <dgm:prSet phldrT="[Texte]"/>
      <dgm:spPr/>
      <dgm:t>
        <a:bodyPr/>
        <a:lstStyle/>
        <a:p>
          <a:r>
            <a:rPr lang="fr-FR" dirty="0"/>
            <a:t>Classification</a:t>
          </a:r>
        </a:p>
      </dgm:t>
    </dgm:pt>
    <dgm:pt modelId="{27D5E173-CD61-4498-B3C9-09E9BEF33707}" type="parTrans" cxnId="{1CDD7AAB-D549-4DAA-B359-A7BB20817457}">
      <dgm:prSet/>
      <dgm:spPr/>
      <dgm:t>
        <a:bodyPr/>
        <a:lstStyle/>
        <a:p>
          <a:endParaRPr lang="fr-FR"/>
        </a:p>
      </dgm:t>
    </dgm:pt>
    <dgm:pt modelId="{90AC2BB1-0152-4A74-ACF1-10F3D4F3FDAE}" type="sibTrans" cxnId="{1CDD7AAB-D549-4DAA-B359-A7BB20817457}">
      <dgm:prSet/>
      <dgm:spPr/>
      <dgm:t>
        <a:bodyPr/>
        <a:lstStyle/>
        <a:p>
          <a:endParaRPr lang="fr-FR"/>
        </a:p>
      </dgm:t>
    </dgm:pt>
    <dgm:pt modelId="{E8B26964-D77D-4A66-8441-91A328C135C1}" type="pres">
      <dgm:prSet presAssocID="{C0FBDF13-26E7-416C-902F-34857435D04C}" presName="diagram" presStyleCnt="0">
        <dgm:presLayoutVars>
          <dgm:dir/>
          <dgm:resizeHandles val="exact"/>
        </dgm:presLayoutVars>
      </dgm:prSet>
      <dgm:spPr/>
    </dgm:pt>
    <dgm:pt modelId="{55FCC104-A869-45C4-AB92-60396819ADFF}" type="pres">
      <dgm:prSet presAssocID="{C5801929-B90D-4E82-958D-A3812660C21A}" presName="node" presStyleLbl="node1" presStyleIdx="0" presStyleCnt="9">
        <dgm:presLayoutVars>
          <dgm:bulletEnabled val="1"/>
        </dgm:presLayoutVars>
      </dgm:prSet>
      <dgm:spPr/>
    </dgm:pt>
    <dgm:pt modelId="{62C1710E-9EB5-4B8B-B82D-A6C913A401FC}" type="pres">
      <dgm:prSet presAssocID="{00246EC0-EA91-4496-A2CA-76C751F62970}" presName="sibTrans" presStyleCnt="0"/>
      <dgm:spPr/>
    </dgm:pt>
    <dgm:pt modelId="{779989FD-E24A-445D-962F-F038C6805654}" type="pres">
      <dgm:prSet presAssocID="{604D5777-0A03-493D-9535-DA2EC202E97A}" presName="node" presStyleLbl="node1" presStyleIdx="1" presStyleCnt="9">
        <dgm:presLayoutVars>
          <dgm:bulletEnabled val="1"/>
        </dgm:presLayoutVars>
      </dgm:prSet>
      <dgm:spPr/>
    </dgm:pt>
    <dgm:pt modelId="{FE1144F4-DE18-44D5-9FE2-6C4FBCDFD63A}" type="pres">
      <dgm:prSet presAssocID="{481C4359-6D4E-4DA4-815F-A6B8EB2B8B20}" presName="sibTrans" presStyleCnt="0"/>
      <dgm:spPr/>
    </dgm:pt>
    <dgm:pt modelId="{0BA22B87-909B-4DAA-8A61-57CCFAC0CE22}" type="pres">
      <dgm:prSet presAssocID="{88F2EED9-F37C-49CA-A304-D84EEDC21A34}" presName="node" presStyleLbl="node1" presStyleIdx="2" presStyleCnt="9">
        <dgm:presLayoutVars>
          <dgm:bulletEnabled val="1"/>
        </dgm:presLayoutVars>
      </dgm:prSet>
      <dgm:spPr/>
    </dgm:pt>
    <dgm:pt modelId="{F78B3417-E3BC-466D-8A46-B1A58DE6A898}" type="pres">
      <dgm:prSet presAssocID="{2C074F35-F50B-4FEF-923F-237CB4575D0B}" presName="sibTrans" presStyleCnt="0"/>
      <dgm:spPr/>
    </dgm:pt>
    <dgm:pt modelId="{D57B7E44-2AD9-4821-8ABB-2ABB3E2E6DEE}" type="pres">
      <dgm:prSet presAssocID="{2E72D61D-8384-45A6-9CA4-8B0A8E432F51}" presName="node" presStyleLbl="node1" presStyleIdx="3" presStyleCnt="9">
        <dgm:presLayoutVars>
          <dgm:bulletEnabled val="1"/>
        </dgm:presLayoutVars>
      </dgm:prSet>
      <dgm:spPr/>
    </dgm:pt>
    <dgm:pt modelId="{8CB6D5FB-BC06-46FB-99C9-1E3E878AA6A7}" type="pres">
      <dgm:prSet presAssocID="{B205B15F-4B72-4388-82B0-652A9D723E1C}" presName="sibTrans" presStyleCnt="0"/>
      <dgm:spPr/>
    </dgm:pt>
    <dgm:pt modelId="{208FCE17-BD33-4B7F-9D3F-CD0CE39DBFC9}" type="pres">
      <dgm:prSet presAssocID="{4B3AE4B6-E077-484E-B080-55ED67A8644E}" presName="node" presStyleLbl="node1" presStyleIdx="4" presStyleCnt="9">
        <dgm:presLayoutVars>
          <dgm:bulletEnabled val="1"/>
        </dgm:presLayoutVars>
      </dgm:prSet>
      <dgm:spPr/>
    </dgm:pt>
    <dgm:pt modelId="{8DE1383A-1DD9-4A02-95EF-7D94A680837B}" type="pres">
      <dgm:prSet presAssocID="{AE75095E-8FF5-4086-8C7D-395427E201F1}" presName="sibTrans" presStyleCnt="0"/>
      <dgm:spPr/>
    </dgm:pt>
    <dgm:pt modelId="{43EB7A24-18D5-4AD7-9046-DEA566D1686C}" type="pres">
      <dgm:prSet presAssocID="{3400545E-A6DB-4070-B924-146CDA41A84D}" presName="node" presStyleLbl="node1" presStyleIdx="5" presStyleCnt="9">
        <dgm:presLayoutVars>
          <dgm:bulletEnabled val="1"/>
        </dgm:presLayoutVars>
      </dgm:prSet>
      <dgm:spPr/>
    </dgm:pt>
    <dgm:pt modelId="{F6F9484C-C6F0-44E2-A235-FA60642FB499}" type="pres">
      <dgm:prSet presAssocID="{425985D8-62C3-408A-BA25-8E0F4E08EA4C}" presName="sibTrans" presStyleCnt="0"/>
      <dgm:spPr/>
    </dgm:pt>
    <dgm:pt modelId="{890BC230-D854-467C-BD4D-E17C7B99B082}" type="pres">
      <dgm:prSet presAssocID="{D067431B-71E2-44A5-A16C-A5690837C4F1}" presName="node" presStyleLbl="node1" presStyleIdx="6" presStyleCnt="9">
        <dgm:presLayoutVars>
          <dgm:bulletEnabled val="1"/>
        </dgm:presLayoutVars>
      </dgm:prSet>
      <dgm:spPr/>
    </dgm:pt>
    <dgm:pt modelId="{06B64A86-2386-4D9E-B486-9985F463BA85}" type="pres">
      <dgm:prSet presAssocID="{000A5F42-4576-46AC-A8B0-15466A51B177}" presName="sibTrans" presStyleCnt="0"/>
      <dgm:spPr/>
    </dgm:pt>
    <dgm:pt modelId="{A338A253-06FB-4734-8776-344106327140}" type="pres">
      <dgm:prSet presAssocID="{2EB3B22F-61B3-4D7F-A567-D8E0DB5D129E}" presName="node" presStyleLbl="node1" presStyleIdx="7" presStyleCnt="9">
        <dgm:presLayoutVars>
          <dgm:bulletEnabled val="1"/>
        </dgm:presLayoutVars>
      </dgm:prSet>
      <dgm:spPr/>
    </dgm:pt>
    <dgm:pt modelId="{101771FA-F63C-41C3-8FFC-64F05AB75162}" type="pres">
      <dgm:prSet presAssocID="{D22AAF90-262F-405C-A05E-D9F1AFCACC00}" presName="sibTrans" presStyleCnt="0"/>
      <dgm:spPr/>
    </dgm:pt>
    <dgm:pt modelId="{13C5DA7D-F148-4277-A431-E6E38D12D1D1}" type="pres">
      <dgm:prSet presAssocID="{4761AA8A-84DA-4157-88DF-99E043AF345C}" presName="node" presStyleLbl="node1" presStyleIdx="8" presStyleCnt="9">
        <dgm:presLayoutVars>
          <dgm:bulletEnabled val="1"/>
        </dgm:presLayoutVars>
      </dgm:prSet>
      <dgm:spPr/>
    </dgm:pt>
  </dgm:ptLst>
  <dgm:cxnLst>
    <dgm:cxn modelId="{3971A406-F917-4FDC-AE07-C49D11BB8344}" type="presOf" srcId="{88F2EED9-F37C-49CA-A304-D84EEDC21A34}" destId="{0BA22B87-909B-4DAA-8A61-57CCFAC0CE22}" srcOrd="0" destOrd="0" presId="urn:microsoft.com/office/officeart/2005/8/layout/default"/>
    <dgm:cxn modelId="{C509E717-77E5-490D-B854-17E7D1672D2C}" srcId="{C0FBDF13-26E7-416C-902F-34857435D04C}" destId="{3400545E-A6DB-4070-B924-146CDA41A84D}" srcOrd="5" destOrd="0" parTransId="{4DCE1940-B073-4C5F-870A-75200F88102D}" sibTransId="{425985D8-62C3-408A-BA25-8E0F4E08EA4C}"/>
    <dgm:cxn modelId="{E82D711E-DB40-4CD0-8EE1-16995E1D2291}" type="presOf" srcId="{D067431B-71E2-44A5-A16C-A5690837C4F1}" destId="{890BC230-D854-467C-BD4D-E17C7B99B082}" srcOrd="0" destOrd="0" presId="urn:microsoft.com/office/officeart/2005/8/layout/default"/>
    <dgm:cxn modelId="{EA840722-F30E-4445-B4B9-2DCEB2588C1A}" srcId="{C0FBDF13-26E7-416C-902F-34857435D04C}" destId="{604D5777-0A03-493D-9535-DA2EC202E97A}" srcOrd="1" destOrd="0" parTransId="{DC75660D-A8BE-4012-B1C0-199ECE974417}" sibTransId="{481C4359-6D4E-4DA4-815F-A6B8EB2B8B20}"/>
    <dgm:cxn modelId="{CED23E23-5920-43D8-B371-AA433A40FD7B}" type="presOf" srcId="{3400545E-A6DB-4070-B924-146CDA41A84D}" destId="{43EB7A24-18D5-4AD7-9046-DEA566D1686C}" srcOrd="0" destOrd="0" presId="urn:microsoft.com/office/officeart/2005/8/layout/default"/>
    <dgm:cxn modelId="{6042D13C-FC6A-4352-A23F-C9143D937255}" type="presOf" srcId="{C5801929-B90D-4E82-958D-A3812660C21A}" destId="{55FCC104-A869-45C4-AB92-60396819ADFF}" srcOrd="0" destOrd="0" presId="urn:microsoft.com/office/officeart/2005/8/layout/default"/>
    <dgm:cxn modelId="{F17A6B3E-9351-4074-8895-4DE9498AE966}" srcId="{C0FBDF13-26E7-416C-902F-34857435D04C}" destId="{4B3AE4B6-E077-484E-B080-55ED67A8644E}" srcOrd="4" destOrd="0" parTransId="{DE4A7A99-C3AE-4747-8814-A2B1833DF84E}" sibTransId="{AE75095E-8FF5-4086-8C7D-395427E201F1}"/>
    <dgm:cxn modelId="{9E4B4F71-C321-46AE-B83D-465542FDC5F4}" type="presOf" srcId="{C0FBDF13-26E7-416C-902F-34857435D04C}" destId="{E8B26964-D77D-4A66-8441-91A328C135C1}" srcOrd="0" destOrd="0" presId="urn:microsoft.com/office/officeart/2005/8/layout/default"/>
    <dgm:cxn modelId="{2C89F175-A7E0-46D0-8E3C-5B264E37B275}" type="presOf" srcId="{4B3AE4B6-E077-484E-B080-55ED67A8644E}" destId="{208FCE17-BD33-4B7F-9D3F-CD0CE39DBFC9}" srcOrd="0" destOrd="0" presId="urn:microsoft.com/office/officeart/2005/8/layout/default"/>
    <dgm:cxn modelId="{11BEB280-2935-4A5D-B498-977CD67D2527}" srcId="{C0FBDF13-26E7-416C-902F-34857435D04C}" destId="{88F2EED9-F37C-49CA-A304-D84EEDC21A34}" srcOrd="2" destOrd="0" parTransId="{C08E29E2-7753-4D10-9CD7-0500E0AAEEC6}" sibTransId="{2C074F35-F50B-4FEF-923F-237CB4575D0B}"/>
    <dgm:cxn modelId="{5156CA87-FFBB-4785-88A8-B3FA251454BF}" srcId="{C0FBDF13-26E7-416C-902F-34857435D04C}" destId="{C5801929-B90D-4E82-958D-A3812660C21A}" srcOrd="0" destOrd="0" parTransId="{BA296C4B-7B8C-4283-A3EE-7923BC63B827}" sibTransId="{00246EC0-EA91-4496-A2CA-76C751F62970}"/>
    <dgm:cxn modelId="{A780AF9E-5475-49E4-94B7-C832C38C869F}" srcId="{C0FBDF13-26E7-416C-902F-34857435D04C}" destId="{2E72D61D-8384-45A6-9CA4-8B0A8E432F51}" srcOrd="3" destOrd="0" parTransId="{4D697F8E-4A61-4266-90FF-97F0F8B065AD}" sibTransId="{B205B15F-4B72-4388-82B0-652A9D723E1C}"/>
    <dgm:cxn modelId="{1CDD7AAB-D549-4DAA-B359-A7BB20817457}" srcId="{C0FBDF13-26E7-416C-902F-34857435D04C}" destId="{4761AA8A-84DA-4157-88DF-99E043AF345C}" srcOrd="8" destOrd="0" parTransId="{27D5E173-CD61-4498-B3C9-09E9BEF33707}" sibTransId="{90AC2BB1-0152-4A74-ACF1-10F3D4F3FDAE}"/>
    <dgm:cxn modelId="{AC9757C0-1B42-445E-B6A2-B2FCFF746746}" type="presOf" srcId="{2E72D61D-8384-45A6-9CA4-8B0A8E432F51}" destId="{D57B7E44-2AD9-4821-8ABB-2ABB3E2E6DEE}" srcOrd="0" destOrd="0" presId="urn:microsoft.com/office/officeart/2005/8/layout/default"/>
    <dgm:cxn modelId="{42178CCA-26F3-4034-B36D-18911C9DA160}" type="presOf" srcId="{2EB3B22F-61B3-4D7F-A567-D8E0DB5D129E}" destId="{A338A253-06FB-4734-8776-344106327140}" srcOrd="0" destOrd="0" presId="urn:microsoft.com/office/officeart/2005/8/layout/default"/>
    <dgm:cxn modelId="{A698A2CD-98CD-45CD-8AD5-3769FF372E6B}" srcId="{C0FBDF13-26E7-416C-902F-34857435D04C}" destId="{D067431B-71E2-44A5-A16C-A5690837C4F1}" srcOrd="6" destOrd="0" parTransId="{323B5901-28A9-4BA9-9DCA-82A07233FFD8}" sibTransId="{000A5F42-4576-46AC-A8B0-15466A51B177}"/>
    <dgm:cxn modelId="{3D5FD4D5-E980-430B-934E-7CA81865BAAE}" type="presOf" srcId="{4761AA8A-84DA-4157-88DF-99E043AF345C}" destId="{13C5DA7D-F148-4277-A431-E6E38D12D1D1}" srcOrd="0" destOrd="0" presId="urn:microsoft.com/office/officeart/2005/8/layout/default"/>
    <dgm:cxn modelId="{538689D7-FC47-4C95-9C01-CD2371572F84}" srcId="{C0FBDF13-26E7-416C-902F-34857435D04C}" destId="{2EB3B22F-61B3-4D7F-A567-D8E0DB5D129E}" srcOrd="7" destOrd="0" parTransId="{8AB61D74-1447-4C47-87E1-6E361DC1F804}" sibTransId="{D22AAF90-262F-405C-A05E-D9F1AFCACC00}"/>
    <dgm:cxn modelId="{45F8F8FE-80CD-4BB8-B7EC-42DFAC21EBAF}" type="presOf" srcId="{604D5777-0A03-493D-9535-DA2EC202E97A}" destId="{779989FD-E24A-445D-962F-F038C6805654}" srcOrd="0" destOrd="0" presId="urn:microsoft.com/office/officeart/2005/8/layout/default"/>
    <dgm:cxn modelId="{55FBC9A0-AC4B-4575-9F47-43ED041C35B6}" type="presParOf" srcId="{E8B26964-D77D-4A66-8441-91A328C135C1}" destId="{55FCC104-A869-45C4-AB92-60396819ADFF}" srcOrd="0" destOrd="0" presId="urn:microsoft.com/office/officeart/2005/8/layout/default"/>
    <dgm:cxn modelId="{7022EBDD-ECF9-45CD-8133-4D70BDC82FA1}" type="presParOf" srcId="{E8B26964-D77D-4A66-8441-91A328C135C1}" destId="{62C1710E-9EB5-4B8B-B82D-A6C913A401FC}" srcOrd="1" destOrd="0" presId="urn:microsoft.com/office/officeart/2005/8/layout/default"/>
    <dgm:cxn modelId="{03E58158-9C91-483B-A934-718E144DF6A5}" type="presParOf" srcId="{E8B26964-D77D-4A66-8441-91A328C135C1}" destId="{779989FD-E24A-445D-962F-F038C6805654}" srcOrd="2" destOrd="0" presId="urn:microsoft.com/office/officeart/2005/8/layout/default"/>
    <dgm:cxn modelId="{0E9461ED-F82B-42B7-9228-56DE70F08924}" type="presParOf" srcId="{E8B26964-D77D-4A66-8441-91A328C135C1}" destId="{FE1144F4-DE18-44D5-9FE2-6C4FBCDFD63A}" srcOrd="3" destOrd="0" presId="urn:microsoft.com/office/officeart/2005/8/layout/default"/>
    <dgm:cxn modelId="{99FEF26C-A04D-493D-8DE0-18784799298A}" type="presParOf" srcId="{E8B26964-D77D-4A66-8441-91A328C135C1}" destId="{0BA22B87-909B-4DAA-8A61-57CCFAC0CE22}" srcOrd="4" destOrd="0" presId="urn:microsoft.com/office/officeart/2005/8/layout/default"/>
    <dgm:cxn modelId="{091BC95C-50A9-41C5-AC5C-C9E760F01408}" type="presParOf" srcId="{E8B26964-D77D-4A66-8441-91A328C135C1}" destId="{F78B3417-E3BC-466D-8A46-B1A58DE6A898}" srcOrd="5" destOrd="0" presId="urn:microsoft.com/office/officeart/2005/8/layout/default"/>
    <dgm:cxn modelId="{2B706F83-A1E2-4B19-A7CB-2E02B017BABB}" type="presParOf" srcId="{E8B26964-D77D-4A66-8441-91A328C135C1}" destId="{D57B7E44-2AD9-4821-8ABB-2ABB3E2E6DEE}" srcOrd="6" destOrd="0" presId="urn:microsoft.com/office/officeart/2005/8/layout/default"/>
    <dgm:cxn modelId="{F0907D15-3907-4A24-B2F1-A7EDF61BE318}" type="presParOf" srcId="{E8B26964-D77D-4A66-8441-91A328C135C1}" destId="{8CB6D5FB-BC06-46FB-99C9-1E3E878AA6A7}" srcOrd="7" destOrd="0" presId="urn:microsoft.com/office/officeart/2005/8/layout/default"/>
    <dgm:cxn modelId="{A28FF1FC-67C3-4B0B-A75F-4D48538D6D37}" type="presParOf" srcId="{E8B26964-D77D-4A66-8441-91A328C135C1}" destId="{208FCE17-BD33-4B7F-9D3F-CD0CE39DBFC9}" srcOrd="8" destOrd="0" presId="urn:microsoft.com/office/officeart/2005/8/layout/default"/>
    <dgm:cxn modelId="{63952065-B6EA-449A-94E1-99CDC42A95B7}" type="presParOf" srcId="{E8B26964-D77D-4A66-8441-91A328C135C1}" destId="{8DE1383A-1DD9-4A02-95EF-7D94A680837B}" srcOrd="9" destOrd="0" presId="urn:microsoft.com/office/officeart/2005/8/layout/default"/>
    <dgm:cxn modelId="{7D813BD3-F006-4BA3-A016-44DE2645BED8}" type="presParOf" srcId="{E8B26964-D77D-4A66-8441-91A328C135C1}" destId="{43EB7A24-18D5-4AD7-9046-DEA566D1686C}" srcOrd="10" destOrd="0" presId="urn:microsoft.com/office/officeart/2005/8/layout/default"/>
    <dgm:cxn modelId="{49BE0E92-71D4-4535-A38C-C8B3DD64D991}" type="presParOf" srcId="{E8B26964-D77D-4A66-8441-91A328C135C1}" destId="{F6F9484C-C6F0-44E2-A235-FA60642FB499}" srcOrd="11" destOrd="0" presId="urn:microsoft.com/office/officeart/2005/8/layout/default"/>
    <dgm:cxn modelId="{45444187-3BB1-4FB4-98DD-232BB3C992F9}" type="presParOf" srcId="{E8B26964-D77D-4A66-8441-91A328C135C1}" destId="{890BC230-D854-467C-BD4D-E17C7B99B082}" srcOrd="12" destOrd="0" presId="urn:microsoft.com/office/officeart/2005/8/layout/default"/>
    <dgm:cxn modelId="{188397BE-976D-4A6F-B4F7-581453F43CB9}" type="presParOf" srcId="{E8B26964-D77D-4A66-8441-91A328C135C1}" destId="{06B64A86-2386-4D9E-B486-9985F463BA85}" srcOrd="13" destOrd="0" presId="urn:microsoft.com/office/officeart/2005/8/layout/default"/>
    <dgm:cxn modelId="{E6429A50-1F5C-4C84-8969-3FB78D4ACE92}" type="presParOf" srcId="{E8B26964-D77D-4A66-8441-91A328C135C1}" destId="{A338A253-06FB-4734-8776-344106327140}" srcOrd="14" destOrd="0" presId="urn:microsoft.com/office/officeart/2005/8/layout/default"/>
    <dgm:cxn modelId="{2C9B724E-8EE8-42B0-A281-CDAEC001A3D4}" type="presParOf" srcId="{E8B26964-D77D-4A66-8441-91A328C135C1}" destId="{101771FA-F63C-41C3-8FFC-64F05AB75162}" srcOrd="15" destOrd="0" presId="urn:microsoft.com/office/officeart/2005/8/layout/default"/>
    <dgm:cxn modelId="{BE109D67-A3B4-474D-B506-5B1F24A8C5C8}" type="presParOf" srcId="{E8B26964-D77D-4A66-8441-91A328C135C1}" destId="{13C5DA7D-F148-4277-A431-E6E38D12D1D1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CC104-A869-45C4-AB92-60396819ADFF}">
      <dsp:nvSpPr>
        <dsp:cNvPr id="0" name=""/>
        <dsp:cNvSpPr/>
      </dsp:nvSpPr>
      <dsp:spPr>
        <a:xfrm>
          <a:off x="0" y="395367"/>
          <a:ext cx="1814062" cy="1088437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Embauche</a:t>
          </a:r>
        </a:p>
      </dsp:txBody>
      <dsp:txXfrm>
        <a:off x="0" y="395367"/>
        <a:ext cx="1814062" cy="1088437"/>
      </dsp:txXfrm>
    </dsp:sp>
    <dsp:sp modelId="{779989FD-E24A-445D-962F-F038C6805654}">
      <dsp:nvSpPr>
        <dsp:cNvPr id="0" name=""/>
        <dsp:cNvSpPr/>
      </dsp:nvSpPr>
      <dsp:spPr>
        <a:xfrm>
          <a:off x="1995468" y="395367"/>
          <a:ext cx="1814062" cy="1088437"/>
        </a:xfrm>
        <a:prstGeom prst="rect">
          <a:avLst/>
        </a:prstGeom>
        <a:solidFill>
          <a:schemeClr val="accent3">
            <a:shade val="80000"/>
            <a:hueOff val="49430"/>
            <a:satOff val="-10413"/>
            <a:lumOff val="5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Conditions de travail</a:t>
          </a:r>
        </a:p>
      </dsp:txBody>
      <dsp:txXfrm>
        <a:off x="1995468" y="395367"/>
        <a:ext cx="1814062" cy="1088437"/>
      </dsp:txXfrm>
    </dsp:sp>
    <dsp:sp modelId="{0BA22B87-909B-4DAA-8A61-57CCFAC0CE22}">
      <dsp:nvSpPr>
        <dsp:cNvPr id="0" name=""/>
        <dsp:cNvSpPr/>
      </dsp:nvSpPr>
      <dsp:spPr>
        <a:xfrm>
          <a:off x="3990937" y="395367"/>
          <a:ext cx="1814062" cy="1088437"/>
        </a:xfrm>
        <a:prstGeom prst="rect">
          <a:avLst/>
        </a:prstGeom>
        <a:solidFill>
          <a:schemeClr val="accent3">
            <a:shade val="80000"/>
            <a:hueOff val="98861"/>
            <a:satOff val="-20826"/>
            <a:lumOff val="113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Formation</a:t>
          </a:r>
        </a:p>
      </dsp:txBody>
      <dsp:txXfrm>
        <a:off x="3990937" y="395367"/>
        <a:ext cx="1814062" cy="1088437"/>
      </dsp:txXfrm>
    </dsp:sp>
    <dsp:sp modelId="{D57B7E44-2AD9-4821-8ABB-2ABB3E2E6DEE}">
      <dsp:nvSpPr>
        <dsp:cNvPr id="0" name=""/>
        <dsp:cNvSpPr/>
      </dsp:nvSpPr>
      <dsp:spPr>
        <a:xfrm>
          <a:off x="0" y="1665211"/>
          <a:ext cx="1814062" cy="1088437"/>
        </a:xfrm>
        <a:prstGeom prst="rect">
          <a:avLst/>
        </a:prstGeom>
        <a:solidFill>
          <a:schemeClr val="accent3">
            <a:shade val="80000"/>
            <a:hueOff val="148291"/>
            <a:satOff val="-31239"/>
            <a:lumOff val="170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Rémunération effective</a:t>
          </a:r>
        </a:p>
      </dsp:txBody>
      <dsp:txXfrm>
        <a:off x="0" y="1665211"/>
        <a:ext cx="1814062" cy="1088437"/>
      </dsp:txXfrm>
    </dsp:sp>
    <dsp:sp modelId="{208FCE17-BD33-4B7F-9D3F-CD0CE39DBFC9}">
      <dsp:nvSpPr>
        <dsp:cNvPr id="0" name=""/>
        <dsp:cNvSpPr/>
      </dsp:nvSpPr>
      <dsp:spPr>
        <a:xfrm>
          <a:off x="1995468" y="1665211"/>
          <a:ext cx="1814062" cy="1088437"/>
        </a:xfrm>
        <a:prstGeom prst="rect">
          <a:avLst/>
        </a:prstGeom>
        <a:solidFill>
          <a:schemeClr val="accent3">
            <a:shade val="80000"/>
            <a:hueOff val="197722"/>
            <a:satOff val="-41653"/>
            <a:lumOff val="227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Promotion Professionnelle</a:t>
          </a:r>
        </a:p>
      </dsp:txBody>
      <dsp:txXfrm>
        <a:off x="1995468" y="1665211"/>
        <a:ext cx="1814062" cy="1088437"/>
      </dsp:txXfrm>
    </dsp:sp>
    <dsp:sp modelId="{43EB7A24-18D5-4AD7-9046-DEA566D1686C}">
      <dsp:nvSpPr>
        <dsp:cNvPr id="0" name=""/>
        <dsp:cNvSpPr/>
      </dsp:nvSpPr>
      <dsp:spPr>
        <a:xfrm>
          <a:off x="3990937" y="1665211"/>
          <a:ext cx="1814062" cy="1088437"/>
        </a:xfrm>
        <a:prstGeom prst="rect">
          <a:avLst/>
        </a:prstGeom>
        <a:solidFill>
          <a:schemeClr val="accent3">
            <a:shade val="80000"/>
            <a:hueOff val="247152"/>
            <a:satOff val="-52066"/>
            <a:lumOff val="28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Articulation entre vie professionnelle, vie personnelle et vie familiale</a:t>
          </a:r>
        </a:p>
      </dsp:txBody>
      <dsp:txXfrm>
        <a:off x="3990937" y="1665211"/>
        <a:ext cx="1814062" cy="1088437"/>
      </dsp:txXfrm>
    </dsp:sp>
    <dsp:sp modelId="{890BC230-D854-467C-BD4D-E17C7B99B082}">
      <dsp:nvSpPr>
        <dsp:cNvPr id="0" name=""/>
        <dsp:cNvSpPr/>
      </dsp:nvSpPr>
      <dsp:spPr>
        <a:xfrm>
          <a:off x="0" y="2935055"/>
          <a:ext cx="1814062" cy="1088437"/>
        </a:xfrm>
        <a:prstGeom prst="rect">
          <a:avLst/>
        </a:prstGeom>
        <a:solidFill>
          <a:schemeClr val="accent3">
            <a:shade val="80000"/>
            <a:hueOff val="296583"/>
            <a:satOff val="-62479"/>
            <a:lumOff val="341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Qualification</a:t>
          </a:r>
        </a:p>
      </dsp:txBody>
      <dsp:txXfrm>
        <a:off x="0" y="2935055"/>
        <a:ext cx="1814062" cy="1088437"/>
      </dsp:txXfrm>
    </dsp:sp>
    <dsp:sp modelId="{A338A253-06FB-4734-8776-344106327140}">
      <dsp:nvSpPr>
        <dsp:cNvPr id="0" name=""/>
        <dsp:cNvSpPr/>
      </dsp:nvSpPr>
      <dsp:spPr>
        <a:xfrm>
          <a:off x="1995468" y="2935055"/>
          <a:ext cx="1814062" cy="1088437"/>
        </a:xfrm>
        <a:prstGeom prst="rect">
          <a:avLst/>
        </a:prstGeom>
        <a:solidFill>
          <a:schemeClr val="accent3">
            <a:shade val="80000"/>
            <a:hueOff val="346013"/>
            <a:satOff val="-72892"/>
            <a:lumOff val="397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Sécurité et Santé au travail</a:t>
          </a:r>
        </a:p>
      </dsp:txBody>
      <dsp:txXfrm>
        <a:off x="1995468" y="2935055"/>
        <a:ext cx="1814062" cy="1088437"/>
      </dsp:txXfrm>
    </dsp:sp>
    <dsp:sp modelId="{13C5DA7D-F148-4277-A431-E6E38D12D1D1}">
      <dsp:nvSpPr>
        <dsp:cNvPr id="0" name=""/>
        <dsp:cNvSpPr/>
      </dsp:nvSpPr>
      <dsp:spPr>
        <a:xfrm>
          <a:off x="3990937" y="2935055"/>
          <a:ext cx="1814062" cy="1088437"/>
        </a:xfrm>
        <a:prstGeom prst="rect">
          <a:avLst/>
        </a:prstGeom>
        <a:solidFill>
          <a:schemeClr val="accent3">
            <a:shade val="80000"/>
            <a:hueOff val="395444"/>
            <a:satOff val="-83305"/>
            <a:lumOff val="454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Classification</a:t>
          </a:r>
        </a:p>
      </dsp:txBody>
      <dsp:txXfrm>
        <a:off x="3990937" y="2935055"/>
        <a:ext cx="1814062" cy="1088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76C9FE-6161-49F4-9B0C-8E8F4E0DC825}" type="datetime1">
              <a:rPr lang="fr-FR" smtClean="0"/>
              <a:t>29/04/2022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A8C659-3DDB-48CB-A056-6A658A161B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17B90-74B4-4C3F-8BC3-941162B6672A}" type="datetime1">
              <a:rPr lang="fr-FR" smtClean="0"/>
              <a:pPr/>
              <a:t>29/04/2022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00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28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162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5855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576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3451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2249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43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818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57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706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4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7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451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51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5AEC0-4151-413B-B0AC-25490BB0CB5E}" type="datetime1">
              <a:rPr lang="fr-FR" noProof="0" smtClean="0"/>
              <a:t>29/04/2022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vec légen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fr-FR" noProof="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294251" y="1192697"/>
            <a:ext cx="4057961" cy="1431234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06713C-6B06-4390-890B-DAA060E893A1}" type="datetime1">
              <a:rPr lang="fr-FR" noProof="0" smtClean="0"/>
              <a:t>29/04/2022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9" name="obje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Espace réservé d’image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3" name="Espace réservé d’image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7294250" y="2880357"/>
            <a:ext cx="4057961" cy="1431234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5" name="Espace réservé d’image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7294250" y="4568018"/>
            <a:ext cx="4057961" cy="1431234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ison avec u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0" name="obje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9859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4522A9-F76C-4046-8B84-3638158573C0}" type="datetime1">
              <a:rPr lang="fr-FR" noProof="0" smtClean="0"/>
              <a:t>29/04/2022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970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01BC0-7442-420D-9818-2E3D4A36FA8F}" type="datetime1">
              <a:rPr lang="fr-FR" noProof="0" smtClean="0"/>
              <a:t>29/04/2022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9" name="Espace réservé d’image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0" name="Espace réservé d’image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’image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2" name="Espace réservé d’image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3" name="Espace réservé d’image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4" name="Espace réservé d’image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234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C9460-AC45-4D28-8D2A-992BD279ED0A}" type="datetime1">
              <a:rPr lang="fr-FR" noProof="0" smtClean="0"/>
              <a:t>29/04/2022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6C2EC-951B-4188-89DD-3C234AE22C8A}" type="datetime1">
              <a:rPr lang="fr-FR" noProof="0" smtClean="0"/>
              <a:t>29/04/2022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F895AD-A578-491A-A8E0-796FBA1CFCCA}" type="datetime1">
              <a:rPr lang="fr-FR" noProof="0" smtClean="0"/>
              <a:t>29/04/2022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E5984-EE76-4972-A77C-789403698123}" type="datetime1">
              <a:rPr lang="fr-FR" noProof="0" smtClean="0"/>
              <a:t>29/04/2022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6921A3-122E-4A1E-A73D-70B4FCDA7E44}" type="datetime1">
              <a:rPr lang="fr-FR" noProof="0" smtClean="0"/>
              <a:t>29/04/2022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387BA-9A4F-4085-8A5D-5732F67FD2F6}" type="datetime1">
              <a:rPr lang="fr-FR" noProof="0" smtClean="0"/>
              <a:t>29/04/2022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19E735-B1DE-44EE-B499-70EBF05DD47E}" type="datetime1">
              <a:rPr lang="fr-FR" noProof="0" smtClean="0"/>
              <a:t>29/04/2022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FDE28-C6B5-4FC2-A144-671863FE142F}" type="datetime1">
              <a:rPr lang="fr-FR" noProof="0" smtClean="0"/>
              <a:t>29/04/2022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832D104-F6EF-46A3-BB8C-CC3974B9BBC4}" type="datetime1">
              <a:rPr lang="fr-FR" noProof="0" smtClean="0"/>
              <a:t>29/04/2022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63" r:id="rId11"/>
    <p:sldLayoutId id="214748366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rofessionnels attablés, collaborant sur un ordinateur portable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t 3" descr="Personnes avec des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1056000" y="1548882"/>
            <a:ext cx="10080000" cy="2618681"/>
          </a:xfrm>
        </p:spPr>
        <p:txBody>
          <a:bodyPr rtlCol="0" anchor="ctr">
            <a:normAutofit fontScale="90000"/>
          </a:bodyPr>
          <a:lstStyle/>
          <a:p>
            <a:pPr rtl="0">
              <a:lnSpc>
                <a:spcPct val="125000"/>
              </a:lnSpc>
            </a:pPr>
            <a:r>
              <a:rPr lang="fr-FR" sz="5000" dirty="0">
                <a:solidFill>
                  <a:schemeClr val="bg1"/>
                </a:solidFill>
              </a:rPr>
              <a:t>Analysez des indicateurs de l'égalité femme-homme avec </a:t>
            </a:r>
            <a:r>
              <a:rPr lang="fr-FR" sz="5000" dirty="0" err="1">
                <a:solidFill>
                  <a:schemeClr val="bg1"/>
                </a:solidFill>
              </a:rPr>
              <a:t>Knime</a:t>
            </a:r>
            <a:endParaRPr lang="fr-FR" sz="50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3936000" y="5589000"/>
            <a:ext cx="4320000" cy="720000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/>
          <a:p>
            <a:pPr rtl="0"/>
            <a:r>
              <a:rPr lang="fr-FR" sz="2000" b="1" i="1" spc="65" dirty="0">
                <a:solidFill>
                  <a:schemeClr val="accent1"/>
                </a:solidFill>
                <a:cs typeface="Arial"/>
              </a:rPr>
              <a:t>SANCHEZ BARZOLA, José</a:t>
            </a:r>
          </a:p>
        </p:txBody>
      </p:sp>
      <p:sp>
        <p:nvSpPr>
          <p:cNvPr id="6" name="objet 7" descr="Rectangle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 flipV="1">
            <a:off x="1325947" y="2888994"/>
            <a:ext cx="9540106" cy="45722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D272B1-93BB-4C99-A7D5-763CCAF45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549000"/>
            <a:ext cx="1440000" cy="12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Embauche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10</a:t>
            </a:fld>
            <a:endParaRPr lang="fr-FR" sz="1000" dirty="0"/>
          </a:p>
        </p:txBody>
      </p:sp>
      <p:sp>
        <p:nvSpPr>
          <p:cNvPr id="6" name="objet 18" descr="Rectangle beig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09"/>
            <a:ext cx="5025744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1C322B-B9DB-49F9-8012-29AB38784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94000"/>
            <a:ext cx="3143250" cy="3324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D13B71-294E-40D5-AC50-7E1CCB9F13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9" t="7991" r="5969" b="8661"/>
          <a:stretch/>
        </p:blipFill>
        <p:spPr>
          <a:xfrm>
            <a:off x="4385981" y="1449502"/>
            <a:ext cx="7440408" cy="5309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398A4B3-ABC2-4C76-BEC3-5B5B90E7AD87}"/>
              </a:ext>
            </a:extLst>
          </p:cNvPr>
          <p:cNvSpPr txBox="1"/>
          <p:nvPr/>
        </p:nvSpPr>
        <p:spPr>
          <a:xfrm>
            <a:off x="5619750" y="4949668"/>
            <a:ext cx="47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22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553DF3D-D801-4413-9176-1DAC8D129C8D}"/>
              </a:ext>
            </a:extLst>
          </p:cNvPr>
          <p:cNvSpPr txBox="1"/>
          <p:nvPr/>
        </p:nvSpPr>
        <p:spPr>
          <a:xfrm>
            <a:off x="6564750" y="5094000"/>
            <a:ext cx="47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19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8C3638-7893-49CE-96D1-ACAD5296953B}"/>
              </a:ext>
            </a:extLst>
          </p:cNvPr>
          <p:cNvSpPr txBox="1"/>
          <p:nvPr/>
        </p:nvSpPr>
        <p:spPr>
          <a:xfrm>
            <a:off x="7761000" y="4509000"/>
            <a:ext cx="47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30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8CE5515-C1A7-4866-B98A-4BC06DA2C263}"/>
              </a:ext>
            </a:extLst>
          </p:cNvPr>
          <p:cNvSpPr txBox="1"/>
          <p:nvPr/>
        </p:nvSpPr>
        <p:spPr>
          <a:xfrm>
            <a:off x="8724750" y="4194000"/>
            <a:ext cx="47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36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9EECA22-B83A-48FB-91A4-5625ABB8BEBA}"/>
              </a:ext>
            </a:extLst>
          </p:cNvPr>
          <p:cNvSpPr txBox="1"/>
          <p:nvPr/>
        </p:nvSpPr>
        <p:spPr>
          <a:xfrm>
            <a:off x="9939750" y="2214000"/>
            <a:ext cx="47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73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1C8DEC3-A3DB-4D0F-8B14-5F52D943C2E1}"/>
              </a:ext>
            </a:extLst>
          </p:cNvPr>
          <p:cNvSpPr txBox="1"/>
          <p:nvPr/>
        </p:nvSpPr>
        <p:spPr>
          <a:xfrm>
            <a:off x="10884750" y="2069668"/>
            <a:ext cx="47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119392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Conditions de travail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11</a:t>
            </a:fld>
            <a:endParaRPr lang="fr-FR" sz="1000" dirty="0"/>
          </a:p>
        </p:txBody>
      </p:sp>
      <p:sp>
        <p:nvSpPr>
          <p:cNvPr id="6" name="objet 18" descr="Rectangle beig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09"/>
            <a:ext cx="5025744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DA0FD1-6B74-46B8-A759-E5E650C8E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74099"/>
            <a:ext cx="3333750" cy="1800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E3BDF2-9784-42A4-A92B-8435255121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53" t="7992" r="6463" b="8682"/>
          <a:stretch/>
        </p:blipFill>
        <p:spPr>
          <a:xfrm>
            <a:off x="4746000" y="1690688"/>
            <a:ext cx="6198823" cy="4523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CFF5CB8-D587-407F-98CE-F8E43BD7F214}"/>
              </a:ext>
            </a:extLst>
          </p:cNvPr>
          <p:cNvSpPr txBox="1"/>
          <p:nvPr/>
        </p:nvSpPr>
        <p:spPr>
          <a:xfrm>
            <a:off x="5883000" y="5084668"/>
            <a:ext cx="48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11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4438BF-09EB-49F6-9D94-53C6B22B2C41}"/>
              </a:ext>
            </a:extLst>
          </p:cNvPr>
          <p:cNvSpPr txBox="1"/>
          <p:nvPr/>
        </p:nvSpPr>
        <p:spPr>
          <a:xfrm>
            <a:off x="8448000" y="5084668"/>
            <a:ext cx="48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11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B3417EC-0986-4E75-AFB8-6AFFCCF296C0}"/>
              </a:ext>
            </a:extLst>
          </p:cNvPr>
          <p:cNvSpPr txBox="1"/>
          <p:nvPr/>
        </p:nvSpPr>
        <p:spPr>
          <a:xfrm>
            <a:off x="6468000" y="5409000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9972D7B-220B-4824-B653-AB66342B8744}"/>
              </a:ext>
            </a:extLst>
          </p:cNvPr>
          <p:cNvSpPr txBox="1"/>
          <p:nvPr/>
        </p:nvSpPr>
        <p:spPr>
          <a:xfrm>
            <a:off x="9066000" y="5454000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32DA87-EDCE-4AAF-B438-E9C8E9CC2D8B}"/>
              </a:ext>
            </a:extLst>
          </p:cNvPr>
          <p:cNvSpPr txBox="1"/>
          <p:nvPr/>
        </p:nvSpPr>
        <p:spPr>
          <a:xfrm>
            <a:off x="6980400" y="2374211"/>
            <a:ext cx="60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111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96E6BD8-6438-48CF-8588-5574EE71A328}"/>
              </a:ext>
            </a:extLst>
          </p:cNvPr>
          <p:cNvSpPr txBox="1"/>
          <p:nvPr/>
        </p:nvSpPr>
        <p:spPr>
          <a:xfrm>
            <a:off x="9561000" y="2374211"/>
            <a:ext cx="60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114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09A3EDE-7080-4A95-AB98-79352E04AB5A}"/>
              </a:ext>
            </a:extLst>
          </p:cNvPr>
          <p:cNvSpPr txBox="1"/>
          <p:nvPr/>
        </p:nvSpPr>
        <p:spPr>
          <a:xfrm>
            <a:off x="10111423" y="5309668"/>
            <a:ext cx="60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1182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Promotion Professionnelle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12</a:t>
            </a:fld>
            <a:endParaRPr lang="fr-FR" sz="1000" dirty="0"/>
          </a:p>
        </p:txBody>
      </p:sp>
      <p:sp>
        <p:nvSpPr>
          <p:cNvPr id="6" name="objet 18" descr="Rectangle beig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09"/>
            <a:ext cx="5025744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A162519-4B48-4798-A26D-964ED7E674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8" t="8672" r="6464" b="18566"/>
          <a:stretch/>
        </p:blipFill>
        <p:spPr>
          <a:xfrm>
            <a:off x="5314351" y="1690688"/>
            <a:ext cx="6163106" cy="3950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5D45CA-99A0-46E6-8AE2-980900AA9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96" y="2558472"/>
            <a:ext cx="6181725" cy="2181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35723FE-4364-4C2E-A9C5-9E4C19A838AA}"/>
              </a:ext>
            </a:extLst>
          </p:cNvPr>
          <p:cNvSpPr txBox="1"/>
          <p:nvPr/>
        </p:nvSpPr>
        <p:spPr>
          <a:xfrm>
            <a:off x="9471000" y="5299787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62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C218460-98C6-4F26-A919-8703D4815414}"/>
              </a:ext>
            </a:extLst>
          </p:cNvPr>
          <p:cNvSpPr txBox="1"/>
          <p:nvPr/>
        </p:nvSpPr>
        <p:spPr>
          <a:xfrm>
            <a:off x="6951000" y="2373806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63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4A330DF-2180-4476-8002-CDC12D12DFDC}"/>
              </a:ext>
            </a:extLst>
          </p:cNvPr>
          <p:cNvSpPr txBox="1"/>
          <p:nvPr/>
        </p:nvSpPr>
        <p:spPr>
          <a:xfrm>
            <a:off x="9471000" y="2373806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52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FF4B072-4D01-40DB-87D9-49D7929F53A9}"/>
              </a:ext>
            </a:extLst>
          </p:cNvPr>
          <p:cNvSpPr txBox="1"/>
          <p:nvPr/>
        </p:nvSpPr>
        <p:spPr>
          <a:xfrm>
            <a:off x="6943473" y="5299787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235951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Qualification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13</a:t>
            </a:fld>
            <a:endParaRPr lang="fr-FR" sz="1000" dirty="0"/>
          </a:p>
        </p:txBody>
      </p:sp>
      <p:sp>
        <p:nvSpPr>
          <p:cNvPr id="6" name="objet 18" descr="Rectangle beig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09"/>
            <a:ext cx="5025744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733C43-BA48-4AD0-9CAA-473CCF36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5" y="1478862"/>
            <a:ext cx="2752725" cy="179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374458B-7986-415A-8969-C9A340FDC5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9" t="7991" r="3990" b="9960"/>
          <a:stretch/>
        </p:blipFill>
        <p:spPr>
          <a:xfrm>
            <a:off x="4116000" y="1731831"/>
            <a:ext cx="6483762" cy="4454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C86632E-720F-40EF-BFA9-4196337A12C1}"/>
              </a:ext>
            </a:extLst>
          </p:cNvPr>
          <p:cNvSpPr txBox="1"/>
          <p:nvPr/>
        </p:nvSpPr>
        <p:spPr>
          <a:xfrm>
            <a:off x="8673000" y="2249668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29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ED5AAFC-CD6B-4B33-9ECD-EE8FE1F02A43}"/>
              </a:ext>
            </a:extLst>
          </p:cNvPr>
          <p:cNvSpPr txBox="1"/>
          <p:nvPr/>
        </p:nvSpPr>
        <p:spPr>
          <a:xfrm>
            <a:off x="7941000" y="2519668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23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49899B0-4D0A-4B7E-87E1-600300E9976C}"/>
              </a:ext>
            </a:extLst>
          </p:cNvPr>
          <p:cNvSpPr txBox="1"/>
          <p:nvPr/>
        </p:nvSpPr>
        <p:spPr>
          <a:xfrm>
            <a:off x="8088000" y="2844000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24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F741689-7103-4839-B044-8FD8FA9D64F7}"/>
              </a:ext>
            </a:extLst>
          </p:cNvPr>
          <p:cNvSpPr txBox="1"/>
          <p:nvPr/>
        </p:nvSpPr>
        <p:spPr>
          <a:xfrm>
            <a:off x="7176000" y="3104668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17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67F9994-3EF2-4DC0-9704-91586F3CFAC1}"/>
              </a:ext>
            </a:extLst>
          </p:cNvPr>
          <p:cNvSpPr txBox="1"/>
          <p:nvPr/>
        </p:nvSpPr>
        <p:spPr>
          <a:xfrm>
            <a:off x="8853000" y="3419668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30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4C67F9F-BC6B-4B6B-8E68-FDDB9A398444}"/>
              </a:ext>
            </a:extLst>
          </p:cNvPr>
          <p:cNvSpPr txBox="1"/>
          <p:nvPr/>
        </p:nvSpPr>
        <p:spPr>
          <a:xfrm>
            <a:off x="10023000" y="3699000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39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6B154A-A9BA-4A80-9FD5-7FF4425BB040}"/>
              </a:ext>
            </a:extLst>
          </p:cNvPr>
          <p:cNvSpPr txBox="1"/>
          <p:nvPr/>
        </p:nvSpPr>
        <p:spPr>
          <a:xfrm>
            <a:off x="6918000" y="4014000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15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729994D-4A32-4A89-A333-BA27FED15224}"/>
              </a:ext>
            </a:extLst>
          </p:cNvPr>
          <p:cNvSpPr txBox="1"/>
          <p:nvPr/>
        </p:nvSpPr>
        <p:spPr>
          <a:xfrm>
            <a:off x="7683000" y="4284000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21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A1870C-745E-4065-B41B-E3CD4E2B5DE1}"/>
              </a:ext>
            </a:extLst>
          </p:cNvPr>
          <p:cNvSpPr txBox="1"/>
          <p:nvPr/>
        </p:nvSpPr>
        <p:spPr>
          <a:xfrm>
            <a:off x="5376000" y="4634668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AB9A307-D9D3-4CD3-896E-AE89CC64231C}"/>
              </a:ext>
            </a:extLst>
          </p:cNvPr>
          <p:cNvSpPr txBox="1"/>
          <p:nvPr/>
        </p:nvSpPr>
        <p:spPr>
          <a:xfrm>
            <a:off x="6513000" y="4904668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12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A2318F-E55F-47BD-B5C2-5E889315AAC4}"/>
              </a:ext>
            </a:extLst>
          </p:cNvPr>
          <p:cNvSpPr txBox="1"/>
          <p:nvPr/>
        </p:nvSpPr>
        <p:spPr>
          <a:xfrm>
            <a:off x="8047073" y="5219668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24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CC05301-9DC6-45FD-95F5-CD1138D5D9CF}"/>
              </a:ext>
            </a:extLst>
          </p:cNvPr>
          <p:cNvSpPr txBox="1"/>
          <p:nvPr/>
        </p:nvSpPr>
        <p:spPr>
          <a:xfrm>
            <a:off x="7413000" y="5489668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63184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Sécurité et Santé au travail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14</a:t>
            </a:fld>
            <a:endParaRPr lang="fr-FR" sz="1000" dirty="0"/>
          </a:p>
        </p:txBody>
      </p:sp>
      <p:sp>
        <p:nvSpPr>
          <p:cNvPr id="6" name="objet 18" descr="Rectangle beig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09"/>
            <a:ext cx="5025744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4708762-1263-4784-91E2-3FF65BEB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50" y="1494000"/>
            <a:ext cx="5048250" cy="2009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96D21BD-A844-4E06-A245-FEAE59E1A0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8" t="7991" r="6958" b="18514"/>
          <a:stretch/>
        </p:blipFill>
        <p:spPr>
          <a:xfrm>
            <a:off x="5548466" y="1913773"/>
            <a:ext cx="6127534" cy="3990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987A4A4-C698-4827-B87B-3AE59CEF2C2C}"/>
              </a:ext>
            </a:extLst>
          </p:cNvPr>
          <p:cNvSpPr txBox="1"/>
          <p:nvPr/>
        </p:nvSpPr>
        <p:spPr>
          <a:xfrm>
            <a:off x="9703527" y="5544981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63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D52CBBB-4E3F-47E8-9D44-1A30B2FC545B}"/>
              </a:ext>
            </a:extLst>
          </p:cNvPr>
          <p:cNvSpPr txBox="1"/>
          <p:nvPr/>
        </p:nvSpPr>
        <p:spPr>
          <a:xfrm>
            <a:off x="7183527" y="2619000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66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987FE5-B881-472E-8FF0-EF937589FFEB}"/>
              </a:ext>
            </a:extLst>
          </p:cNvPr>
          <p:cNvSpPr txBox="1"/>
          <p:nvPr/>
        </p:nvSpPr>
        <p:spPr>
          <a:xfrm>
            <a:off x="9703527" y="2619000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62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DC4EC72-4C5F-4034-A01A-59434E70C5EC}"/>
              </a:ext>
            </a:extLst>
          </p:cNvPr>
          <p:cNvSpPr txBox="1"/>
          <p:nvPr/>
        </p:nvSpPr>
        <p:spPr>
          <a:xfrm>
            <a:off x="7176000" y="5544981"/>
            <a:ext cx="43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410831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543ACC51-7B61-4D7B-AB67-5A4DB3097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25" y="1494000"/>
            <a:ext cx="4295775" cy="4867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7CF25A9-EB6D-41B7-B5E9-737E4B5819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3" t="5280" r="3002" b="6655"/>
          <a:stretch/>
        </p:blipFill>
        <p:spPr>
          <a:xfrm>
            <a:off x="2991000" y="2124000"/>
            <a:ext cx="9027240" cy="4579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Rémunération effective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15</a:t>
            </a:fld>
            <a:endParaRPr lang="fr-FR" sz="1000" dirty="0"/>
          </a:p>
        </p:txBody>
      </p:sp>
      <p:sp>
        <p:nvSpPr>
          <p:cNvPr id="6" name="objet 18" descr="Rectangle beig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09"/>
            <a:ext cx="5025744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FA755B1-265D-4071-94D5-EB390A7904F1}"/>
              </a:ext>
            </a:extLst>
          </p:cNvPr>
          <p:cNvSpPr/>
          <p:nvPr/>
        </p:nvSpPr>
        <p:spPr>
          <a:xfrm>
            <a:off x="5907931" y="2304000"/>
            <a:ext cx="413069" cy="225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E6A507A-6D6E-44C5-B147-0CA4F75BDF61}"/>
              </a:ext>
            </a:extLst>
          </p:cNvPr>
          <p:cNvSpPr/>
          <p:nvPr/>
        </p:nvSpPr>
        <p:spPr>
          <a:xfrm>
            <a:off x="11487931" y="2339182"/>
            <a:ext cx="413069" cy="225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8CC7A64-D6CC-4901-8EBF-6DFEB2435658}"/>
              </a:ext>
            </a:extLst>
          </p:cNvPr>
          <p:cNvSpPr/>
          <p:nvPr/>
        </p:nvSpPr>
        <p:spPr>
          <a:xfrm>
            <a:off x="8706000" y="2280337"/>
            <a:ext cx="413069" cy="225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3654D26-A5C3-4214-B406-6F289246A427}"/>
              </a:ext>
            </a:extLst>
          </p:cNvPr>
          <p:cNvSpPr/>
          <p:nvPr/>
        </p:nvSpPr>
        <p:spPr>
          <a:xfrm>
            <a:off x="3801000" y="5814000"/>
            <a:ext cx="413069" cy="225000"/>
          </a:xfrm>
          <a:prstGeom prst="ellipse">
            <a:avLst/>
          </a:prstGeom>
          <a:noFill/>
          <a:ln w="1905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8787DD4-AFDA-44F8-8CFF-AD94BDB0E4A7}"/>
              </a:ext>
            </a:extLst>
          </p:cNvPr>
          <p:cNvSpPr/>
          <p:nvPr/>
        </p:nvSpPr>
        <p:spPr>
          <a:xfrm>
            <a:off x="6591000" y="5994000"/>
            <a:ext cx="413069" cy="225000"/>
          </a:xfrm>
          <a:prstGeom prst="ellipse">
            <a:avLst/>
          </a:prstGeom>
          <a:noFill/>
          <a:ln w="1905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6466D05-822E-4E78-819C-E56D75BE04E7}"/>
              </a:ext>
            </a:extLst>
          </p:cNvPr>
          <p:cNvSpPr/>
          <p:nvPr/>
        </p:nvSpPr>
        <p:spPr>
          <a:xfrm>
            <a:off x="9417931" y="4644000"/>
            <a:ext cx="413069" cy="225000"/>
          </a:xfrm>
          <a:prstGeom prst="ellipse">
            <a:avLst/>
          </a:prstGeom>
          <a:noFill/>
          <a:ln w="1905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33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Rémunération effective</a:t>
            </a:r>
          </a:p>
        </p:txBody>
      </p:sp>
      <p:sp>
        <p:nvSpPr>
          <p:cNvPr id="6" name="objet 18" descr="Rectangle beig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09"/>
            <a:ext cx="5025744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3654D26-A5C3-4214-B406-6F289246A427}"/>
              </a:ext>
            </a:extLst>
          </p:cNvPr>
          <p:cNvSpPr/>
          <p:nvPr/>
        </p:nvSpPr>
        <p:spPr>
          <a:xfrm>
            <a:off x="3846000" y="5814000"/>
            <a:ext cx="413069" cy="225000"/>
          </a:xfrm>
          <a:prstGeom prst="ellipse">
            <a:avLst/>
          </a:prstGeom>
          <a:noFill/>
          <a:ln w="1905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43ACC51-7B61-4D7B-AB67-5A4DB3097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25" y="1494000"/>
            <a:ext cx="4295775" cy="4867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A789542-653B-44BD-BA59-EFADF9A16A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3" t="5167" r="3863" b="7343"/>
          <a:stretch/>
        </p:blipFill>
        <p:spPr>
          <a:xfrm>
            <a:off x="3081000" y="2169000"/>
            <a:ext cx="8943787" cy="4549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42B356E-C51D-4C21-870B-8FCD5721C64A}"/>
              </a:ext>
            </a:extLst>
          </p:cNvPr>
          <p:cNvSpPr/>
          <p:nvPr/>
        </p:nvSpPr>
        <p:spPr>
          <a:xfrm>
            <a:off x="5997931" y="2372663"/>
            <a:ext cx="413069" cy="225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825DDB2-2E78-4F50-9892-2EB41E0D55AF}"/>
              </a:ext>
            </a:extLst>
          </p:cNvPr>
          <p:cNvSpPr/>
          <p:nvPr/>
        </p:nvSpPr>
        <p:spPr>
          <a:xfrm>
            <a:off x="11577931" y="2394000"/>
            <a:ext cx="413069" cy="225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5BB1216-6A57-499E-9996-E7B569F74CE1}"/>
              </a:ext>
            </a:extLst>
          </p:cNvPr>
          <p:cNvSpPr/>
          <p:nvPr/>
        </p:nvSpPr>
        <p:spPr>
          <a:xfrm>
            <a:off x="8796000" y="2349000"/>
            <a:ext cx="413069" cy="225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50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0165B7A8-43DD-4B7D-A5D9-081184724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25" y="1494000"/>
            <a:ext cx="4295775" cy="4867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9D09046-EC15-44A5-8D40-8A158913B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71" t="8005" r="5429" b="9961"/>
          <a:stretch/>
        </p:blipFill>
        <p:spPr>
          <a:xfrm>
            <a:off x="4206000" y="2029432"/>
            <a:ext cx="7867471" cy="4683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Rémunération effective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17</a:t>
            </a:fld>
            <a:endParaRPr lang="fr-FR" sz="1000" dirty="0"/>
          </a:p>
        </p:txBody>
      </p:sp>
      <p:sp>
        <p:nvSpPr>
          <p:cNvPr id="6" name="objet 18" descr="Rectangle beig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09"/>
            <a:ext cx="5025744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10EBE00-DAB6-4E03-B1E3-B25C5119D0E2}"/>
              </a:ext>
            </a:extLst>
          </p:cNvPr>
          <p:cNvSpPr txBox="1"/>
          <p:nvPr/>
        </p:nvSpPr>
        <p:spPr>
          <a:xfrm>
            <a:off x="8256000" y="2529000"/>
            <a:ext cx="129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5595.11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3F3B6C-1AE7-4703-BF3A-679731C0D229}"/>
              </a:ext>
            </a:extLst>
          </p:cNvPr>
          <p:cNvSpPr txBox="1"/>
          <p:nvPr/>
        </p:nvSpPr>
        <p:spPr>
          <a:xfrm>
            <a:off x="8256000" y="2844000"/>
            <a:ext cx="129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6367.16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F8948FC-99CE-4635-A979-FB463D7CC712}"/>
              </a:ext>
            </a:extLst>
          </p:cNvPr>
          <p:cNvSpPr txBox="1"/>
          <p:nvPr/>
        </p:nvSpPr>
        <p:spPr>
          <a:xfrm>
            <a:off x="7671000" y="3194668"/>
            <a:ext cx="129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5567.52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740EBEC-E006-4A5F-A98E-F1DED3085F20}"/>
              </a:ext>
            </a:extLst>
          </p:cNvPr>
          <p:cNvSpPr txBox="1"/>
          <p:nvPr/>
        </p:nvSpPr>
        <p:spPr>
          <a:xfrm>
            <a:off x="7671000" y="3509668"/>
            <a:ext cx="129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4747.00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432A4D2-CB31-4B22-AC73-58E55017CEBB}"/>
              </a:ext>
            </a:extLst>
          </p:cNvPr>
          <p:cNvSpPr txBox="1"/>
          <p:nvPr/>
        </p:nvSpPr>
        <p:spPr>
          <a:xfrm>
            <a:off x="7323000" y="3834000"/>
            <a:ext cx="129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4853.67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45B4A56-597C-41E2-B95A-9F0C05641DD4}"/>
              </a:ext>
            </a:extLst>
          </p:cNvPr>
          <p:cNvSpPr txBox="1"/>
          <p:nvPr/>
        </p:nvSpPr>
        <p:spPr>
          <a:xfrm>
            <a:off x="7323000" y="4149000"/>
            <a:ext cx="129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4201.78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9B4E13-0EC3-4B9E-982F-D1840C6CD3B8}"/>
              </a:ext>
            </a:extLst>
          </p:cNvPr>
          <p:cNvSpPr txBox="1"/>
          <p:nvPr/>
        </p:nvSpPr>
        <p:spPr>
          <a:xfrm>
            <a:off x="7491000" y="4454668"/>
            <a:ext cx="129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4462.67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7F511BA-F9DE-4E9D-9853-6B0332D20EFD}"/>
              </a:ext>
            </a:extLst>
          </p:cNvPr>
          <p:cNvSpPr txBox="1"/>
          <p:nvPr/>
        </p:nvSpPr>
        <p:spPr>
          <a:xfrm>
            <a:off x="7491000" y="4769668"/>
            <a:ext cx="129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5596.91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199EA30-2BE0-4B99-967C-61B2CDE15DE5}"/>
              </a:ext>
            </a:extLst>
          </p:cNvPr>
          <p:cNvSpPr txBox="1"/>
          <p:nvPr/>
        </p:nvSpPr>
        <p:spPr>
          <a:xfrm>
            <a:off x="8943000" y="5049000"/>
            <a:ext cx="129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6795.68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A5D68FB-7BCA-4E25-9D82-0FBAFE6399E9}"/>
              </a:ext>
            </a:extLst>
          </p:cNvPr>
          <p:cNvSpPr txBox="1"/>
          <p:nvPr/>
        </p:nvSpPr>
        <p:spPr>
          <a:xfrm>
            <a:off x="8943000" y="5364000"/>
            <a:ext cx="129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6833.86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CDACB4-6721-4236-98B7-ABD5737FC393}"/>
              </a:ext>
            </a:extLst>
          </p:cNvPr>
          <p:cNvSpPr txBox="1"/>
          <p:nvPr/>
        </p:nvSpPr>
        <p:spPr>
          <a:xfrm>
            <a:off x="8043000" y="5679000"/>
            <a:ext cx="129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5398.72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6FD60BC-718D-48D0-8607-DE8D24FB0570}"/>
              </a:ext>
            </a:extLst>
          </p:cNvPr>
          <p:cNvSpPr txBox="1"/>
          <p:nvPr/>
        </p:nvSpPr>
        <p:spPr>
          <a:xfrm>
            <a:off x="8043000" y="5994000"/>
            <a:ext cx="129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6034.29</a:t>
            </a:r>
          </a:p>
        </p:txBody>
      </p:sp>
    </p:spTree>
    <p:extLst>
      <p:ext uri="{BB962C8B-B14F-4D97-AF65-F5344CB8AC3E}">
        <p14:creationId xmlns:p14="http://schemas.microsoft.com/office/powerpoint/2010/main" val="1281025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Deux personnes se serrant la main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 3" descr="Rectangle bleu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79503" y="1910113"/>
            <a:ext cx="3172398" cy="2158765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fr-FR" sz="1900" b="1" dirty="0">
                <a:solidFill>
                  <a:schemeClr val="bg1"/>
                </a:solidFill>
              </a:rPr>
              <a:t>Le principe d'une durée de conservation limitée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922251"/>
            <a:ext cx="3148965" cy="2089252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fr-FR" sz="1900" b="1" dirty="0">
                <a:solidFill>
                  <a:schemeClr val="bg1"/>
                </a:solidFill>
              </a:rPr>
              <a:t>Le principe de proportionnalité et de pertinence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18</a:t>
            </a:fld>
            <a:endParaRPr lang="fr-FR" sz="100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bg1"/>
                </a:solidFill>
              </a:rPr>
              <a:t>LES GRANDS PRINCIPES DE LA RGPD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922250"/>
            <a:ext cx="3148965" cy="2146629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fr-FR" sz="1900" b="1" dirty="0">
                <a:solidFill>
                  <a:schemeClr val="bg1"/>
                </a:solidFill>
              </a:rPr>
              <a:t>Le principe de finalité</a:t>
            </a:r>
            <a:endParaRPr lang="fr-FR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 rtl="0">
              <a:lnSpc>
                <a:spcPct val="120000"/>
              </a:lnSpc>
              <a:spcBef>
                <a:spcPts val="600"/>
              </a:spcBef>
            </a:pPr>
            <a:endParaRPr lang="fr-FR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7326206" y="4068881"/>
            <a:ext cx="3278847" cy="2377976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fr-FR" sz="1900" b="1" spc="-30" dirty="0">
                <a:solidFill>
                  <a:schemeClr val="bg1"/>
                </a:solidFill>
              </a:rPr>
              <a:t>Les droits des personnes </a:t>
            </a:r>
            <a:endParaRPr lang="fr-FR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2116211" y="4068880"/>
            <a:ext cx="3259789" cy="2377977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fr-FR" sz="1900" b="1" dirty="0">
                <a:solidFill>
                  <a:schemeClr val="bg1"/>
                </a:solidFill>
              </a:rPr>
              <a:t>Le principe de sécurité et de confidentialité</a:t>
            </a:r>
            <a:endParaRPr lang="fr-FR" dirty="0"/>
          </a:p>
        </p:txBody>
      </p:sp>
      <p:pic>
        <p:nvPicPr>
          <p:cNvPr id="36" name="Espace réservé d’image 35" descr="Icône de coche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899000"/>
            <a:ext cx="576000" cy="576000"/>
          </a:xfrm>
        </p:spPr>
      </p:pic>
      <p:pic>
        <p:nvPicPr>
          <p:cNvPr id="38" name="Espace réservé d’image 37" descr="Icône de coche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899000"/>
            <a:ext cx="576000" cy="576000"/>
          </a:xfrm>
        </p:spPr>
      </p:pic>
      <p:pic>
        <p:nvPicPr>
          <p:cNvPr id="40" name="Espace réservé d’image 39" descr="Icône de coche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899000"/>
            <a:ext cx="576000" cy="576000"/>
          </a:xfrm>
        </p:spPr>
      </p:pic>
      <p:pic>
        <p:nvPicPr>
          <p:cNvPr id="34" name="Espace réservé d’image 33" descr="Icône de coche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1617335" y="4011504"/>
            <a:ext cx="576000" cy="576000"/>
          </a:xfrm>
        </p:spPr>
      </p:pic>
      <p:sp>
        <p:nvSpPr>
          <p:cNvPr id="24" name="objet 5" descr="Rectangle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32" name="Espace réservé d’image 31" descr="Icône de coche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861000" y="4011503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Fichier CSV généré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19</a:t>
            </a:fld>
            <a:endParaRPr lang="fr-FR" sz="1000" dirty="0"/>
          </a:p>
        </p:txBody>
      </p:sp>
      <p:sp>
        <p:nvSpPr>
          <p:cNvPr id="6" name="objet 18" descr="Rectangle beig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09"/>
            <a:ext cx="5025744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683F93-9B1C-4103-A482-E3BD6A6AF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74099"/>
            <a:ext cx="1990725" cy="1800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B03385-5972-4F32-A437-62701E3AE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871086"/>
            <a:ext cx="1990725" cy="165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79594FC0-ECD6-45F7-8CFE-642A5A3CE1BD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1077982" y="3572705"/>
            <a:ext cx="596762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9B8170C4-E686-43F0-9E86-5F0BED0FA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528" y="1989000"/>
            <a:ext cx="9563823" cy="2944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84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4486556" cy="130211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LA LOI DÉTERMINE 9 DOMAINES D’ACTION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2</a:t>
            </a:fld>
            <a:endParaRPr lang="fr-FR" sz="1000" dirty="0"/>
          </a:p>
        </p:txBody>
      </p:sp>
      <p:pic>
        <p:nvPicPr>
          <p:cNvPr id="7" name="Espace réservé d’image 6" descr="Deux hommes regardant un ordinateur portable">
            <a:extLst>
              <a:ext uri="{FF2B5EF4-FFF2-40B4-BE49-F238E27FC236}">
                <a16:creationId xmlns:a16="http://schemas.microsoft.com/office/drawing/2014/main" id="{2CD8DFC9-E679-43B6-94BA-67756E397A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" y="2781223"/>
            <a:ext cx="6024983" cy="2736901"/>
          </a:xfrm>
        </p:spPr>
      </p:pic>
      <p:sp>
        <p:nvSpPr>
          <p:cNvPr id="8" name="objet 13" descr="Rectangle beig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 flipV="1">
            <a:off x="919594" y="1741009"/>
            <a:ext cx="3372488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graphicFrame>
        <p:nvGraphicFramePr>
          <p:cNvPr id="24" name="Diagramme 23">
            <a:extLst>
              <a:ext uri="{FF2B5EF4-FFF2-40B4-BE49-F238E27FC236}">
                <a16:creationId xmlns:a16="http://schemas.microsoft.com/office/drawing/2014/main" id="{BD64EA9A-3FA8-4AB0-8424-DB15248DA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6404768"/>
              </p:ext>
            </p:extLst>
          </p:nvPr>
        </p:nvGraphicFramePr>
        <p:xfrm>
          <a:off x="6231000" y="1719472"/>
          <a:ext cx="5805000" cy="4418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355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20</a:t>
            </a:fld>
            <a:endParaRPr lang="fr-FR" sz="1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4CB3E1A-9F51-4526-ABD1-F7CBEAC769CB}"/>
              </a:ext>
            </a:extLst>
          </p:cNvPr>
          <p:cNvSpPr txBox="1"/>
          <p:nvPr/>
        </p:nvSpPr>
        <p:spPr>
          <a:xfrm>
            <a:off x="3048000" y="1333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W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orkflow avec le logiciel KNIME</a:t>
            </a:r>
            <a:endParaRPr lang="fr-FR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B09201-C846-4915-9E63-A0AF71B04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62" y="447009"/>
            <a:ext cx="10778738" cy="641099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1E4856B-36D2-4A04-A871-F8AD6DA3B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1" y="5679000"/>
            <a:ext cx="1145334" cy="99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B578F1-A048-42DE-B89F-8329B299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3</a:t>
            </a:fld>
            <a:endParaRPr lang="fr-FR" noProof="0" dirty="0"/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8F7567D-22BC-487C-B243-DDB9B8EC0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500"/>
              </p:ext>
            </p:extLst>
          </p:nvPr>
        </p:nvGraphicFramePr>
        <p:xfrm>
          <a:off x="1494750" y="1522932"/>
          <a:ext cx="9202500" cy="50280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8344">
                  <a:extLst>
                    <a:ext uri="{9D8B030D-6E8A-4147-A177-3AD203B41FA5}">
                      <a16:colId xmlns:a16="http://schemas.microsoft.com/office/drawing/2014/main" val="3598697572"/>
                    </a:ext>
                  </a:extLst>
                </a:gridCol>
                <a:gridCol w="6874156">
                  <a:extLst>
                    <a:ext uri="{9D8B030D-6E8A-4147-A177-3AD203B41FA5}">
                      <a16:colId xmlns:a16="http://schemas.microsoft.com/office/drawing/2014/main" val="2106187578"/>
                    </a:ext>
                  </a:extLst>
                </a:gridCol>
              </a:tblGrid>
              <a:tr h="49500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DOMAINE DES INDICATEURS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INDICATEURS PRODUITS AUTOMATIQUEMENT PAR L'OUTIL SELON LE SEXE ET PAR CATEGORIE PROFESSIONELLE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63327"/>
                  </a:ext>
                </a:extLst>
              </a:tr>
              <a:tr h="83357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EMBAUCHE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REPARTITION DES EFFECTIFS PAR CATEGORIE PROFESSIONNELLE</a:t>
                      </a:r>
                    </a:p>
                    <a:p>
                      <a:r>
                        <a:rPr lang="fr-FR" sz="1200" u="none" dirty="0">
                          <a:highlight>
                            <a:srgbClr val="FFFF00"/>
                          </a:highlight>
                        </a:rPr>
                        <a:t>REPARTITION DES EFFECTIFS SELON L'AGE MOYEN</a:t>
                      </a:r>
                    </a:p>
                    <a:p>
                      <a:r>
                        <a:rPr lang="fr-FR" sz="1200" u="none" dirty="0">
                          <a:highlight>
                            <a:srgbClr val="FFFF00"/>
                          </a:highlight>
                        </a:rPr>
                        <a:t>REPARTITION DES EFFECTIFS PAR TYPE DE CONTRAT</a:t>
                      </a:r>
                    </a:p>
                    <a:p>
                      <a:r>
                        <a:rPr lang="fr-FR" sz="1200" dirty="0"/>
                        <a:t>REPARTITION DES EMBAUCHES PAR TYPE DE CONTRAT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0348"/>
                  </a:ext>
                </a:extLst>
              </a:tr>
              <a:tr h="41018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FORMATION</a:t>
                      </a:r>
                    </a:p>
                  </a:txBody>
                  <a:tcPr anchor="ctr">
                    <a:solidFill>
                      <a:srgbClr val="4F8A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REPARTITION DU NOMBRE MOYEN D'HEURES DE FORMATION PAR SALARIE ET PAR 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500937"/>
                  </a:ext>
                </a:extLst>
              </a:tr>
              <a:tr h="41018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PROMOTION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highlight>
                            <a:srgbClr val="FFFF00"/>
                          </a:highlight>
                        </a:rPr>
                        <a:t>REPARTITION DES PROMOTIONS INTERNES</a:t>
                      </a:r>
                    </a:p>
                    <a:p>
                      <a:r>
                        <a:rPr lang="fr-FR" sz="1200" dirty="0"/>
                        <a:t>REPARTITION DES EFFECTIFS SELON L'ANCIENNETÉ MOYENNE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844426"/>
                  </a:ext>
                </a:extLst>
              </a:tr>
              <a:tr h="41018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QUALIFICATION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highlight>
                            <a:srgbClr val="FFFF00"/>
                          </a:highlight>
                        </a:rPr>
                        <a:t>REPARTITION DES EFFECTIFS PAR SERVICE</a:t>
                      </a:r>
                    </a:p>
                    <a:p>
                      <a:r>
                        <a:rPr lang="fr-FR" sz="1200" dirty="0"/>
                        <a:t>REPARTITION DES EFFECTIFS PAR METIER</a:t>
                      </a:r>
                    </a:p>
                    <a:p>
                      <a:r>
                        <a:rPr lang="fr-FR" sz="1200" dirty="0"/>
                        <a:t>REPARTITION DES EFFECTIFS PAR EMPLOI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4289"/>
                  </a:ext>
                </a:extLst>
              </a:tr>
              <a:tr h="41018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CLASSIFICATION</a:t>
                      </a:r>
                    </a:p>
                  </a:txBody>
                  <a:tcPr anchor="ctr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REPARTITION DES EFFECTIFS SELON LES NIVEAUX D'EMPLOI DANS LA CLASSIFICATION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503649"/>
                  </a:ext>
                </a:extLst>
              </a:tr>
              <a:tr h="41018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CONDITIONS DE TRAVAIL</a:t>
                      </a:r>
                    </a:p>
                  </a:txBody>
                  <a:tcPr anchor="ctr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highlight>
                            <a:srgbClr val="FFFF00"/>
                          </a:highlight>
                        </a:rPr>
                        <a:t>REPARTITION DES EFFECTIFS SELON LA DUREE DU TRAVAIL</a:t>
                      </a:r>
                    </a:p>
                    <a:p>
                      <a:r>
                        <a:rPr lang="fr-FR" sz="1200" dirty="0"/>
                        <a:t>REPARTITION DES EFFECTIFS SELON L'ORGANISATION DU TRAVAIL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007345"/>
                  </a:ext>
                </a:extLst>
              </a:tr>
              <a:tr h="41018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SECURITE ET SANTE AU TRAVAIL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highlight>
                            <a:srgbClr val="FFFF00"/>
                          </a:highlight>
                        </a:rPr>
                        <a:t>REPARTITION DES ACCIDENTS DU TRAVAIL</a:t>
                      </a:r>
                    </a:p>
                    <a:p>
                      <a:r>
                        <a:rPr lang="fr-FR" sz="1200" dirty="0"/>
                        <a:t>REPARTITION DES MALADIES PROFESSIONNELLES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229757"/>
                  </a:ext>
                </a:extLst>
              </a:tr>
              <a:tr h="41018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REMUNERATION EFFECTIVE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highlight>
                            <a:srgbClr val="FFFF00"/>
                          </a:highlight>
                        </a:rPr>
                        <a:t>EVENTAIL DES REMUNERATIONS ET REMUNERATION MOYENNE MENSUELLE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639"/>
                  </a:ext>
                </a:extLst>
              </a:tr>
              <a:tr h="41018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ARTICULATION DES TEMPS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Pour les entreprises entre 50 et 299 salariés, l'entreprise doit produire au moins un indicateur d'articulation des temps parmi ceux proposés pour les entreprises de 300 salariés et plus.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91432"/>
                  </a:ext>
                </a:extLst>
              </a:tr>
            </a:tbl>
          </a:graphicData>
        </a:graphic>
      </p:graphicFrame>
      <p:sp>
        <p:nvSpPr>
          <p:cNvPr id="14" name="Titre 1">
            <a:extLst>
              <a:ext uri="{FF2B5EF4-FFF2-40B4-BE49-F238E27FC236}">
                <a16:creationId xmlns:a16="http://schemas.microsoft.com/office/drawing/2014/main" id="{A5720237-C553-4C0C-B196-D31D41FD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9000"/>
            <a:ext cx="4486556" cy="130211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LA LOI DÉTERMINE 9 DOMAINES D’ACTION</a:t>
            </a:r>
          </a:p>
        </p:txBody>
      </p:sp>
      <p:sp>
        <p:nvSpPr>
          <p:cNvPr id="15" name="objet 13" descr="Rectangle beige">
            <a:extLst>
              <a:ext uri="{FF2B5EF4-FFF2-40B4-BE49-F238E27FC236}">
                <a16:creationId xmlns:a16="http://schemas.microsoft.com/office/drawing/2014/main" id="{A5B3636E-4B6D-4638-9D6E-705D730CE1CC}"/>
              </a:ext>
            </a:extLst>
          </p:cNvPr>
          <p:cNvSpPr/>
          <p:nvPr/>
        </p:nvSpPr>
        <p:spPr>
          <a:xfrm flipV="1">
            <a:off x="919594" y="1332647"/>
            <a:ext cx="3372488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677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7BF27F-87C7-448B-B15A-18D26B54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fr-FR" noProof="0" smtClean="0"/>
              <a:t>4</a:t>
            </a:fld>
            <a:endParaRPr lang="fr-FR" noProof="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216785-3EDE-432A-83A9-B3A6E333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0" y="1089000"/>
            <a:ext cx="2743200" cy="8096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6C14A96-4FB2-46B0-9004-A7D2DA65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278" y="729000"/>
            <a:ext cx="8354214" cy="554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262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Chargement et nettoyage de données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5</a:t>
            </a:fld>
            <a:endParaRPr lang="fr-FR" sz="1000" dirty="0"/>
          </a:p>
        </p:txBody>
      </p:sp>
      <p:sp>
        <p:nvSpPr>
          <p:cNvPr id="6" name="objet 18" descr="Rectangle beig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09"/>
            <a:ext cx="5025744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43AB1C-C13D-447A-B9FD-525C7FDA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00" y="2709000"/>
            <a:ext cx="3583305" cy="1483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EAF9184-6C63-407B-B4CE-388AD2FE6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337" y="1577975"/>
            <a:ext cx="1457325" cy="491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25C4DBF-C700-4421-B045-53A7D74FB6EA}"/>
              </a:ext>
            </a:extLst>
          </p:cNvPr>
          <p:cNvSpPr txBox="1"/>
          <p:nvPr/>
        </p:nvSpPr>
        <p:spPr>
          <a:xfrm>
            <a:off x="567214" y="4707482"/>
            <a:ext cx="420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Sélection des données à utiliser et vérification du type de données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038ED9D-BAD0-4ADD-9739-7D692342F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00" y="1292162"/>
            <a:ext cx="2967038" cy="1460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0247863-F59A-4F10-98F9-53542FDB2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001" y="3021814"/>
            <a:ext cx="2960370" cy="1653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7257489-E641-4434-A271-279D4FAF93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6000" y="5028103"/>
            <a:ext cx="2980373" cy="1660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D245D6A-38A8-41A4-BB9D-C4AEC1D4D194}"/>
              </a:ext>
            </a:extLst>
          </p:cNvPr>
          <p:cNvCxnSpPr>
            <a:cxnSpLocks/>
          </p:cNvCxnSpPr>
          <p:nvPr/>
        </p:nvCxnSpPr>
        <p:spPr>
          <a:xfrm flipV="1">
            <a:off x="6276000" y="1809001"/>
            <a:ext cx="1270000" cy="99839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rc 31">
            <a:extLst>
              <a:ext uri="{FF2B5EF4-FFF2-40B4-BE49-F238E27FC236}">
                <a16:creationId xmlns:a16="http://schemas.microsoft.com/office/drawing/2014/main" id="{1F514844-E941-46AD-817D-0AD2F8DF3F07}"/>
              </a:ext>
            </a:extLst>
          </p:cNvPr>
          <p:cNvCxnSpPr>
            <a:cxnSpLocks/>
          </p:cNvCxnSpPr>
          <p:nvPr/>
        </p:nvCxnSpPr>
        <p:spPr>
          <a:xfrm flipV="1">
            <a:off x="6276000" y="3969000"/>
            <a:ext cx="1270000" cy="16952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423E51FA-58EF-43F9-98DD-8FD029A40B0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276000" y="5499000"/>
            <a:ext cx="1260000" cy="359207"/>
          </a:xfrm>
          <a:prstGeom prst="curvedConnector3">
            <a:avLst>
              <a:gd name="adj1" fmla="val 486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0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Chargement et nettoyage de données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6</a:t>
            </a:fld>
            <a:endParaRPr lang="fr-FR" sz="1000" dirty="0"/>
          </a:p>
        </p:txBody>
      </p:sp>
      <p:sp>
        <p:nvSpPr>
          <p:cNvPr id="6" name="objet 18" descr="Rectangle beig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09"/>
            <a:ext cx="5025744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FFCF74-7889-44C9-A67D-DEDC62793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7" y="1606550"/>
            <a:ext cx="1247775" cy="48863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DE39453-09E1-4364-AD35-27F785442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665" y="1606550"/>
            <a:ext cx="5023485" cy="1948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7D1A3DF-55A6-4EC0-851D-C018B9383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000" y="3075304"/>
            <a:ext cx="5017770" cy="1948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0BBFC03-C310-4F0A-B088-C6D54D5C7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628" y="4431509"/>
            <a:ext cx="5149215" cy="1925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2E249EC4-5D3E-469F-AA17-3B27A881191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686000" y="2580958"/>
            <a:ext cx="3685665" cy="41599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B260A7B1-EF27-4BE7-A1D9-05FA1020099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686000" y="4049712"/>
            <a:ext cx="810000" cy="2792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49027645-314E-433A-806F-A20AA241AB0D}"/>
              </a:ext>
            </a:extLst>
          </p:cNvPr>
          <p:cNvCxnSpPr>
            <a:cxnSpLocks/>
          </p:cNvCxnSpPr>
          <p:nvPr/>
        </p:nvCxnSpPr>
        <p:spPr>
          <a:xfrm flipV="1">
            <a:off x="1686000" y="5394486"/>
            <a:ext cx="3761928" cy="29071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39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Union, ordre et calcul des autres colonnes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7</a:t>
            </a:fld>
            <a:endParaRPr lang="fr-FR" sz="1000" dirty="0"/>
          </a:p>
        </p:txBody>
      </p:sp>
      <p:sp>
        <p:nvSpPr>
          <p:cNvPr id="6" name="objet 18" descr="Rectangle beig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09"/>
            <a:ext cx="5025744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5A1DD3-6090-410E-96BB-AE28B6BA2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40" y="1653702"/>
            <a:ext cx="4495800" cy="4886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10075EB-5793-4C18-9469-A08E94536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000" y="1584495"/>
            <a:ext cx="5000625" cy="940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0757484-449B-4AB2-B283-FFB86D9AA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685" y="2785186"/>
            <a:ext cx="2106930" cy="2606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C6E986C-322F-40BF-B3F9-B560A7343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927" y="2902167"/>
            <a:ext cx="3800475" cy="846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682EF00-A5FA-40DF-9F75-4B8FB5B5BA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6927" y="4378155"/>
            <a:ext cx="3762375" cy="895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87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Personnes en train de discuter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t 3" descr="Rectangle bleu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3" name="Ovale 12" descr="Ovale beige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fr-FR" sz="4000" cap="all" dirty="0"/>
              <a:t>Résultat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8</a:t>
            </a:fld>
            <a:endParaRPr lang="fr-FR" sz="1000" dirty="0"/>
          </a:p>
        </p:txBody>
      </p:sp>
      <p:sp>
        <p:nvSpPr>
          <p:cNvPr id="9" name="objet 5" descr="Rectangle beig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 flipV="1">
            <a:off x="915636" y="1300665"/>
            <a:ext cx="4412143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Embauche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9</a:t>
            </a:fld>
            <a:endParaRPr lang="fr-FR" sz="1000" dirty="0"/>
          </a:p>
        </p:txBody>
      </p:sp>
      <p:sp>
        <p:nvSpPr>
          <p:cNvPr id="6" name="objet 18" descr="Rectangle beig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09"/>
            <a:ext cx="5025744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1C322B-B9DB-49F9-8012-29AB38784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94000"/>
            <a:ext cx="3143250" cy="3324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6AB327A-FC14-4071-9C78-DC39737310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64" t="7991" r="2506" b="8671"/>
          <a:stretch/>
        </p:blipFill>
        <p:spPr>
          <a:xfrm>
            <a:off x="4164889" y="1450140"/>
            <a:ext cx="7691175" cy="5308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1682746-7455-4053-AC1C-43D1EA51D0EB}"/>
              </a:ext>
            </a:extLst>
          </p:cNvPr>
          <p:cNvSpPr txBox="1"/>
          <p:nvPr/>
        </p:nvSpPr>
        <p:spPr>
          <a:xfrm>
            <a:off x="5735996" y="5544000"/>
            <a:ext cx="47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E13CF40-AB42-46F1-90DE-6AEB90F66C92}"/>
              </a:ext>
            </a:extLst>
          </p:cNvPr>
          <p:cNvSpPr txBox="1"/>
          <p:nvPr/>
        </p:nvSpPr>
        <p:spPr>
          <a:xfrm>
            <a:off x="7176012" y="5759698"/>
            <a:ext cx="3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B605140-AF1D-4DB2-AE06-3D7A1370B4FF}"/>
              </a:ext>
            </a:extLst>
          </p:cNvPr>
          <p:cNvSpPr txBox="1"/>
          <p:nvPr/>
        </p:nvSpPr>
        <p:spPr>
          <a:xfrm>
            <a:off x="8853037" y="2474668"/>
            <a:ext cx="57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114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1DE3F1B-88A8-4070-B35A-8C39A69BAD3A}"/>
              </a:ext>
            </a:extLst>
          </p:cNvPr>
          <p:cNvSpPr txBox="1"/>
          <p:nvPr/>
        </p:nvSpPr>
        <p:spPr>
          <a:xfrm>
            <a:off x="10293053" y="2069668"/>
            <a:ext cx="57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126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BB3FB57-BD1E-40DA-8018-D6F4ED3A7C1A}"/>
              </a:ext>
            </a:extLst>
          </p:cNvPr>
          <p:cNvSpPr txBox="1"/>
          <p:nvPr/>
        </p:nvSpPr>
        <p:spPr>
          <a:xfrm>
            <a:off x="8739064" y="3059668"/>
            <a:ext cx="866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n w="1016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47,5%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EB622A-6D33-465D-8FA7-B2697EE97F6E}"/>
              </a:ext>
            </a:extLst>
          </p:cNvPr>
          <p:cNvSpPr txBox="1"/>
          <p:nvPr/>
        </p:nvSpPr>
        <p:spPr>
          <a:xfrm>
            <a:off x="10179064" y="3059668"/>
            <a:ext cx="866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n w="1016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52,5%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2349FC8-5251-47E9-A426-ABD1BCFCD5D0}"/>
              </a:ext>
            </a:extLst>
          </p:cNvPr>
          <p:cNvSpPr txBox="1"/>
          <p:nvPr/>
        </p:nvSpPr>
        <p:spPr>
          <a:xfrm>
            <a:off x="5421000" y="4869000"/>
            <a:ext cx="1045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n w="1016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68,75%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B4B57F8-B0A2-48CD-8961-C312216DB7B0}"/>
              </a:ext>
            </a:extLst>
          </p:cNvPr>
          <p:cNvSpPr txBox="1"/>
          <p:nvPr/>
        </p:nvSpPr>
        <p:spPr>
          <a:xfrm>
            <a:off x="6816000" y="4869000"/>
            <a:ext cx="104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n w="1016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31,25%</a:t>
            </a:r>
          </a:p>
        </p:txBody>
      </p:sp>
    </p:spTree>
    <p:extLst>
      <p:ext uri="{BB962C8B-B14F-4D97-AF65-F5344CB8AC3E}">
        <p14:creationId xmlns:p14="http://schemas.microsoft.com/office/powerpoint/2010/main" val="33640113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098_TF23188392" id="{5CC67371-79D9-43A6-BA9E-632980EB64FD}" vid="{F1385A2A-8CDB-41FD-B16C-5A4DE6EC444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Argumentaire sur des services professionnels</Template>
  <TotalTime>1265</TotalTime>
  <Words>403</Words>
  <Application>Microsoft Office PowerPoint</Application>
  <PresentationFormat>Grand écran</PresentationFormat>
  <Paragraphs>152</Paragraphs>
  <Slides>20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Arial </vt:lpstr>
      <vt:lpstr>Calibri</vt:lpstr>
      <vt:lpstr>Gill Sans MT</vt:lpstr>
      <vt:lpstr>Montserrat</vt:lpstr>
      <vt:lpstr>Thème Office</vt:lpstr>
      <vt:lpstr>Analysez des indicateurs de l'égalité femme-homme avec Knime</vt:lpstr>
      <vt:lpstr>LA LOI DÉTERMINE 9 DOMAINES D’ACTION</vt:lpstr>
      <vt:lpstr>LA LOI DÉTERMINE 9 DOMAINES D’ACTION</vt:lpstr>
      <vt:lpstr>Présentation PowerPoint</vt:lpstr>
      <vt:lpstr>Chargement et nettoyage de données</vt:lpstr>
      <vt:lpstr>Chargement et nettoyage de données</vt:lpstr>
      <vt:lpstr>Union, ordre et calcul des autres colonnes</vt:lpstr>
      <vt:lpstr>Résultat</vt:lpstr>
      <vt:lpstr>Embauche</vt:lpstr>
      <vt:lpstr>Embauche</vt:lpstr>
      <vt:lpstr>Conditions de travail</vt:lpstr>
      <vt:lpstr>Promotion Professionnelle</vt:lpstr>
      <vt:lpstr>Qualification</vt:lpstr>
      <vt:lpstr>Sécurité et Santé au travail</vt:lpstr>
      <vt:lpstr>Rémunération effective</vt:lpstr>
      <vt:lpstr>Rémunération effective</vt:lpstr>
      <vt:lpstr>Rémunération effective</vt:lpstr>
      <vt:lpstr>LES GRANDS PRINCIPES DE LA RGPD</vt:lpstr>
      <vt:lpstr>Fichier CSV généré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indicateurs de l'égalité femme-homme avec Knime</dc:title>
  <dc:creator>Valentin MILLET</dc:creator>
  <cp:lastModifiedBy>Valentin MILLET</cp:lastModifiedBy>
  <cp:revision>72</cp:revision>
  <dcterms:created xsi:type="dcterms:W3CDTF">2022-04-26T13:41:10Z</dcterms:created>
  <dcterms:modified xsi:type="dcterms:W3CDTF">2022-04-29T08:27:04Z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