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0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7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7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007E16E-653F-44FC-9B2D-32DEFD03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2" y="2365201"/>
            <a:ext cx="5039998" cy="28475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56A635-D821-412F-A875-8F1D99CC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00" y="1989000"/>
            <a:ext cx="5040000" cy="3600000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Panorama de l’état de la malnutrition dans le monde</a:t>
            </a:r>
            <a:b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(Année 2017)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31669-2309-4DA8-871B-01DD798C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589000"/>
            <a:ext cx="10058400" cy="900000"/>
          </a:xfrm>
        </p:spPr>
        <p:txBody>
          <a:bodyPr anchor="ctr">
            <a:normAutofit/>
          </a:bodyPr>
          <a:lstStyle/>
          <a:p>
            <a:pPr algn="ctr"/>
            <a:r>
              <a:rPr lang="fr-FR" b="1" dirty="0"/>
              <a:t>SÁNCHEZ BARZOLA, </a:t>
            </a:r>
            <a:r>
              <a:rPr lang="fr-FR" b="1" dirty="0" err="1"/>
              <a:t>jos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655B99-A55F-46B6-AD35-5F1FD4D4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1" y="189000"/>
            <a:ext cx="5410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La proportion de personnes en état de sous-nutrition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A31918-CB6B-4A27-9E8F-EB29440E8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749"/>
          <a:stretch/>
        </p:blipFill>
        <p:spPr>
          <a:xfrm>
            <a:off x="712470" y="1371600"/>
            <a:ext cx="10767060" cy="16973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1E9267-1B31-41E9-A9C1-CD4BB06CF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19" r="55698"/>
          <a:stretch/>
        </p:blipFill>
        <p:spPr>
          <a:xfrm>
            <a:off x="3710973" y="3989227"/>
            <a:ext cx="4770053" cy="21347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73EDAD-613A-411A-99F6-275528A6BBB0}"/>
              </a:ext>
            </a:extLst>
          </p:cNvPr>
          <p:cNvSpPr txBox="1"/>
          <p:nvPr/>
        </p:nvSpPr>
        <p:spPr>
          <a:xfrm>
            <a:off x="1715024" y="3113613"/>
            <a:ext cx="87619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personnes en état de sous-nutrition Mondial en 2017 est de: </a:t>
            </a:r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7,1%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1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 nombre théorique de personnes qui pourraient être nourries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7CD62C-E5E7-4E4C-AB9E-92A6885E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" y="1084405"/>
            <a:ext cx="10784205" cy="50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 nombre théorique de personnes qui pourraient être nourries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2F9E6-E03F-4F38-8774-E5F34CB8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30"/>
          <a:stretch/>
        </p:blipFill>
        <p:spPr>
          <a:xfrm>
            <a:off x="728940" y="3222990"/>
            <a:ext cx="10767060" cy="1646026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4EA48F3-E40D-4A2F-A359-1FD3224E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66496"/>
              </p:ext>
            </p:extLst>
          </p:nvPr>
        </p:nvGraphicFramePr>
        <p:xfrm>
          <a:off x="1415948" y="1299479"/>
          <a:ext cx="6660075" cy="1341120"/>
        </p:xfrm>
        <a:graphic>
          <a:graphicData uri="http://schemas.openxmlformats.org/drawingml/2006/table">
            <a:tbl>
              <a:tblPr/>
              <a:tblGrid>
                <a:gridCol w="957011">
                  <a:extLst>
                    <a:ext uri="{9D8B030D-6E8A-4147-A177-3AD203B41FA5}">
                      <a16:colId xmlns:a16="http://schemas.microsoft.com/office/drawing/2014/main" val="1395798803"/>
                    </a:ext>
                  </a:extLst>
                </a:gridCol>
                <a:gridCol w="2851532">
                  <a:extLst>
                    <a:ext uri="{9D8B030D-6E8A-4147-A177-3AD203B41FA5}">
                      <a16:colId xmlns:a16="http://schemas.microsoft.com/office/drawing/2014/main" val="954380885"/>
                    </a:ext>
                  </a:extLst>
                </a:gridCol>
                <a:gridCol w="2851532">
                  <a:extLst>
                    <a:ext uri="{9D8B030D-6E8A-4147-A177-3AD203B41FA5}">
                      <a16:colId xmlns:a16="http://schemas.microsoft.com/office/drawing/2014/main" val="1103549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</a:rPr>
                        <a:t>Activité modérée</a:t>
                      </a:r>
                    </a:p>
                    <a:p>
                      <a:pPr algn="ctr" fontAlgn="t"/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</a:rPr>
                        <a:t>(moins de 30 minutes par jour)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</a:rPr>
                        <a:t>Activité intense</a:t>
                      </a:r>
                    </a:p>
                    <a:p>
                      <a:pPr algn="ctr" fontAlgn="t"/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</a:rPr>
                        <a:t>(plus d'une heure par jour)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04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1" dirty="0">
                          <a:effectLst/>
                        </a:rPr>
                        <a:t>Femme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0" dirty="0">
                          <a:effectLst/>
                        </a:rPr>
                        <a:t>1 800 Kcal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0" dirty="0">
                          <a:effectLst/>
                        </a:rPr>
                        <a:t>2 000 Kcal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1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1">
                          <a:effectLst/>
                        </a:rPr>
                        <a:t>Homme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0">
                          <a:effectLst/>
                        </a:rPr>
                        <a:t>2 100 Kcal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800" b="0" dirty="0">
                          <a:effectLst/>
                        </a:rPr>
                        <a:t>2 500 à 2 700 Kcal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41146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5C85FDF-EB9A-4491-9740-44C0CC00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57" y="1020991"/>
            <a:ext cx="1898095" cy="18980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52BE4A-13E9-4807-AD86-91EAC97BAEF2}"/>
              </a:ext>
            </a:extLst>
          </p:cNvPr>
          <p:cNvSpPr txBox="1"/>
          <p:nvPr/>
        </p:nvSpPr>
        <p:spPr>
          <a:xfrm>
            <a:off x="1" y="5186911"/>
            <a:ext cx="121988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1800 Kcal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11,767,868,193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155,90%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population mondial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2500 Kcal est de:  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8,472,865,099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112,25%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population mondial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2700 Kcal est de:  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7,845,245,462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103,94%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population mondial</a:t>
            </a:r>
          </a:p>
        </p:txBody>
      </p:sp>
    </p:spTree>
    <p:extLst>
      <p:ext uri="{BB962C8B-B14F-4D97-AF65-F5344CB8AC3E}">
        <p14:creationId xmlns:p14="http://schemas.microsoft.com/office/powerpoint/2010/main" val="42607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 nombre théorique de personnes qui pourraient être nourries avec des produits végétaux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0D27B-5AD5-4F07-AA9A-35B2FD38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33" y="1358977"/>
            <a:ext cx="9929622" cy="49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 nombre théorique de personnes qui pourraient être nourries avec des produits végétaux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DCF96C-12CB-40DC-9555-ABF04E6F9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02"/>
          <a:stretch/>
        </p:blipFill>
        <p:spPr>
          <a:xfrm>
            <a:off x="728940" y="1448978"/>
            <a:ext cx="10767060" cy="2984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13A880-7F60-4EFA-AD27-FE28AEB5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050" y="5589862"/>
            <a:ext cx="1112168" cy="11121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D337B7-8328-48CB-A10D-106A6810F98A}"/>
              </a:ext>
            </a:extLst>
          </p:cNvPr>
          <p:cNvSpPr txBox="1"/>
          <p:nvPr/>
        </p:nvSpPr>
        <p:spPr>
          <a:xfrm>
            <a:off x="1" y="4599013"/>
            <a:ext cx="121988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1800 Kcal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9,694,171,899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128,43%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population mondial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2500 Kcal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6,979,803,768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 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92,47%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population mondial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nombre théorique de personnes pour 2700 Kcal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6,462,781,266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représente  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85,62%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population mondial</a:t>
            </a:r>
          </a:p>
        </p:txBody>
      </p:sp>
    </p:spTree>
    <p:extLst>
      <p:ext uri="{BB962C8B-B14F-4D97-AF65-F5344CB8AC3E}">
        <p14:creationId xmlns:p14="http://schemas.microsoft.com/office/powerpoint/2010/main" val="176186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L’utilisation de la disponibilité intérieure, par rapport à l’alimentation animale, celle qui est perdue et celle qui est concrètement utilisée pour l'alimentation humaine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47AEC9-5DB6-447F-A54E-E4756331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7" y="2220120"/>
            <a:ext cx="10741343" cy="24688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7EAB3-87AC-4A12-98DA-EBEAE366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33" y="4997889"/>
            <a:ext cx="2506667" cy="16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8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L’utilisation de la disponibilité intérieure, par rapport à l’alimentation animale, celle qui est perdue et celle qui est concrètement utilisée pour l'alimentation humaine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0DA724-4625-4C3B-8D32-07BF110C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87"/>
          <a:stretch/>
        </p:blipFill>
        <p:spPr>
          <a:xfrm>
            <a:off x="696000" y="2529001"/>
            <a:ext cx="10767060" cy="14400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206B8C-169F-45AC-9F23-65EC92CA2459}"/>
              </a:ext>
            </a:extLst>
          </p:cNvPr>
          <p:cNvSpPr txBox="1"/>
          <p:nvPr/>
        </p:nvSpPr>
        <p:spPr>
          <a:xfrm>
            <a:off x="1292981" y="4303358"/>
            <a:ext cx="96060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‘Aliments pour Animaux’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‘Disponibilité intérieure’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13,24%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‘Pertes’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‘Disponibilité intérieure’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4,61%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‘Nourriture’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‘Disponibilité intérieure’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49,51%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34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L’utilisation des céréales, par rapport la répartition entre l’alimentation humaine et l’alimentation pour animaux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99C1D1-7C27-49C2-B417-F61B1D5B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9" y="1449000"/>
            <a:ext cx="6775699" cy="4992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C5D2B6-7EF2-42A5-9584-0F332EAEFD7B}"/>
              </a:ext>
            </a:extLst>
          </p:cNvPr>
          <p:cNvSpPr txBox="1"/>
          <p:nvPr/>
        </p:nvSpPr>
        <p:spPr>
          <a:xfrm>
            <a:off x="7536000" y="2889000"/>
            <a:ext cx="432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0070C0"/>
                </a:solidFill>
                <a:latin typeface="Helvetica Neue"/>
              </a:rPr>
              <a:t>Liste de Céréales ['Blé', 'Riz (Eq Blanchi)', 'Orge', 'Maïs', 'Seigle', 'Avoine', 'Millet', 'Sorgho', 'Céréales, Autres']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C79086-6FB6-42AB-9414-6100B270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574" y="4076180"/>
            <a:ext cx="2232852" cy="22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3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L’utilisation des céréales, par rapport la répartition entre l’alimentation humaine et l’alimentation pour animaux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3ECA3-A4C1-4C3B-8B37-5CB74FB1E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5"/>
          <a:stretch/>
        </p:blipFill>
        <p:spPr>
          <a:xfrm>
            <a:off x="729615" y="1448978"/>
            <a:ext cx="10732770" cy="28332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48E73D-0CD6-4AA0-8F8E-A635D3904854}"/>
              </a:ext>
            </a:extLst>
          </p:cNvPr>
          <p:cNvSpPr txBox="1"/>
          <p:nvPr/>
        </p:nvSpPr>
        <p:spPr>
          <a:xfrm>
            <a:off x="819616" y="4599013"/>
            <a:ext cx="105527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‘Nourriture’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‘Disponibilité intérieure’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Céréales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42,75%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‘Aliments pour Animaux’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‘Disponibilité intérieure’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Céréales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36,29%</a:t>
            </a:r>
          </a:p>
        </p:txBody>
      </p:sp>
    </p:spTree>
    <p:extLst>
      <p:ext uri="{BB962C8B-B14F-4D97-AF65-F5344CB8AC3E}">
        <p14:creationId xmlns:p14="http://schemas.microsoft.com/office/powerpoint/2010/main" val="396663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L'utilisation du manioc par la Thaïlande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96E491-EF3E-4CCA-A975-85ED5708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" y="1370894"/>
            <a:ext cx="10724198" cy="22888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C496FF-D088-412B-889A-1B677601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19" y="1213055"/>
            <a:ext cx="22860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D48F77-3D56-4CDD-A7E1-31A6844E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513" y="3879005"/>
            <a:ext cx="4442973" cy="2389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10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CCC74-D494-464B-8700-88EA40E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189000"/>
            <a:ext cx="10800000" cy="877127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/>
              <a:t>Jupyter</a:t>
            </a:r>
            <a:r>
              <a:rPr lang="fr-FR" b="1" dirty="0"/>
              <a:t> pour Python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214436-26E6-4AC4-AECA-FBFAF8716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000" y="1302750"/>
            <a:ext cx="3780000" cy="212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EC0AF1-D5D9-4320-BF7A-95D59012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739847"/>
            <a:ext cx="10800000" cy="2223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41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L'utilisation du manioc par la Thaïlande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563688-79D0-4D25-86E6-FC52A34B6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58"/>
          <a:stretch/>
        </p:blipFill>
        <p:spPr>
          <a:xfrm>
            <a:off x="724729" y="1120597"/>
            <a:ext cx="10741343" cy="12839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C72323-42FD-4584-B8C4-EF0F96DF1F95}"/>
              </a:ext>
            </a:extLst>
          </p:cNvPr>
          <p:cNvSpPr txBox="1"/>
          <p:nvPr/>
        </p:nvSpPr>
        <p:spPr>
          <a:xfrm>
            <a:off x="816594" y="2438989"/>
            <a:ext cx="105527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d’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Exportation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 rapport à la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‘Production’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Manioc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83,41%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E09512-CA6A-478E-9856-BFD71B2CE595}"/>
              </a:ext>
            </a:extLst>
          </p:cNvPr>
          <p:cNvSpPr txBox="1"/>
          <p:nvPr/>
        </p:nvSpPr>
        <p:spPr>
          <a:xfrm>
            <a:off x="831752" y="4779015"/>
            <a:ext cx="105527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‘Sous-Nutrition’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Thaïlande est de: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8,96%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873015-2F04-47AC-85B2-2FF16ACDF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6" b="8599"/>
          <a:stretch/>
        </p:blipFill>
        <p:spPr>
          <a:xfrm>
            <a:off x="816594" y="3248998"/>
            <a:ext cx="10741343" cy="1440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CD5CE-0211-438A-A185-76F7C389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009" y="5252531"/>
            <a:ext cx="1350015" cy="1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93678A3-C6F5-4C70-B6BE-D447910F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" y="3789004"/>
            <a:ext cx="6623154" cy="214076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7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pour lesquels la proportion de personnes sous-alimentées est la plus forte en 2017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317F56-1C2B-4427-BD23-E3070064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" y="1538979"/>
            <a:ext cx="6623154" cy="1755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C1D9BA-9ACD-45AC-9D58-703CC4033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307" y="1448978"/>
            <a:ext cx="5347644" cy="468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71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BAEBB29-F848-4668-8A8B-9074ACAE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61" y="278965"/>
            <a:ext cx="8096878" cy="5940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4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qui ont le plus bénéficié de l'aide depuis 2013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9F6AF7-5429-4854-A3C4-0A7455F5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" y="1300217"/>
            <a:ext cx="7678727" cy="1048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0E2B0E-18CB-4F92-84B6-24E3F10A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20" y="1020875"/>
            <a:ext cx="3960000" cy="5763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DFD967-CD28-43F0-8B2D-08A26646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7" y="2798993"/>
            <a:ext cx="6890717" cy="3121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75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avec le plus/le moins de disponibilité/habitant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142D52-1CE6-4A3C-A834-633B9DA0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2" y="1269000"/>
            <a:ext cx="10758488" cy="47405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252A95-A88E-4DFF-A004-8B31D61B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92" y="2903571"/>
            <a:ext cx="5940067" cy="286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266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avec le plus/le moins de disponibilité/habitant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CB7D61-9225-4356-97F9-5A8EE256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229856"/>
            <a:ext cx="10698480" cy="48091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A2B37D-D3EC-446B-91AD-17AAFA6A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9" y="2869529"/>
            <a:ext cx="4390470" cy="2899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95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qui semblent être le plus en difficulté, au niveau alimentaire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31531C-2747-4F11-BEED-5B6192F8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76367"/>
            <a:ext cx="10749915" cy="391763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92495E8-2590-468B-A41F-24898E333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99" b="36220"/>
          <a:stretch/>
        </p:blipFill>
        <p:spPr>
          <a:xfrm>
            <a:off x="4903500" y="5081421"/>
            <a:ext cx="2407500" cy="12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9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A03595B-808D-49D1-9C06-C106DD4D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00" y="4824000"/>
            <a:ext cx="4078586" cy="150354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Les pays qui semblent être le plus en difficulté, au niveau alimentaire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6333A2-1C70-48BC-834F-46424121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" y="1088974"/>
            <a:ext cx="10604183" cy="3720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8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8D9D1-FDA8-41B6-BD25-2F73FE60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189000"/>
            <a:ext cx="10800000" cy="720000"/>
          </a:xfrm>
        </p:spPr>
        <p:txBody>
          <a:bodyPr anchor="ctr">
            <a:normAutofit/>
          </a:bodyPr>
          <a:lstStyle/>
          <a:p>
            <a:r>
              <a:rPr lang="fr-FR" sz="3200" b="1" dirty="0">
                <a:solidFill>
                  <a:schemeClr val="accent6"/>
                </a:solidFill>
              </a:rPr>
              <a:t>Les librairies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1ED2CC-A3D2-4A4C-90E8-B0817D51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18" y="909000"/>
            <a:ext cx="10757909" cy="1119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FE91047-9C2A-4DE0-A767-52222D432BB8}"/>
              </a:ext>
            </a:extLst>
          </p:cNvPr>
          <p:cNvSpPr txBox="1">
            <a:spLocks/>
          </p:cNvSpPr>
          <p:nvPr/>
        </p:nvSpPr>
        <p:spPr>
          <a:xfrm>
            <a:off x="696000" y="234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population.csv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87A106-DEA5-4B7F-8620-93D5FCB4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27" y="3137779"/>
            <a:ext cx="6617473" cy="2724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B92B12-AD1E-4F94-A0E3-C2F01A0B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00" y="2349000"/>
            <a:ext cx="4320000" cy="4034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C073D21-C250-48BE-B04E-82920FBAF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38742"/>
            <a:ext cx="1340461" cy="13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9F97277-CCAD-486C-B5DC-491605243B70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sous_nutrition.csv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997ACF-6D08-46A1-9F2B-38982D33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917167"/>
            <a:ext cx="10827068" cy="3231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A176C0-D984-43A0-8A8E-1184CEBA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00" y="2709000"/>
            <a:ext cx="4860000" cy="3880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FE7E5A-8AB2-4BA7-B18A-2CC03794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00" y="4316423"/>
            <a:ext cx="1904598" cy="19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34E9901-91BD-471D-9B0D-9B7FCB0B0124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dispo_alimentaire.csv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AB555B-8968-48F3-9A74-68D8BD8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1508152"/>
            <a:ext cx="10767060" cy="4397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D01E05-7397-4F7B-9B47-D5B81CE3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766" y="189000"/>
            <a:ext cx="1248991" cy="12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2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FE6928E-D1D1-425C-8B35-E8A2135E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909000"/>
            <a:ext cx="10080000" cy="5415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DB4016C-C244-4CE1-A906-A35CD2FFDC25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dispo_alimentaire.csv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713D9D8-0A5C-4FF8-BACF-49CCFD10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766" y="189000"/>
            <a:ext cx="1248991" cy="12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800A8D8-BD69-4A9B-941A-13E1EF64DB1C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aide_alimentaire.csv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5B1FF2-775C-47E8-99AF-063D8D12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56" y="1629000"/>
            <a:ext cx="9284018" cy="3831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5182D4-23B6-4997-885C-B03A1C7C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00" y="163935"/>
            <a:ext cx="118586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800A8D8-BD69-4A9B-941A-13E1EF64DB1C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6"/>
                </a:solidFill>
              </a:rPr>
              <a:t>Fichier aide_alimentaire.csv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EBA31A-AC7F-4A9A-935F-96B5DCFB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6" y="1089000"/>
            <a:ext cx="8148188" cy="5136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D8D6D8-9A19-4214-A312-46B23539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00" y="163935"/>
            <a:ext cx="118586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E00A32-5C07-4458-85F8-78027F45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25" b="5194"/>
          <a:stretch/>
        </p:blipFill>
        <p:spPr>
          <a:xfrm>
            <a:off x="696000" y="1629000"/>
            <a:ext cx="10767060" cy="297001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6C52C6-359F-4613-9C0E-0F3DA174595D}"/>
              </a:ext>
            </a:extLst>
          </p:cNvPr>
          <p:cNvSpPr txBox="1">
            <a:spLocks/>
          </p:cNvSpPr>
          <p:nvPr/>
        </p:nvSpPr>
        <p:spPr>
          <a:xfrm>
            <a:off x="696000" y="189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La proportion de personnes en état de sous-nutrition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B78745-D1C0-46B6-974B-EEE3AD45EC57}"/>
              </a:ext>
            </a:extLst>
          </p:cNvPr>
          <p:cNvSpPr txBox="1"/>
          <p:nvPr/>
        </p:nvSpPr>
        <p:spPr>
          <a:xfrm>
            <a:off x="1685951" y="4903514"/>
            <a:ext cx="87619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 personnes en état de sous-nutrition Mondial en 2017 est de: </a:t>
            </a:r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7,1%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03661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</TotalTime>
  <Words>635</Words>
  <Application>Microsoft Office PowerPoint</Application>
  <PresentationFormat>Grand écran</PresentationFormat>
  <Paragraphs>55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Helvetica Neue</vt:lpstr>
      <vt:lpstr>Rétrospective</vt:lpstr>
      <vt:lpstr>Panorama de l’état de la malnutrition dans le monde  (Année 2017)</vt:lpstr>
      <vt:lpstr>Jupyter pour Python</vt:lpstr>
      <vt:lpstr>Les librairies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de l’état de la malnutrition dans le monde  (Année 2017)</dc:title>
  <dc:creator>Valentin MILLET</dc:creator>
  <cp:lastModifiedBy>Valentin MILLET</cp:lastModifiedBy>
  <cp:revision>99</cp:revision>
  <dcterms:created xsi:type="dcterms:W3CDTF">2022-01-18T16:24:02Z</dcterms:created>
  <dcterms:modified xsi:type="dcterms:W3CDTF">2022-01-22T00:26:53Z</dcterms:modified>
</cp:coreProperties>
</file>