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65" r:id="rId5"/>
    <p:sldId id="310" r:id="rId6"/>
    <p:sldId id="313" r:id="rId7"/>
    <p:sldId id="311" r:id="rId8"/>
    <p:sldId id="320" r:id="rId9"/>
    <p:sldId id="312" r:id="rId10"/>
    <p:sldId id="315" r:id="rId11"/>
    <p:sldId id="314" r:id="rId12"/>
    <p:sldId id="316" r:id="rId13"/>
    <p:sldId id="317" r:id="rId14"/>
    <p:sldId id="318" r:id="rId15"/>
    <p:sldId id="319" r:id="rId16"/>
    <p:sldId id="321" r:id="rId17"/>
    <p:sldId id="322" r:id="rId18"/>
    <p:sldId id="323" r:id="rId19"/>
    <p:sldId id="324" r:id="rId20"/>
    <p:sldId id="325" r:id="rId21"/>
    <p:sldId id="326" r:id="rId22"/>
    <p:sldId id="327" r:id="rId23"/>
    <p:sldId id="328" r:id="rId24"/>
    <p:sldId id="329" r:id="rId25"/>
    <p:sldId id="330" r:id="rId26"/>
  </p:sldIdLst>
  <p:sldSz cx="12188825" cy="6858000"/>
  <p:notesSz cx="6858000" cy="9144000"/>
  <p:custDataLst>
    <p:tags r:id="rId29"/>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69" d="100"/>
          <a:sy n="69" d="100"/>
        </p:scale>
        <p:origin x="696"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26/11/2017</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26/11/2017</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3199CD-3E1B-4AE6-990F-76F925F5EA9F}" type="slidenum">
              <a:rPr lang="es-ES" smtClean="0"/>
              <a:pPr/>
              <a:t>12</a:t>
            </a:fld>
            <a:endParaRPr lang="es-ES" dirty="0"/>
          </a:p>
        </p:txBody>
      </p:sp>
    </p:spTree>
    <p:extLst>
      <p:ext uri="{BB962C8B-B14F-4D97-AF65-F5344CB8AC3E}">
        <p14:creationId xmlns:p14="http://schemas.microsoft.com/office/powerpoint/2010/main" val="2706490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26/11/2017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26/11/2017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26/11/2017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26/11/2017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26/11/2017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26/11/2017</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26/11/2017</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26/11/2017</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26/11/2017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26/11/2017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26/11/2017</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17748" y="-747464"/>
            <a:ext cx="9294813" cy="2895600"/>
          </a:xfrm>
        </p:spPr>
        <p:txBody>
          <a:bodyPr rtlCol="0">
            <a:noAutofit/>
          </a:bodyPr>
          <a:lstStyle/>
          <a:p>
            <a:pPr algn="just"/>
            <a:r>
              <a:rPr lang="es-MX" sz="4800" dirty="0"/>
              <a:t>Análisis de la implementación del algoritmo para números primos</a:t>
            </a:r>
            <a:endParaRPr lang="es-ES" sz="4800" dirty="0"/>
          </a:p>
        </p:txBody>
      </p:sp>
      <p:sp>
        <p:nvSpPr>
          <p:cNvPr id="4" name="Subtítulo 3"/>
          <p:cNvSpPr>
            <a:spLocks noGrp="1"/>
          </p:cNvSpPr>
          <p:nvPr>
            <p:ph type="subTitle" idx="1"/>
          </p:nvPr>
        </p:nvSpPr>
        <p:spPr>
          <a:xfrm>
            <a:off x="117748" y="3429000"/>
            <a:ext cx="8229600" cy="3168352"/>
          </a:xfrm>
        </p:spPr>
        <p:txBody>
          <a:bodyPr rtlCol="0">
            <a:normAutofit/>
          </a:bodyPr>
          <a:lstStyle/>
          <a:p>
            <a:r>
              <a:rPr lang="es-MX" dirty="0">
                <a:solidFill>
                  <a:schemeClr val="tx1"/>
                </a:solidFill>
                <a:latin typeface="Arial" panose="020B0604020202020204" pitchFamily="34" charset="0"/>
                <a:cs typeface="Arial" panose="020B0604020202020204" pitchFamily="34" charset="0"/>
              </a:rPr>
              <a:t>Equipo 2:</a:t>
            </a:r>
          </a:p>
          <a:p>
            <a:endParaRPr lang="es-MX" dirty="0">
              <a:solidFill>
                <a:schemeClr val="tx1"/>
              </a:solidFill>
              <a:latin typeface="Arial" panose="020B0604020202020204" pitchFamily="34" charset="0"/>
              <a:cs typeface="Arial" panose="020B0604020202020204" pitchFamily="34" charset="0"/>
            </a:endParaRPr>
          </a:p>
          <a:p>
            <a:pPr>
              <a:lnSpc>
                <a:spcPct val="100000"/>
              </a:lnSpc>
            </a:pPr>
            <a:r>
              <a:rPr lang="es-MX" dirty="0">
                <a:solidFill>
                  <a:schemeClr val="tx1"/>
                </a:solidFill>
                <a:latin typeface="Arial" panose="020B0604020202020204" pitchFamily="34" charset="0"/>
                <a:cs typeface="Arial" panose="020B0604020202020204" pitchFamily="34" charset="0"/>
              </a:rPr>
              <a:t>Mara Luisa Borrego.                          (1837482)</a:t>
            </a:r>
          </a:p>
          <a:p>
            <a:pPr>
              <a:lnSpc>
                <a:spcPct val="100000"/>
              </a:lnSpc>
            </a:pPr>
            <a:r>
              <a:rPr lang="es-MX" dirty="0">
                <a:solidFill>
                  <a:schemeClr val="tx1"/>
                </a:solidFill>
                <a:latin typeface="Arial" panose="020B0604020202020204" pitchFamily="34" charset="0"/>
                <a:cs typeface="Arial" panose="020B0604020202020204" pitchFamily="34" charset="0"/>
              </a:rPr>
              <a:t>Rafael Enrique Almaraz.                   (1579795)</a:t>
            </a:r>
          </a:p>
          <a:p>
            <a:pPr>
              <a:lnSpc>
                <a:spcPct val="100000"/>
              </a:lnSpc>
            </a:pPr>
            <a:r>
              <a:rPr lang="es-MX" dirty="0">
                <a:solidFill>
                  <a:schemeClr val="tx1"/>
                </a:solidFill>
                <a:latin typeface="Arial" panose="020B0604020202020204" pitchFamily="34" charset="0"/>
                <a:cs typeface="Arial" panose="020B0604020202020204" pitchFamily="34" charset="0"/>
              </a:rPr>
              <a:t>Artemio Guajardo Aparicio. 	     (1590417)</a:t>
            </a:r>
          </a:p>
          <a:p>
            <a:pPr>
              <a:lnSpc>
                <a:spcPct val="100000"/>
              </a:lnSpc>
            </a:pPr>
            <a:r>
              <a:rPr lang="es-MX" dirty="0">
                <a:solidFill>
                  <a:schemeClr val="tx1"/>
                </a:solidFill>
                <a:latin typeface="Arial" panose="020B0604020202020204" pitchFamily="34" charset="0"/>
                <a:cs typeface="Arial" panose="020B0604020202020204" pitchFamily="34" charset="0"/>
              </a:rPr>
              <a:t>Ana Cecilia GarcÍa. 			     (1749760)</a:t>
            </a:r>
          </a:p>
          <a:p>
            <a:pPr>
              <a:lnSpc>
                <a:spcPct val="100000"/>
              </a:lnSpc>
            </a:pPr>
            <a:r>
              <a:rPr lang="es-MX" dirty="0">
                <a:solidFill>
                  <a:schemeClr val="tx1"/>
                </a:solidFill>
                <a:latin typeface="Arial" panose="020B0604020202020204" pitchFamily="34" charset="0"/>
                <a:cs typeface="Arial" panose="020B0604020202020204" pitchFamily="34" charset="0"/>
              </a:rPr>
              <a:t>Haydee Judith Arriaga.	               (1659539)</a:t>
            </a:r>
          </a:p>
          <a:p>
            <a:pPr>
              <a:lnSpc>
                <a:spcPct val="100000"/>
              </a:lnSpc>
            </a:pPr>
            <a:r>
              <a:rPr lang="pt-BR" dirty="0">
                <a:solidFill>
                  <a:schemeClr val="tx1"/>
                </a:solidFill>
                <a:latin typeface="Arial" panose="020B0604020202020204" pitchFamily="34" charset="0"/>
                <a:cs typeface="Arial" panose="020B0604020202020204" pitchFamily="34" charset="0"/>
              </a:rPr>
              <a:t>Jose Manuel Tapia Avitia. 		     (1729372)</a:t>
            </a:r>
            <a:endParaRPr lang="es-E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509FE4-920F-4671-8341-F47205CF40D3}"/>
              </a:ext>
            </a:extLst>
          </p:cNvPr>
          <p:cNvSpPr>
            <a:spLocks noGrp="1"/>
          </p:cNvSpPr>
          <p:nvPr>
            <p:ph type="title"/>
          </p:nvPr>
        </p:nvSpPr>
        <p:spPr>
          <a:xfrm>
            <a:off x="189756" y="116632"/>
            <a:ext cx="10657184" cy="1091208"/>
          </a:xfrm>
        </p:spPr>
        <p:txBody>
          <a:bodyPr>
            <a:normAutofit/>
          </a:bodyPr>
          <a:lstStyle/>
          <a:p>
            <a:r>
              <a:rPr lang="es-MX" sz="3600" dirty="0">
                <a:latin typeface="Arial" panose="020B0604020202020204" pitchFamily="34" charset="0"/>
                <a:cs typeface="Arial" panose="020B0604020202020204" pitchFamily="34" charset="0"/>
              </a:rPr>
              <a:t>2.1. Primer análisis: Números del 1 al 100,000</a:t>
            </a:r>
          </a:p>
        </p:txBody>
      </p:sp>
      <p:pic>
        <p:nvPicPr>
          <p:cNvPr id="6" name="Imagen 5">
            <a:extLst>
              <a:ext uri="{FF2B5EF4-FFF2-40B4-BE49-F238E27FC236}">
                <a16:creationId xmlns:a16="http://schemas.microsoft.com/office/drawing/2014/main" id="{8BA522F2-7584-42D3-9759-90860F16A92B}"/>
              </a:ext>
            </a:extLst>
          </p:cNvPr>
          <p:cNvPicPr>
            <a:picLocks noChangeAspect="1"/>
          </p:cNvPicPr>
          <p:nvPr/>
        </p:nvPicPr>
        <p:blipFill>
          <a:blip r:embed="rId2"/>
          <a:stretch>
            <a:fillRect/>
          </a:stretch>
        </p:blipFill>
        <p:spPr>
          <a:xfrm>
            <a:off x="2638028" y="1412776"/>
            <a:ext cx="6552727" cy="4874766"/>
          </a:xfrm>
          <a:prstGeom prst="rect">
            <a:avLst/>
          </a:prstGeom>
          <a:ln>
            <a:noFill/>
          </a:ln>
          <a:effectLst>
            <a:softEdge rad="112500"/>
          </a:effectLst>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2D6A8B30-5698-4822-B791-4EA681128B9C}"/>
              </a:ext>
            </a:extLst>
          </p:cNvPr>
          <p:cNvSpPr>
            <a:spLocks noGrp="1"/>
          </p:cNvSpPr>
          <p:nvPr>
            <p:ph idx="1"/>
          </p:nvPr>
        </p:nvSpPr>
        <p:spPr/>
        <p:txBody>
          <a:bodyPr>
            <a:normAutofit/>
          </a:bodyPr>
          <a:lstStyle/>
          <a:p>
            <a:pPr marL="0" indent="0" algn="just">
              <a:buNone/>
            </a:pPr>
            <a:r>
              <a:rPr lang="es-MX" dirty="0">
                <a:latin typeface="Arial" panose="020B0604020202020204" pitchFamily="34" charset="0"/>
                <a:cs typeface="Arial" panose="020B0604020202020204" pitchFamily="34" charset="0"/>
              </a:rPr>
              <a:t>En esta gráfica podemos observar que en algunos números el algoritmo realiza una cantidad muy grande de operaciones, esto ocurre cuando los números son primos pues el algoritmo tiene que verificar si el numero es divisible por todos y cada uno de los números menores a la raíz. Cuando el algoritmo realiza una menor cantidad de operaciones podemos inferir que se trata de números impares no primos y/o números pares los cuales necesitan la menor cantidad de operaciones debido a que el algoritmo verifica primero si los números son divisibles entre 2.</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5926BCD-2EDD-4D0A-96AF-B5E6780572E6}"/>
              </a:ext>
            </a:extLst>
          </p:cNvPr>
          <p:cNvSpPr>
            <a:spLocks noGrp="1"/>
          </p:cNvSpPr>
          <p:nvPr>
            <p:ph type="ctrTitle"/>
          </p:nvPr>
        </p:nvSpPr>
        <p:spPr>
          <a:xfrm>
            <a:off x="261764" y="-1179512"/>
            <a:ext cx="9349678" cy="2895600"/>
          </a:xfrm>
        </p:spPr>
        <p:txBody>
          <a:bodyPr>
            <a:normAutofit/>
          </a:bodyPr>
          <a:lstStyle/>
          <a:p>
            <a:pPr algn="just">
              <a:lnSpc>
                <a:spcPct val="100000"/>
              </a:lnSpc>
            </a:pPr>
            <a:r>
              <a:rPr lang="es-MX" sz="3600" dirty="0">
                <a:latin typeface="Arial" panose="020B0604020202020204" pitchFamily="34" charset="0"/>
                <a:cs typeface="Arial" panose="020B0604020202020204" pitchFamily="34" charset="0"/>
              </a:rPr>
              <a:t>2.2. Segundo análisis: Números del 1 al 50,000 y del 50,001 al 100,000</a:t>
            </a:r>
          </a:p>
        </p:txBody>
      </p:sp>
      <p:pic>
        <p:nvPicPr>
          <p:cNvPr id="7" name="Imagen 6">
            <a:extLst>
              <a:ext uri="{FF2B5EF4-FFF2-40B4-BE49-F238E27FC236}">
                <a16:creationId xmlns:a16="http://schemas.microsoft.com/office/drawing/2014/main" id="{2062BD30-3E52-41B0-9DF7-724CABC8DE33}"/>
              </a:ext>
            </a:extLst>
          </p:cNvPr>
          <p:cNvPicPr>
            <a:picLocks noChangeAspect="1"/>
          </p:cNvPicPr>
          <p:nvPr/>
        </p:nvPicPr>
        <p:blipFill>
          <a:blip r:embed="rId3"/>
          <a:stretch>
            <a:fillRect/>
          </a:stretch>
        </p:blipFill>
        <p:spPr>
          <a:xfrm>
            <a:off x="405780" y="2132856"/>
            <a:ext cx="11558335" cy="4392488"/>
          </a:xfrm>
          <a:prstGeom prst="rect">
            <a:avLst/>
          </a:prstGeo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D7B822C-6F54-4CF1-850B-905B6CDCA6D6}"/>
              </a:ext>
            </a:extLst>
          </p:cNvPr>
          <p:cNvSpPr>
            <a:spLocks noGrp="1"/>
          </p:cNvSpPr>
          <p:nvPr>
            <p:ph idx="1"/>
          </p:nvPr>
        </p:nvSpPr>
        <p:spPr>
          <a:xfrm>
            <a:off x="1701924" y="1340768"/>
            <a:ext cx="9134391" cy="4114801"/>
          </a:xfrm>
        </p:spPr>
        <p:txBody>
          <a:bodyPr/>
          <a:lstStyle/>
          <a:p>
            <a:pPr marL="0" indent="0" algn="just">
              <a:buNone/>
            </a:pPr>
            <a:r>
              <a:rPr lang="es-MX" dirty="0"/>
              <a:t>Con estas dos gráficas podemos tomar en cuenta varios factores:</a:t>
            </a:r>
          </a:p>
          <a:p>
            <a:pPr algn="just">
              <a:buFont typeface="Corbel" panose="020B0503020204020204" pitchFamily="34" charset="0"/>
              <a:buChar char="∞"/>
            </a:pPr>
            <a:r>
              <a:rPr lang="es-MX" dirty="0"/>
              <a:t>Se puede ver con mayor precisión la distribución de los números primos.</a:t>
            </a:r>
          </a:p>
          <a:p>
            <a:pPr algn="just">
              <a:buFont typeface="Corbel" panose="020B0503020204020204" pitchFamily="34" charset="0"/>
              <a:buChar char="∞"/>
            </a:pPr>
            <a:r>
              <a:rPr lang="es-MX" dirty="0"/>
              <a:t>Hay una mayor cantidad de primos en los primeros 50,000.</a:t>
            </a:r>
          </a:p>
          <a:p>
            <a:pPr algn="just">
              <a:buFont typeface="Corbel" panose="020B0503020204020204" pitchFamily="34" charset="0"/>
              <a:buChar char="∞"/>
            </a:pPr>
            <a:r>
              <a:rPr lang="es-MX" dirty="0"/>
              <a:t>La cantidad de operaciones que se realizan en los números del 50,000 al 100,000 es mayor.</a:t>
            </a:r>
          </a:p>
        </p:txBody>
      </p:sp>
    </p:spTree>
    <p:extLst>
      <p:ext uri="{BB962C8B-B14F-4D97-AF65-F5344CB8AC3E}">
        <p14:creationId xmlns:p14="http://schemas.microsoft.com/office/powerpoint/2010/main" val="400530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D3638-B587-4B55-A7B2-B31614908C91}"/>
              </a:ext>
            </a:extLst>
          </p:cNvPr>
          <p:cNvSpPr>
            <a:spLocks noGrp="1"/>
          </p:cNvSpPr>
          <p:nvPr>
            <p:ph type="title"/>
          </p:nvPr>
        </p:nvSpPr>
        <p:spPr>
          <a:xfrm>
            <a:off x="765820" y="207369"/>
            <a:ext cx="9144001" cy="915888"/>
          </a:xfrm>
        </p:spPr>
        <p:txBody>
          <a:bodyPr>
            <a:normAutofit/>
          </a:bodyPr>
          <a:lstStyle/>
          <a:p>
            <a:r>
              <a:rPr lang="es-MX" sz="3600" dirty="0">
                <a:latin typeface="Arial" panose="020B0604020202020204" pitchFamily="34" charset="0"/>
                <a:cs typeface="Arial" panose="020B0604020202020204" pitchFamily="34" charset="0"/>
              </a:rPr>
              <a:t>2.3. Tercer análisis: Números pares</a:t>
            </a:r>
          </a:p>
        </p:txBody>
      </p:sp>
      <p:sp>
        <p:nvSpPr>
          <p:cNvPr id="5" name="Marcador de contenido 4">
            <a:extLst>
              <a:ext uri="{FF2B5EF4-FFF2-40B4-BE49-F238E27FC236}">
                <a16:creationId xmlns:a16="http://schemas.microsoft.com/office/drawing/2014/main" id="{CC9690E4-72B9-4780-9FD6-1541A7A4A6A9}"/>
              </a:ext>
            </a:extLst>
          </p:cNvPr>
          <p:cNvSpPr>
            <a:spLocks noGrp="1"/>
          </p:cNvSpPr>
          <p:nvPr>
            <p:ph sz="half" idx="1"/>
          </p:nvPr>
        </p:nvSpPr>
        <p:spPr>
          <a:xfrm>
            <a:off x="405780" y="1772816"/>
            <a:ext cx="5132324" cy="4114800"/>
          </a:xfrm>
        </p:spPr>
        <p:txBody>
          <a:bodyPr/>
          <a:lstStyle/>
          <a:p>
            <a:pPr marL="0" indent="0" algn="just">
              <a:buNone/>
            </a:pPr>
            <a:r>
              <a:rPr lang="es-MX" dirty="0"/>
              <a:t>En esta gráfica podemos observar como se dijo en el primer análisis, el algoritmo realiza la cantidad mínima de operaciones debido a que primero se verifica si el numero es divisible entre 2, condición que cumple todo numero par.</a:t>
            </a:r>
          </a:p>
        </p:txBody>
      </p:sp>
      <p:sp>
        <p:nvSpPr>
          <p:cNvPr id="6" name="Marcador de contenido 5">
            <a:extLst>
              <a:ext uri="{FF2B5EF4-FFF2-40B4-BE49-F238E27FC236}">
                <a16:creationId xmlns:a16="http://schemas.microsoft.com/office/drawing/2014/main" id="{DA523BA9-586E-47F8-8375-6C9078B3E082}"/>
              </a:ext>
            </a:extLst>
          </p:cNvPr>
          <p:cNvSpPr>
            <a:spLocks noGrp="1"/>
          </p:cNvSpPr>
          <p:nvPr>
            <p:ph sz="half" idx="2"/>
          </p:nvPr>
        </p:nvSpPr>
        <p:spPr/>
        <p:txBody>
          <a:bodyPr/>
          <a:lstStyle/>
          <a:p>
            <a:endParaRPr lang="es-MX"/>
          </a:p>
        </p:txBody>
      </p:sp>
      <p:pic>
        <p:nvPicPr>
          <p:cNvPr id="4" name="Imagen 3">
            <a:extLst>
              <a:ext uri="{FF2B5EF4-FFF2-40B4-BE49-F238E27FC236}">
                <a16:creationId xmlns:a16="http://schemas.microsoft.com/office/drawing/2014/main" id="{F8D71516-3C2D-4C5C-A7F2-822AAA29447D}"/>
              </a:ext>
            </a:extLst>
          </p:cNvPr>
          <p:cNvPicPr>
            <a:picLocks noChangeAspect="1"/>
          </p:cNvPicPr>
          <p:nvPr/>
        </p:nvPicPr>
        <p:blipFill rotWithShape="1">
          <a:blip r:embed="rId2"/>
          <a:srcRect r="4060"/>
          <a:stretch/>
        </p:blipFill>
        <p:spPr>
          <a:xfrm>
            <a:off x="6022404" y="1514129"/>
            <a:ext cx="5976664" cy="4896544"/>
          </a:xfrm>
          <a:prstGeom prst="rect">
            <a:avLst/>
          </a:prstGeom>
        </p:spPr>
      </p:pic>
    </p:spTree>
    <p:extLst>
      <p:ext uri="{BB962C8B-B14F-4D97-AF65-F5344CB8AC3E}">
        <p14:creationId xmlns:p14="http://schemas.microsoft.com/office/powerpoint/2010/main" val="3609794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3C3137-7045-4A4A-B5DE-2A4F944C70BB}"/>
              </a:ext>
            </a:extLst>
          </p:cNvPr>
          <p:cNvSpPr>
            <a:spLocks noGrp="1"/>
          </p:cNvSpPr>
          <p:nvPr>
            <p:ph type="ctrTitle"/>
          </p:nvPr>
        </p:nvSpPr>
        <p:spPr>
          <a:xfrm>
            <a:off x="261764" y="-243408"/>
            <a:ext cx="8629598" cy="1367408"/>
          </a:xfrm>
        </p:spPr>
        <p:txBody>
          <a:bodyPr>
            <a:normAutofit/>
          </a:bodyPr>
          <a:lstStyle/>
          <a:p>
            <a:pPr algn="just"/>
            <a:r>
              <a:rPr lang="es-MX" sz="3600" dirty="0">
                <a:latin typeface="Arial" panose="020B0604020202020204" pitchFamily="34" charset="0"/>
                <a:cs typeface="Arial" panose="020B0604020202020204" pitchFamily="34" charset="0"/>
              </a:rPr>
              <a:t>2.4. Cuarto análisis: Números impares</a:t>
            </a:r>
          </a:p>
        </p:txBody>
      </p:sp>
      <p:pic>
        <p:nvPicPr>
          <p:cNvPr id="4" name="Imagen 3">
            <a:extLst>
              <a:ext uri="{FF2B5EF4-FFF2-40B4-BE49-F238E27FC236}">
                <a16:creationId xmlns:a16="http://schemas.microsoft.com/office/drawing/2014/main" id="{3E6F4A6C-A780-4D5B-9247-13AC35F9F0C3}"/>
              </a:ext>
            </a:extLst>
          </p:cNvPr>
          <p:cNvPicPr>
            <a:picLocks noChangeAspect="1"/>
          </p:cNvPicPr>
          <p:nvPr/>
        </p:nvPicPr>
        <p:blipFill>
          <a:blip r:embed="rId2"/>
          <a:stretch>
            <a:fillRect/>
          </a:stretch>
        </p:blipFill>
        <p:spPr>
          <a:xfrm>
            <a:off x="3070076" y="1484784"/>
            <a:ext cx="6071500" cy="4826843"/>
          </a:xfrm>
          <a:prstGeom prst="rect">
            <a:avLst/>
          </a:prstGeom>
        </p:spPr>
      </p:pic>
    </p:spTree>
    <p:extLst>
      <p:ext uri="{BB962C8B-B14F-4D97-AF65-F5344CB8AC3E}">
        <p14:creationId xmlns:p14="http://schemas.microsoft.com/office/powerpoint/2010/main" val="643397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67B6B6-41CA-4962-B5E2-34DAC3157C4D}"/>
              </a:ext>
            </a:extLst>
          </p:cNvPr>
          <p:cNvSpPr>
            <a:spLocks noGrp="1"/>
          </p:cNvSpPr>
          <p:nvPr>
            <p:ph idx="1"/>
          </p:nvPr>
        </p:nvSpPr>
        <p:spPr>
          <a:xfrm>
            <a:off x="1701924" y="1484784"/>
            <a:ext cx="9134391" cy="4114801"/>
          </a:xfrm>
        </p:spPr>
        <p:txBody>
          <a:bodyPr>
            <a:normAutofit/>
          </a:bodyPr>
          <a:lstStyle/>
          <a:p>
            <a:pPr marL="0" indent="0" algn="just">
              <a:buNone/>
            </a:pPr>
            <a:r>
              <a:rPr lang="es-MX" dirty="0">
                <a:latin typeface="Arial" panose="020B0604020202020204" pitchFamily="34" charset="0"/>
                <a:cs typeface="Arial" panose="020B0604020202020204" pitchFamily="34" charset="0"/>
              </a:rPr>
              <a:t>Sabemos que los números primos son impares y debido a eso en esta grafica podemos observar que se realiza la mayor cantidad de operaciones en algunos números. En los números impares no primos se realiza una gran cantidad de operaciones, mayor a la de los números pares y menor a la de los números primos debido a que el algoritmo tarda mas en encontrar un divisor, sin embargo lo encuentra en menos de √n operaciones.</a:t>
            </a:r>
          </a:p>
        </p:txBody>
      </p:sp>
    </p:spTree>
    <p:extLst>
      <p:ext uri="{BB962C8B-B14F-4D97-AF65-F5344CB8AC3E}">
        <p14:creationId xmlns:p14="http://schemas.microsoft.com/office/powerpoint/2010/main" val="301883984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29CB7-B172-475E-BE2E-B6BD070B39E3}"/>
              </a:ext>
            </a:extLst>
          </p:cNvPr>
          <p:cNvSpPr>
            <a:spLocks noGrp="1"/>
          </p:cNvSpPr>
          <p:nvPr>
            <p:ph type="ctrTitle"/>
          </p:nvPr>
        </p:nvSpPr>
        <p:spPr>
          <a:xfrm>
            <a:off x="261764" y="332656"/>
            <a:ext cx="8629598" cy="1439416"/>
          </a:xfrm>
        </p:spPr>
        <p:txBody>
          <a:bodyPr>
            <a:normAutofit/>
          </a:bodyPr>
          <a:lstStyle/>
          <a:p>
            <a:pPr algn="just"/>
            <a:r>
              <a:rPr lang="es-MX" sz="3200" dirty="0">
                <a:latin typeface="Arial" panose="020B0604020202020204" pitchFamily="34" charset="0"/>
                <a:cs typeface="Arial" panose="020B0604020202020204" pitchFamily="34" charset="0"/>
              </a:rPr>
              <a:t>Esta es la gráfica para los números impares no primos, en la cual verificamos lo mencionado anteriormente.</a:t>
            </a:r>
          </a:p>
        </p:txBody>
      </p:sp>
      <p:pic>
        <p:nvPicPr>
          <p:cNvPr id="4" name="Imagen 3">
            <a:extLst>
              <a:ext uri="{FF2B5EF4-FFF2-40B4-BE49-F238E27FC236}">
                <a16:creationId xmlns:a16="http://schemas.microsoft.com/office/drawing/2014/main" id="{1D4F715C-DD6A-44FB-BF2A-602D9F1B2D9A}"/>
              </a:ext>
            </a:extLst>
          </p:cNvPr>
          <p:cNvPicPr>
            <a:picLocks noChangeAspect="1"/>
          </p:cNvPicPr>
          <p:nvPr/>
        </p:nvPicPr>
        <p:blipFill>
          <a:blip r:embed="rId2"/>
          <a:stretch>
            <a:fillRect/>
          </a:stretch>
        </p:blipFill>
        <p:spPr>
          <a:xfrm>
            <a:off x="2998068" y="1988840"/>
            <a:ext cx="5893294" cy="4642927"/>
          </a:xfrm>
          <a:prstGeom prst="rect">
            <a:avLst/>
          </a:prstGeom>
        </p:spPr>
      </p:pic>
    </p:spTree>
    <p:extLst>
      <p:ext uri="{BB962C8B-B14F-4D97-AF65-F5344CB8AC3E}">
        <p14:creationId xmlns:p14="http://schemas.microsoft.com/office/powerpoint/2010/main" val="3571334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AE0D7E9-DB7B-4E56-8EE4-D8EAF399AC65}"/>
              </a:ext>
            </a:extLst>
          </p:cNvPr>
          <p:cNvSpPr>
            <a:spLocks noGrp="1"/>
          </p:cNvSpPr>
          <p:nvPr>
            <p:ph type="title"/>
          </p:nvPr>
        </p:nvSpPr>
        <p:spPr>
          <a:xfrm>
            <a:off x="1534706" y="-315416"/>
            <a:ext cx="9144001" cy="1371600"/>
          </a:xfrm>
        </p:spPr>
        <p:txBody>
          <a:bodyPr/>
          <a:lstStyle/>
          <a:p>
            <a:pPr algn="just"/>
            <a:r>
              <a:rPr lang="pt-BR" dirty="0">
                <a:latin typeface="Arial" panose="020B0604020202020204" pitchFamily="34" charset="0"/>
                <a:cs typeface="Arial" panose="020B0604020202020204" pitchFamily="34" charset="0"/>
              </a:rPr>
              <a:t>2.5. </a:t>
            </a:r>
            <a:r>
              <a:rPr lang="es-MX" dirty="0">
                <a:latin typeface="Arial" panose="020B0604020202020204" pitchFamily="34" charset="0"/>
                <a:cs typeface="Arial" panose="020B0604020202020204" pitchFamily="34" charset="0"/>
              </a:rPr>
              <a:t>Quinto</a:t>
            </a:r>
            <a:r>
              <a:rPr lang="pt-BR" dirty="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análisis</a:t>
            </a:r>
            <a:r>
              <a:rPr lang="pt-BR" dirty="0">
                <a:latin typeface="Arial" panose="020B0604020202020204" pitchFamily="34" charset="0"/>
                <a:cs typeface="Arial" panose="020B0604020202020204" pitchFamily="34" charset="0"/>
              </a:rPr>
              <a:t>: Números primos</a:t>
            </a:r>
            <a:endParaRPr lang="es-MX" dirty="0">
              <a:latin typeface="Arial" panose="020B0604020202020204" pitchFamily="34" charset="0"/>
              <a:cs typeface="Arial" panose="020B0604020202020204" pitchFamily="34" charset="0"/>
            </a:endParaRPr>
          </a:p>
        </p:txBody>
      </p:sp>
      <p:sp>
        <p:nvSpPr>
          <p:cNvPr id="5" name="Marcador de contenido 4">
            <a:extLst>
              <a:ext uri="{FF2B5EF4-FFF2-40B4-BE49-F238E27FC236}">
                <a16:creationId xmlns:a16="http://schemas.microsoft.com/office/drawing/2014/main" id="{E942946C-722F-4D99-A1A5-0054B0639216}"/>
              </a:ext>
            </a:extLst>
          </p:cNvPr>
          <p:cNvSpPr>
            <a:spLocks noGrp="1"/>
          </p:cNvSpPr>
          <p:nvPr>
            <p:ph sz="half" idx="1"/>
          </p:nvPr>
        </p:nvSpPr>
        <p:spPr>
          <a:xfrm>
            <a:off x="6166420" y="1484784"/>
            <a:ext cx="5741759" cy="4692351"/>
          </a:xfrm>
        </p:spPr>
        <p:txBody>
          <a:bodyPr>
            <a:normAutofit/>
          </a:bodyPr>
          <a:lstStyle/>
          <a:p>
            <a:pPr marL="0" indent="0" algn="just">
              <a:lnSpc>
                <a:spcPct val="100000"/>
              </a:lnSpc>
              <a:buNone/>
            </a:pPr>
            <a:r>
              <a:rPr lang="es-MX" dirty="0">
                <a:latin typeface="Arial" panose="020B0604020202020204" pitchFamily="34" charset="0"/>
                <a:cs typeface="Arial" panose="020B0604020202020204" pitchFamily="34" charset="0"/>
              </a:rPr>
              <a:t>En esta grafica podemos observar que el algoritmo realiza la máxima cantidad de operaciones para cada numero. El algoritmo realiza operaciones para verificar si el numero es divisible entre algún numero menor a su raíz, lo cual no sucede y ocasiona que el algoritmo visite cada uno de estos números, por eso es que vemos que la curva que representa las operaciones realizadas esta tan cerca de la curva que representa la raíz de cada numero.</a:t>
            </a:r>
          </a:p>
        </p:txBody>
      </p:sp>
      <p:pic>
        <p:nvPicPr>
          <p:cNvPr id="7" name="Imagen 6">
            <a:extLst>
              <a:ext uri="{FF2B5EF4-FFF2-40B4-BE49-F238E27FC236}">
                <a16:creationId xmlns:a16="http://schemas.microsoft.com/office/drawing/2014/main" id="{93C2D3D1-8B74-48E6-B0E7-62725E168886}"/>
              </a:ext>
            </a:extLst>
          </p:cNvPr>
          <p:cNvPicPr>
            <a:picLocks noChangeAspect="1"/>
          </p:cNvPicPr>
          <p:nvPr/>
        </p:nvPicPr>
        <p:blipFill>
          <a:blip r:embed="rId2"/>
          <a:stretch>
            <a:fillRect/>
          </a:stretch>
        </p:blipFill>
        <p:spPr>
          <a:xfrm>
            <a:off x="405780" y="1700808"/>
            <a:ext cx="5431074" cy="4320480"/>
          </a:xfrm>
          <a:prstGeom prst="rect">
            <a:avLst/>
          </a:prstGeom>
        </p:spPr>
      </p:pic>
    </p:spTree>
    <p:extLst>
      <p:ext uri="{BB962C8B-B14F-4D97-AF65-F5344CB8AC3E}">
        <p14:creationId xmlns:p14="http://schemas.microsoft.com/office/powerpoint/2010/main" val="3516251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CDB4B-69D6-43AE-AFFE-43D150FB021A}"/>
              </a:ext>
            </a:extLst>
          </p:cNvPr>
          <p:cNvSpPr>
            <a:spLocks noGrp="1"/>
          </p:cNvSpPr>
          <p:nvPr>
            <p:ph type="ctrTitle"/>
          </p:nvPr>
        </p:nvSpPr>
        <p:spPr>
          <a:xfrm>
            <a:off x="765820" y="2204864"/>
            <a:ext cx="8229600" cy="1151384"/>
          </a:xfrm>
        </p:spPr>
        <p:txBody>
          <a:bodyPr/>
          <a:lstStyle/>
          <a:p>
            <a:r>
              <a:rPr lang="es-MX" dirty="0">
                <a:latin typeface="Arial" panose="020B0604020202020204" pitchFamily="34" charset="0"/>
                <a:cs typeface="Arial" panose="020B0604020202020204" pitchFamily="34" charset="0"/>
              </a:rPr>
              <a:t>3. Conclusiones</a:t>
            </a:r>
          </a:p>
        </p:txBody>
      </p:sp>
    </p:spTree>
    <p:extLst>
      <p:ext uri="{BB962C8B-B14F-4D97-AF65-F5344CB8AC3E}">
        <p14:creationId xmlns:p14="http://schemas.microsoft.com/office/powerpoint/2010/main" val="18969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504C5B3E-796A-46F6-8CDC-A8A5AD482207}"/>
              </a:ext>
            </a:extLst>
          </p:cNvPr>
          <p:cNvSpPr txBox="1">
            <a:spLocks/>
          </p:cNvSpPr>
          <p:nvPr/>
        </p:nvSpPr>
        <p:spPr>
          <a:xfrm>
            <a:off x="621804" y="1196752"/>
            <a:ext cx="9134391" cy="411480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just"/>
            <a:r>
              <a:rPr lang="es-MX" sz="2400" cap="none" dirty="0">
                <a:solidFill>
                  <a:schemeClr val="tx1"/>
                </a:solidFill>
                <a:latin typeface="Arial" panose="020B0604020202020204" pitchFamily="34" charset="0"/>
                <a:cs typeface="Arial" panose="020B0604020202020204" pitchFamily="34" charset="0"/>
              </a:rPr>
              <a:t>Sabemos que en matemáticas, un numero primo es un numero natural mayor que 1 que tiene únicamente dos divisores distintos: el mismo y el 1. Por el contrario, los números compuestos son los números naturales que tienen algún divisor natural aparte de s mismos y del 1, por lo tanto, pueden factorizarse. El numero 1, por convenio, no se considera ni primo ni compuesto.</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9715FF9-FD1C-4224-AF8D-217E1ECB23A2}"/>
              </a:ext>
            </a:extLst>
          </p:cNvPr>
          <p:cNvSpPr>
            <a:spLocks noGrp="1"/>
          </p:cNvSpPr>
          <p:nvPr>
            <p:ph idx="1"/>
          </p:nvPr>
        </p:nvSpPr>
        <p:spPr>
          <a:xfrm>
            <a:off x="1845940" y="1124744"/>
            <a:ext cx="9134391" cy="4824536"/>
          </a:xfrm>
        </p:spPr>
        <p:txBody>
          <a:bodyPr>
            <a:normAutofit/>
          </a:bodyPr>
          <a:lstStyle/>
          <a:p>
            <a:pPr marL="0" indent="0" algn="just">
              <a:lnSpc>
                <a:spcPct val="100000"/>
              </a:lnSpc>
              <a:buNone/>
            </a:pPr>
            <a:r>
              <a:rPr lang="es-MX" dirty="0">
                <a:latin typeface="Arial" panose="020B0604020202020204" pitchFamily="34" charset="0"/>
                <a:cs typeface="Arial" panose="020B0604020202020204" pitchFamily="34" charset="0"/>
              </a:rPr>
              <a:t>Interpretando todo lo descrito anteriormente, podemos concluir que la búsqueda de números primos resulta mas eficiente si nos apoyamos en herramientas modernas, como lo es el lenguaje de programación Python. En el reporte, esta herramienta nos ayudo a observar con facilidad que, debido a la cantidad de divisores, los números primos utilizan una mayor cantidad de operaciones, seguidos de los números impares, y por ultimo los pares. También se observo que, a pesar de que los números primos son infinitos, estos van siendo menos frecuentes conforme van creciendo.</a:t>
            </a:r>
          </a:p>
        </p:txBody>
      </p:sp>
    </p:spTree>
    <p:extLst>
      <p:ext uri="{BB962C8B-B14F-4D97-AF65-F5344CB8AC3E}">
        <p14:creationId xmlns:p14="http://schemas.microsoft.com/office/powerpoint/2010/main" val="215013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5F1A6CA-3E4D-42DF-96F5-C47883E72632}"/>
              </a:ext>
            </a:extLst>
          </p:cNvPr>
          <p:cNvSpPr>
            <a:spLocks noGrp="1"/>
          </p:cNvSpPr>
          <p:nvPr>
            <p:ph idx="1"/>
          </p:nvPr>
        </p:nvSpPr>
        <p:spPr>
          <a:xfrm>
            <a:off x="1773932" y="1124744"/>
            <a:ext cx="9134391" cy="5399113"/>
          </a:xfrm>
        </p:spPr>
        <p:txBody>
          <a:bodyPr>
            <a:normAutofit/>
          </a:bodyPr>
          <a:lstStyle/>
          <a:p>
            <a:pPr marL="0" indent="0" algn="just">
              <a:lnSpc>
                <a:spcPct val="100000"/>
              </a:lnSpc>
              <a:buNone/>
            </a:pPr>
            <a:r>
              <a:rPr lang="es-MX" dirty="0">
                <a:latin typeface="Arial" panose="020B0604020202020204" pitchFamily="34" charset="0"/>
                <a:cs typeface="Arial" panose="020B0604020202020204" pitchFamily="34" charset="0"/>
              </a:rPr>
              <a:t>Todo lo anterior se observa con facilidad en las graficas añadidas a lo largo del documento. No obstante, cual es la funcionalidad de todo esto? Los números primos son muy relevantes en ciertos campos, debido a sus propiedades de factorización. Primeramente, no se puede negar su importancia en Teoría de números, pero además son esenciales en seguridad computacional. Una de las propiedades de los números primos nos indica que, a pesar de ser  relativamente fácil encontrar números primos grandes, tratar de factorizar números grandes en números primos es una tarea muy compleja. </a:t>
            </a:r>
          </a:p>
        </p:txBody>
      </p:sp>
    </p:spTree>
    <p:extLst>
      <p:ext uri="{BB962C8B-B14F-4D97-AF65-F5344CB8AC3E}">
        <p14:creationId xmlns:p14="http://schemas.microsoft.com/office/powerpoint/2010/main" val="282550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D21CA2-9AD2-47CA-A744-F67CCC622CB9}"/>
              </a:ext>
            </a:extLst>
          </p:cNvPr>
          <p:cNvSpPr>
            <a:spLocks noGrp="1"/>
          </p:cNvSpPr>
          <p:nvPr>
            <p:ph idx="1"/>
          </p:nvPr>
        </p:nvSpPr>
        <p:spPr/>
        <p:txBody>
          <a:bodyPr/>
          <a:lstStyle/>
          <a:p>
            <a:pPr marL="0" indent="0" algn="just">
              <a:lnSpc>
                <a:spcPct val="100000"/>
              </a:lnSpc>
              <a:buNone/>
            </a:pPr>
            <a:r>
              <a:rPr lang="es-MX" dirty="0">
                <a:latin typeface="Arial" panose="020B0604020202020204" pitchFamily="34" charset="0"/>
                <a:cs typeface="Arial" panose="020B0604020202020204" pitchFamily="34" charset="0"/>
              </a:rPr>
              <a:t>Es por esto que la criptografía esta basada completamente en números primos. Por este motivo las computadoras buscan generar continuamente nuevos números primos, lo cual es de sumo interés ya que el desarrollo moderno termina encontrando una aplicación practica a un área que se había vanagloriado de su inutilidad (Godfrey Harold Hardy). Después de analizar en este reporte a los números primos concluimos que la matemática, por mas abstracta e incomprensible que parezca, siempre encontrara un camino hacia el mundo practico.</a:t>
            </a:r>
            <a:endParaRPr lang="es-MX" dirty="0"/>
          </a:p>
        </p:txBody>
      </p:sp>
    </p:spTree>
    <p:extLst>
      <p:ext uri="{BB962C8B-B14F-4D97-AF65-F5344CB8AC3E}">
        <p14:creationId xmlns:p14="http://schemas.microsoft.com/office/powerpoint/2010/main" val="357213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sz="half" idx="1"/>
          </p:nvPr>
        </p:nvSpPr>
        <p:spPr>
          <a:xfrm>
            <a:off x="1845940" y="2204864"/>
            <a:ext cx="9414167" cy="4114800"/>
          </a:xfrm>
        </p:spPr>
        <p:txBody>
          <a:bodyPr rtlCol="0"/>
          <a:lstStyle/>
          <a:p>
            <a:pPr marL="0" indent="0" algn="just">
              <a:buNone/>
            </a:pPr>
            <a:r>
              <a:rPr lang="es-MX" dirty="0">
                <a:latin typeface="Arial" panose="020B0604020202020204" pitchFamily="34" charset="0"/>
                <a:cs typeface="Arial" panose="020B0604020202020204" pitchFamily="34" charset="0"/>
              </a:rPr>
              <a:t>Anteriormente se trabajo con el algoritmo para obtener números primos, en esta ocasión toca analizar los resultados de esta implementación aplicando ciertas restricciones con el n de observar la complejidad de las operaciones realizadas según sea la restricción.</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r>
              <a:rPr lang="es-MX" sz="4000" b="1" dirty="0">
                <a:latin typeface="Arial" panose="020B0604020202020204" pitchFamily="34" charset="0"/>
                <a:cs typeface="Arial" panose="020B0604020202020204" pitchFamily="34" charset="0"/>
              </a:rPr>
              <a:t>1. Implementación del algoritmo</a:t>
            </a:r>
            <a:endParaRPr lang="es-ES" sz="4000" b="1" dirty="0">
              <a:latin typeface="Arial" panose="020B0604020202020204" pitchFamily="34" charset="0"/>
              <a:cs typeface="Arial" panose="020B0604020202020204" pitchFamily="34" charset="0"/>
            </a:endParaRPr>
          </a:p>
        </p:txBody>
      </p:sp>
      <p:sp>
        <p:nvSpPr>
          <p:cNvPr id="2" name="Marcador de contenido 1">
            <a:extLst>
              <a:ext uri="{FF2B5EF4-FFF2-40B4-BE49-F238E27FC236}">
                <a16:creationId xmlns:a16="http://schemas.microsoft.com/office/drawing/2014/main" id="{3157422C-9D02-4E3D-894E-2A3410043962}"/>
              </a:ext>
            </a:extLst>
          </p:cNvPr>
          <p:cNvSpPr>
            <a:spLocks noGrp="1"/>
          </p:cNvSpPr>
          <p:nvPr>
            <p:ph idx="1"/>
          </p:nvPr>
        </p:nvSpPr>
        <p:spPr>
          <a:xfrm>
            <a:off x="1522413" y="1904999"/>
            <a:ext cx="9252519" cy="4114801"/>
          </a:xfrm>
        </p:spPr>
        <p:txBody>
          <a:bodyPr>
            <a:normAutofit/>
          </a:bodyPr>
          <a:lstStyle/>
          <a:p>
            <a:pPr marL="0" indent="0" algn="just">
              <a:buNone/>
            </a:pPr>
            <a:r>
              <a:rPr lang="es-MX" dirty="0">
                <a:latin typeface="Arial" panose="020B0604020202020204" pitchFamily="34" charset="0"/>
                <a:cs typeface="Arial" panose="020B0604020202020204" pitchFamily="34" charset="0"/>
              </a:rPr>
              <a:t>Como se menciono en la introducción, las condiciones para que un numero sea primo son que sea mayor a 1 y que sea únicamente divisible entre 1 y el mismo, pero además se conoce una propiedad que dice que si un numero no tiene divisores menores o iguales que su raíz cuadrada, entonces es un numero primo. Estas condiciones fueron tomadas en cuenta para implementar el algoritmo, obteniendo una complejidad de O(</a:t>
            </a:r>
            <a:r>
              <a:rPr lang="es-MX" dirty="0">
                <a:latin typeface="Agency FB" panose="020B0503020202020204" pitchFamily="34" charset="0"/>
                <a:cs typeface="Arial" panose="020B0604020202020204" pitchFamily="34" charset="0"/>
              </a:rPr>
              <a:t>√</a:t>
            </a:r>
            <a:r>
              <a:rPr lang="es-MX" sz="2800" dirty="0">
                <a:latin typeface="Agency FB" panose="020B0503020202020204" pitchFamily="34" charset="0"/>
                <a:cs typeface="Arial" panose="020B0604020202020204" pitchFamily="34" charset="0"/>
              </a:rPr>
              <a:t>n</a:t>
            </a:r>
            <a:r>
              <a:rPr lang="es-MX" dirty="0">
                <a:latin typeface="Arial" panose="020B0604020202020204" pitchFamily="34" charset="0"/>
                <a:cs typeface="Arial" panose="020B0604020202020204" pitchFamily="34" charset="0"/>
              </a:rPr>
              <a:t>), donde n es el numero que se busca saber si es primo o no.</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BA7F28D-31C1-487F-87D5-A595D37A0DF8}"/>
              </a:ext>
            </a:extLst>
          </p:cNvPr>
          <p:cNvSpPr>
            <a:spLocks noGrp="1"/>
          </p:cNvSpPr>
          <p:nvPr>
            <p:ph type="title"/>
          </p:nvPr>
        </p:nvSpPr>
        <p:spPr>
          <a:xfrm>
            <a:off x="189756" y="332656"/>
            <a:ext cx="9859334" cy="843492"/>
          </a:xfrm>
        </p:spPr>
        <p:txBody>
          <a:bodyPr>
            <a:normAutofit/>
          </a:bodyPr>
          <a:lstStyle/>
          <a:p>
            <a:r>
              <a:rPr lang="es-MX" sz="3200" dirty="0">
                <a:latin typeface="Arial" panose="020B0604020202020204" pitchFamily="34" charset="0"/>
                <a:cs typeface="Arial" panose="020B0604020202020204" pitchFamily="34" charset="0"/>
              </a:rPr>
              <a:t>La implementación del algoritmo es la siguiente:</a:t>
            </a:r>
          </a:p>
        </p:txBody>
      </p:sp>
      <p:pic>
        <p:nvPicPr>
          <p:cNvPr id="7" name="Imagen 6">
            <a:extLst>
              <a:ext uri="{FF2B5EF4-FFF2-40B4-BE49-F238E27FC236}">
                <a16:creationId xmlns:a16="http://schemas.microsoft.com/office/drawing/2014/main" id="{4B9CD4CE-CE81-4244-ABCF-0E31E1B7919F}"/>
              </a:ext>
            </a:extLst>
          </p:cNvPr>
          <p:cNvPicPr>
            <a:picLocks noChangeAspect="1"/>
          </p:cNvPicPr>
          <p:nvPr/>
        </p:nvPicPr>
        <p:blipFill>
          <a:blip r:embed="rId2"/>
          <a:stretch>
            <a:fillRect/>
          </a:stretch>
        </p:blipFill>
        <p:spPr>
          <a:xfrm>
            <a:off x="1269876" y="1916832"/>
            <a:ext cx="6817405" cy="4464496"/>
          </a:xfrm>
          <a:prstGeom prst="rect">
            <a:avLst/>
          </a:prstGeom>
        </p:spPr>
      </p:pic>
    </p:spTree>
    <p:extLst>
      <p:ext uri="{BB962C8B-B14F-4D97-AF65-F5344CB8AC3E}">
        <p14:creationId xmlns:p14="http://schemas.microsoft.com/office/powerpoint/2010/main" val="12590283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89756" y="-675456"/>
            <a:ext cx="10003350" cy="2697088"/>
          </a:xfrm>
        </p:spPr>
        <p:txBody>
          <a:bodyPr rtlCol="0">
            <a:noAutofit/>
          </a:bodyPr>
          <a:lstStyle/>
          <a:p>
            <a:pPr algn="just"/>
            <a:r>
              <a:rPr lang="es-MX" sz="2800" dirty="0">
                <a:latin typeface="Arial" panose="020B0604020202020204" pitchFamily="34" charset="0"/>
                <a:cs typeface="Arial" panose="020B0604020202020204" pitchFamily="34" charset="0"/>
              </a:rPr>
              <a:t>Para fines del proyecto, de igual forma se implemento una variante de la función anterior, que en vez de retornar si un numero es primo o no, regresa la cantidad de operaciones necesarias para determinar si cierto numero n es primo o no.</a:t>
            </a:r>
            <a:endParaRPr lang="es-ES" sz="28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8592C0-DC56-41E5-8097-66B1F4CAF196}"/>
              </a:ext>
            </a:extLst>
          </p:cNvPr>
          <p:cNvPicPr>
            <a:picLocks noChangeAspect="1"/>
          </p:cNvPicPr>
          <p:nvPr/>
        </p:nvPicPr>
        <p:blipFill>
          <a:blip r:embed="rId2"/>
          <a:stretch>
            <a:fillRect/>
          </a:stretch>
        </p:blipFill>
        <p:spPr>
          <a:xfrm>
            <a:off x="6022404" y="2276872"/>
            <a:ext cx="4752528" cy="4263065"/>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988CCF8-45AD-4BBD-B1A7-08762052BBED}"/>
              </a:ext>
            </a:extLst>
          </p:cNvPr>
          <p:cNvSpPr>
            <a:spLocks noGrp="1"/>
          </p:cNvSpPr>
          <p:nvPr>
            <p:ph type="title"/>
          </p:nvPr>
        </p:nvSpPr>
        <p:spPr>
          <a:xfrm>
            <a:off x="333772" y="-459432"/>
            <a:ext cx="9433048" cy="2592288"/>
          </a:xfrm>
        </p:spPr>
        <p:txBody>
          <a:bodyPr>
            <a:normAutofit/>
          </a:bodyPr>
          <a:lstStyle/>
          <a:p>
            <a:pPr algn="just"/>
            <a:r>
              <a:rPr lang="es-MX" sz="2800" dirty="0">
                <a:latin typeface="Arial" panose="020B0604020202020204" pitchFamily="34" charset="0"/>
                <a:cs typeface="Arial" panose="020B0604020202020204" pitchFamily="34" charset="0"/>
              </a:rPr>
              <a:t>Para realizar las gráficas de la siguiente sección, se uso la siguiente función que recibe los valores que se tienen para cada uno de los ejes, el nombre y el título de dicha gráfica.</a:t>
            </a:r>
          </a:p>
        </p:txBody>
      </p:sp>
      <p:pic>
        <p:nvPicPr>
          <p:cNvPr id="9" name="Imagen 8">
            <a:extLst>
              <a:ext uri="{FF2B5EF4-FFF2-40B4-BE49-F238E27FC236}">
                <a16:creationId xmlns:a16="http://schemas.microsoft.com/office/drawing/2014/main" id="{46000FAE-A3BF-4FEE-8F09-C3926B4EAFC1}"/>
              </a:ext>
            </a:extLst>
          </p:cNvPr>
          <p:cNvPicPr>
            <a:picLocks noChangeAspect="1"/>
          </p:cNvPicPr>
          <p:nvPr/>
        </p:nvPicPr>
        <p:blipFill>
          <a:blip r:embed="rId2"/>
          <a:stretch>
            <a:fillRect/>
          </a:stretch>
        </p:blipFill>
        <p:spPr>
          <a:xfrm>
            <a:off x="765820" y="2492896"/>
            <a:ext cx="10727698" cy="3672408"/>
          </a:xfrm>
          <a:prstGeom prst="rect">
            <a:avLst/>
          </a:prstGeo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764" y="-1409700"/>
            <a:ext cx="9130209" cy="2819400"/>
          </a:xfrm>
        </p:spPr>
        <p:txBody>
          <a:bodyPr rtlCol="0">
            <a:normAutofit/>
          </a:bodyPr>
          <a:lstStyle/>
          <a:p>
            <a:pPr algn="just"/>
            <a:r>
              <a:rPr lang="es-MX" sz="2800" dirty="0">
                <a:latin typeface="Arial" panose="020B0604020202020204" pitchFamily="34" charset="0"/>
                <a:cs typeface="Arial" panose="020B0604020202020204" pitchFamily="34" charset="0"/>
              </a:rPr>
              <a:t>En donde, para llamar a dicha función se realizaron los siguientes </a:t>
            </a:r>
            <a:r>
              <a:rPr lang="es-MX" sz="2800" dirty="0" err="1">
                <a:latin typeface="Arial" panose="020B0604020202020204" pitchFamily="34" charset="0"/>
                <a:cs typeface="Arial" panose="020B0604020202020204" pitchFamily="34" charset="0"/>
              </a:rPr>
              <a:t>precálculos</a:t>
            </a:r>
            <a:r>
              <a:rPr lang="es-MX"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1D73C6D7-8680-44C4-9CE3-6C73F71E9F2E}"/>
              </a:ext>
            </a:extLst>
          </p:cNvPr>
          <p:cNvPicPr>
            <a:picLocks noChangeAspect="1"/>
          </p:cNvPicPr>
          <p:nvPr/>
        </p:nvPicPr>
        <p:blipFill>
          <a:blip r:embed="rId2"/>
          <a:stretch>
            <a:fillRect/>
          </a:stretch>
        </p:blipFill>
        <p:spPr>
          <a:xfrm>
            <a:off x="1495748" y="1409700"/>
            <a:ext cx="9207176" cy="5187652"/>
          </a:xfrm>
          <a:prstGeom prst="rect">
            <a:avLst/>
          </a:prstGeom>
        </p:spPr>
      </p:pic>
    </p:spTree>
    <p:extLst>
      <p:ext uri="{BB962C8B-B14F-4D97-AF65-F5344CB8AC3E}">
        <p14:creationId xmlns:p14="http://schemas.microsoft.com/office/powerpoint/2010/main" val="2478160142"/>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F151840-F14C-42D9-A391-B4133BEFC0BD}"/>
              </a:ext>
            </a:extLst>
          </p:cNvPr>
          <p:cNvSpPr>
            <a:spLocks noGrp="1"/>
          </p:cNvSpPr>
          <p:nvPr>
            <p:ph type="ctrTitle"/>
          </p:nvPr>
        </p:nvSpPr>
        <p:spPr>
          <a:xfrm>
            <a:off x="333772" y="764704"/>
            <a:ext cx="9937104" cy="935360"/>
          </a:xfrm>
        </p:spPr>
        <p:txBody>
          <a:bodyPr>
            <a:normAutofit/>
          </a:bodyPr>
          <a:lstStyle/>
          <a:p>
            <a:pPr algn="just"/>
            <a:r>
              <a:rPr lang="es-MX" sz="5400" dirty="0">
                <a:latin typeface="Arial" panose="020B0604020202020204" pitchFamily="34" charset="0"/>
                <a:cs typeface="Arial" panose="020B0604020202020204" pitchFamily="34" charset="0"/>
              </a:rPr>
              <a:t>2. Análisis de complejidad</a:t>
            </a:r>
          </a:p>
        </p:txBody>
      </p:sp>
      <p:sp>
        <p:nvSpPr>
          <p:cNvPr id="4" name="Subtítulo 3">
            <a:extLst>
              <a:ext uri="{FF2B5EF4-FFF2-40B4-BE49-F238E27FC236}">
                <a16:creationId xmlns:a16="http://schemas.microsoft.com/office/drawing/2014/main" id="{8AD75EB3-8E2B-40AA-9E52-B1C55CEECD88}"/>
              </a:ext>
            </a:extLst>
          </p:cNvPr>
          <p:cNvSpPr>
            <a:spLocks noGrp="1"/>
          </p:cNvSpPr>
          <p:nvPr>
            <p:ph type="subTitle" idx="1"/>
          </p:nvPr>
        </p:nvSpPr>
        <p:spPr>
          <a:xfrm>
            <a:off x="333772" y="2852936"/>
            <a:ext cx="9001000" cy="2448272"/>
          </a:xfrm>
        </p:spPr>
        <p:txBody>
          <a:bodyPr>
            <a:normAutofit/>
          </a:bodyPr>
          <a:lstStyle/>
          <a:p>
            <a:pPr algn="just"/>
            <a:r>
              <a:rPr lang="es-MX" sz="2800" cap="none" dirty="0">
                <a:solidFill>
                  <a:schemeClr val="tx1"/>
                </a:solidFill>
                <a:latin typeface="Arial" panose="020B0604020202020204" pitchFamily="34" charset="0"/>
                <a:cs typeface="Arial" panose="020B0604020202020204" pitchFamily="34" charset="0"/>
              </a:rPr>
              <a:t>Con el fin de observar mejor el comportamiento de las graficas, el algoritmo se diseño para visitar cada 251 números.</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 ds:uri="4873beb7-5857-4685-be1f-d57550cc96cc"/>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1089</Words>
  <Application>Microsoft Office PowerPoint</Application>
  <PresentationFormat>Personalizado</PresentationFormat>
  <Paragraphs>38</Paragraphs>
  <Slides>22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Agency FB</vt:lpstr>
      <vt:lpstr>Arial</vt:lpstr>
      <vt:lpstr>Corbel</vt:lpstr>
      <vt:lpstr>Túnel azul digital 16 × 9</vt:lpstr>
      <vt:lpstr>Análisis de la implementación del algoritmo para números primos</vt:lpstr>
      <vt:lpstr>Presentación de PowerPoint</vt:lpstr>
      <vt:lpstr>Presentación de PowerPoint</vt:lpstr>
      <vt:lpstr>1. Implementación del algoritmo</vt:lpstr>
      <vt:lpstr>La implementación del algoritmo es la siguiente:</vt:lpstr>
      <vt:lpstr>Para fines del proyecto, de igual forma se implemento una variante de la función anterior, que en vez de retornar si un numero es primo o no, regresa la cantidad de operaciones necesarias para determinar si cierto numero n es primo o no.</vt:lpstr>
      <vt:lpstr>Para realizar las gráficas de la siguiente sección, se uso la siguiente función que recibe los valores que se tienen para cada uno de los ejes, el nombre y el título de dicha gráfica.</vt:lpstr>
      <vt:lpstr>En donde, para llamar a dicha función se realizaron los siguientes precálculos:</vt:lpstr>
      <vt:lpstr>2. Análisis de complejidad</vt:lpstr>
      <vt:lpstr>2.1. Primer análisis: Números del 1 al 100,000</vt:lpstr>
      <vt:lpstr>Presentación de PowerPoint</vt:lpstr>
      <vt:lpstr>2.2. Segundo análisis: Números del 1 al 50,000 y del 50,001 al 100,000</vt:lpstr>
      <vt:lpstr>Presentación de PowerPoint</vt:lpstr>
      <vt:lpstr>2.3. Tercer análisis: Números pares</vt:lpstr>
      <vt:lpstr>2.4. Cuarto análisis: Números impares</vt:lpstr>
      <vt:lpstr>Presentación de PowerPoint</vt:lpstr>
      <vt:lpstr>Esta es la gráfica para los números impares no primos, en la cual verificamos lo mencionado anteriormente.</vt:lpstr>
      <vt:lpstr>2.5. Quinto análisis: Números primos</vt:lpstr>
      <vt:lpstr>3. Conclusiones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2017-11-26T18:22:42Z</dcterms:created>
  <dcterms:modified xsi:type="dcterms:W3CDTF">2017-11-26T20:02:57Z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