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fdbe199d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fdbe199d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87ba16a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b87ba16a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204c63e01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204c63e0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204c63e01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204c63e01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204c63e01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204c63e01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204c63e0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204c63e0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fdbe199d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fdbe199d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204c63e01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204c63e01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204c63e01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204c63e01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204c63e01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204c63e01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204c63e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204c63e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204c63e01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204c63e01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204c63e01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204c63e01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204c63e01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204c63e01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204c63e01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204c63e01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204c63e01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204c63e01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204c63e01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5204c63e01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204c63e01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5204c63e01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204c63e0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204c63e0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204c63e0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204c63e0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204c63e0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204c63e0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fdbe199d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fdbe199d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fdbe199d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fdbe199d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fdbe199d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fdbe199d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204c63e0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204c63e0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khronos.org/opengl/wiki/Data_Type_(GLSL)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shadertoy.com/howto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jpg"/><Relationship Id="rId4" Type="http://schemas.openxmlformats.org/officeDocument/2006/relationships/image" Target="../media/image1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jpg"/><Relationship Id="rId4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jpg"/><Relationship Id="rId4" Type="http://schemas.openxmlformats.org/officeDocument/2006/relationships/image" Target="../media/image18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jpg"/><Relationship Id="rId4" Type="http://schemas.openxmlformats.org/officeDocument/2006/relationships/image" Target="../media/image2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jpg"/><Relationship Id="rId4" Type="http://schemas.openxmlformats.org/officeDocument/2006/relationships/image" Target="../media/image2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khronos.org/opengl/wiki/OpenGL_Shading_Languag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shadertoy.com/" TargetMode="External"/><Relationship Id="rId4" Type="http://schemas.openxmlformats.org/officeDocument/2006/relationships/hyperlink" Target="https://www.shadertoy.com/results?query=landscape" TargetMode="External"/><Relationship Id="rId9" Type="http://schemas.openxmlformats.org/officeDocument/2006/relationships/image" Target="../media/image11.png"/><Relationship Id="rId5" Type="http://schemas.openxmlformats.org/officeDocument/2006/relationships/hyperlink" Target="https://www.shadertoy.com/results?query=reflections" TargetMode="External"/><Relationship Id="rId6" Type="http://schemas.openxmlformats.org/officeDocument/2006/relationships/image" Target="../media/image9.png"/><Relationship Id="rId7" Type="http://schemas.openxmlformats.org/officeDocument/2006/relationships/image" Target="../media/image7.png"/><Relationship Id="rId8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GLSL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(OpenGL Shading Language)</a:t>
            </a:r>
            <a:endParaRPr sz="30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Graphics Programming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goal</a:t>
            </a: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2850" y="1797924"/>
            <a:ext cx="5058299" cy="325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GLSL basics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5968725" y="1947300"/>
            <a:ext cx="2673000" cy="20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some variable definitions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b;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i;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v;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vec2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texCoord;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rgbColor;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vec4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position;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mat3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rotationMatrix;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mat4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transformMatrix;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4"/>
          <p:cNvSpPr txBox="1"/>
          <p:nvPr/>
        </p:nvSpPr>
        <p:spPr>
          <a:xfrm>
            <a:off x="1453675" y="1947300"/>
            <a:ext cx="1446900" cy="12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integers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ivec2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ivec3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ivec4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1" name="Google Shape;161;p24"/>
          <p:cNvSpPr txBox="1"/>
          <p:nvPr/>
        </p:nvSpPr>
        <p:spPr>
          <a:xfrm>
            <a:off x="1478800" y="3395100"/>
            <a:ext cx="1859400" cy="12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u. integers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uint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uvec2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uvec3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uvec4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2" name="Google Shape;162;p24"/>
          <p:cNvSpPr txBox="1"/>
          <p:nvPr/>
        </p:nvSpPr>
        <p:spPr>
          <a:xfrm>
            <a:off x="325700" y="1947901"/>
            <a:ext cx="1567500" cy="13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booleans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bvec2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bvec3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bvec4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" name="Google Shape;163;p24"/>
          <p:cNvSpPr txBox="1"/>
          <p:nvPr/>
        </p:nvSpPr>
        <p:spPr>
          <a:xfrm>
            <a:off x="2791775" y="1948800"/>
            <a:ext cx="1026600" cy="13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floats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vec2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vec4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4" name="Google Shape;164;p24"/>
          <p:cNvSpPr txBox="1"/>
          <p:nvPr/>
        </p:nvSpPr>
        <p:spPr>
          <a:xfrm>
            <a:off x="2791775" y="3395700"/>
            <a:ext cx="1026600" cy="13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double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dvec2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dvec3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dvec4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5" name="Google Shape;165;p24"/>
          <p:cNvSpPr txBox="1"/>
          <p:nvPr/>
        </p:nvSpPr>
        <p:spPr>
          <a:xfrm>
            <a:off x="3848550" y="1948800"/>
            <a:ext cx="1446900" cy="12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matrices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mat2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mat3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mat4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" name="Google Shape;166;p24"/>
          <p:cNvSpPr txBox="1"/>
          <p:nvPr/>
        </p:nvSpPr>
        <p:spPr>
          <a:xfrm>
            <a:off x="3818375" y="3395700"/>
            <a:ext cx="1859400" cy="15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matrices (doubles)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dmat2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dmat3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dmat4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</p:txBody>
      </p:sp>
      <p:sp>
        <p:nvSpPr>
          <p:cNvPr id="172" name="Google Shape;172;p25"/>
          <p:cNvSpPr txBox="1"/>
          <p:nvPr/>
        </p:nvSpPr>
        <p:spPr>
          <a:xfrm>
            <a:off x="844075" y="1989575"/>
            <a:ext cx="4220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GLSL type        // OpenGL texture type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sampler1D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          GL_TEXTURE_1D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sampler2D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          GL_TEXTURE_2D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sampler3D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          GL_TEXTURE_3D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samplerCube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        GL_TEXTURE_CUBE_MAP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sampler2DRect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      GL_TEXTURE_RECTANGLE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sampler1DArray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     GL_TEXTURE_1D_ARRAY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sampler2DArray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     GL_TEXTURE_2D_ARRAY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samplerCubeArray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   GL_TEXTURE_CUBE_MAP_ARRAY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samplerBuffer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GL_TEXTURE_BUFFER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sampler2DM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GL_TEXTURE_2D_MULTISAMPLE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sampler2DMSArray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   GL_TEXTURE_2D_MULTISAMPLE_ARRAY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5024175" y="2049875"/>
            <a:ext cx="3669900" cy="24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These are sampler for standard </a:t>
            </a:r>
            <a:r>
              <a:rPr b="1"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color 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textures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Color values will have values from 0 to 1.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The prefixes i (</a:t>
            </a:r>
            <a:r>
              <a:rPr i="1"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isampler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), and u (</a:t>
            </a:r>
            <a:r>
              <a:rPr i="1"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usampler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 can be used for textures storing integers.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Used for uniform inputs.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Reference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more information about GLSL data types, visit the wiki reference page at </a:t>
            </a:r>
            <a:r>
              <a:rPr b="1" lang="en"/>
              <a:t>khronos.org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https://www.khronos.org/opengl/wiki/Data_Type_(GLSL)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/>
          <p:nvPr/>
        </p:nvSpPr>
        <p:spPr>
          <a:xfrm>
            <a:off x="471900" y="3196475"/>
            <a:ext cx="1798500" cy="1681200"/>
          </a:xfrm>
          <a:prstGeom prst="rect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Uniform variables (any shader inputs)</a:t>
            </a:r>
            <a:endParaRPr/>
          </a:p>
        </p:txBody>
      </p:sp>
      <p:sp>
        <p:nvSpPr>
          <p:cNvPr id="186" name="Google Shape;186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CPU</a:t>
            </a:r>
            <a:endParaRPr b="1"/>
          </a:p>
          <a:p>
            <a:pPr indent="0" lvl="0" marL="0" rtl="0" algn="l">
              <a:spcBef>
                <a:spcPts val="2000"/>
              </a:spcBef>
              <a:spcAft>
                <a:spcPts val="1600"/>
              </a:spcAft>
              <a:buNone/>
            </a:pPr>
            <a:r>
              <a:rPr b="1" lang="en"/>
              <a:t>GPU</a:t>
            </a:r>
            <a:endParaRPr b="1"/>
          </a:p>
        </p:txBody>
      </p:sp>
      <p:sp>
        <p:nvSpPr>
          <p:cNvPr id="187" name="Google Shape;187;p27"/>
          <p:cNvSpPr txBox="1"/>
          <p:nvPr/>
        </p:nvSpPr>
        <p:spPr>
          <a:xfrm>
            <a:off x="2873400" y="2757275"/>
            <a:ext cx="1959900" cy="4392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Vertex program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27"/>
          <p:cNvSpPr txBox="1"/>
          <p:nvPr/>
        </p:nvSpPr>
        <p:spPr>
          <a:xfrm>
            <a:off x="2873400" y="3519275"/>
            <a:ext cx="1959900" cy="4392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Rasterizer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27"/>
          <p:cNvSpPr txBox="1"/>
          <p:nvPr/>
        </p:nvSpPr>
        <p:spPr>
          <a:xfrm>
            <a:off x="2873400" y="4281275"/>
            <a:ext cx="1959900" cy="4392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Fragment program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27"/>
          <p:cNvSpPr txBox="1"/>
          <p:nvPr/>
        </p:nvSpPr>
        <p:spPr>
          <a:xfrm>
            <a:off x="6148050" y="4281275"/>
            <a:ext cx="1959900" cy="4392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Framebuffer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7"/>
          <p:cNvSpPr txBox="1"/>
          <p:nvPr/>
        </p:nvSpPr>
        <p:spPr>
          <a:xfrm>
            <a:off x="925975" y="3391025"/>
            <a:ext cx="979200" cy="695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Uniform variables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27"/>
          <p:cNvSpPr txBox="1"/>
          <p:nvPr/>
        </p:nvSpPr>
        <p:spPr>
          <a:xfrm>
            <a:off x="2873400" y="1988450"/>
            <a:ext cx="1959900" cy="4392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Application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3" name="Google Shape;193;p27"/>
          <p:cNvCxnSpPr>
            <a:endCxn id="188" idx="0"/>
          </p:cNvCxnSpPr>
          <p:nvPr/>
        </p:nvCxnSpPr>
        <p:spPr>
          <a:xfrm>
            <a:off x="3853350" y="3196475"/>
            <a:ext cx="0" cy="322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27"/>
          <p:cNvCxnSpPr>
            <a:stCxn id="188" idx="2"/>
            <a:endCxn id="189" idx="0"/>
          </p:cNvCxnSpPr>
          <p:nvPr/>
        </p:nvCxnSpPr>
        <p:spPr>
          <a:xfrm>
            <a:off x="3853350" y="3958475"/>
            <a:ext cx="0" cy="322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27"/>
          <p:cNvCxnSpPr>
            <a:stCxn id="189" idx="3"/>
            <a:endCxn id="190" idx="1"/>
          </p:cNvCxnSpPr>
          <p:nvPr/>
        </p:nvCxnSpPr>
        <p:spPr>
          <a:xfrm>
            <a:off x="4833300" y="4500875"/>
            <a:ext cx="13149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27"/>
          <p:cNvCxnSpPr>
            <a:stCxn id="192" idx="2"/>
            <a:endCxn id="187" idx="0"/>
          </p:cNvCxnSpPr>
          <p:nvPr/>
        </p:nvCxnSpPr>
        <p:spPr>
          <a:xfrm>
            <a:off x="3853350" y="2427650"/>
            <a:ext cx="0" cy="3297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27"/>
          <p:cNvCxnSpPr>
            <a:stCxn id="192" idx="1"/>
            <a:endCxn id="191" idx="0"/>
          </p:cNvCxnSpPr>
          <p:nvPr/>
        </p:nvCxnSpPr>
        <p:spPr>
          <a:xfrm flipH="1">
            <a:off x="1415700" y="2208050"/>
            <a:ext cx="1457700" cy="11829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27"/>
          <p:cNvCxnSpPr>
            <a:stCxn id="191" idx="3"/>
            <a:endCxn id="187" idx="1"/>
          </p:cNvCxnSpPr>
          <p:nvPr/>
        </p:nvCxnSpPr>
        <p:spPr>
          <a:xfrm flipH="1" rot="10800000">
            <a:off x="1905175" y="2976875"/>
            <a:ext cx="968100" cy="7620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27"/>
          <p:cNvCxnSpPr>
            <a:stCxn id="191" idx="3"/>
            <a:endCxn id="189" idx="1"/>
          </p:cNvCxnSpPr>
          <p:nvPr/>
        </p:nvCxnSpPr>
        <p:spPr>
          <a:xfrm>
            <a:off x="1905175" y="3738875"/>
            <a:ext cx="968100" cy="7620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" name="Google Shape;200;p27"/>
          <p:cNvSpPr txBox="1"/>
          <p:nvPr/>
        </p:nvSpPr>
        <p:spPr>
          <a:xfrm>
            <a:off x="3958540" y="2465886"/>
            <a:ext cx="45609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Primitives /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vertex attributes (position, normal, tex coords…)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27"/>
          <p:cNvSpPr txBox="1"/>
          <p:nvPr/>
        </p:nvSpPr>
        <p:spPr>
          <a:xfrm>
            <a:off x="3958540" y="3166018"/>
            <a:ext cx="45609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gl_Position &amp; custom vertex outputs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27"/>
          <p:cNvSpPr txBox="1"/>
          <p:nvPr/>
        </p:nvSpPr>
        <p:spPr>
          <a:xfrm>
            <a:off x="3958540" y="3928018"/>
            <a:ext cx="45609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Interpolated fragment inputs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27"/>
          <p:cNvSpPr txBox="1"/>
          <p:nvPr/>
        </p:nvSpPr>
        <p:spPr>
          <a:xfrm>
            <a:off x="4885473" y="3547025"/>
            <a:ext cx="37101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Per-fragment interpolation of vertex outputs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27"/>
          <p:cNvSpPr txBox="1"/>
          <p:nvPr/>
        </p:nvSpPr>
        <p:spPr>
          <a:xfrm>
            <a:off x="4872950" y="4461425"/>
            <a:ext cx="12192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Color, depth, ...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27"/>
          <p:cNvSpPr txBox="1"/>
          <p:nvPr/>
        </p:nvSpPr>
        <p:spPr>
          <a:xfrm>
            <a:off x="605744" y="4080436"/>
            <a:ext cx="1664700" cy="8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Uniform variables are specified in a per-draw call basis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27"/>
          <p:cNvSpPr txBox="1"/>
          <p:nvPr/>
        </p:nvSpPr>
        <p:spPr>
          <a:xfrm rot="-2310893">
            <a:off x="1139062" y="2403993"/>
            <a:ext cx="1741078" cy="3296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Configure uniforms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7" name="Google Shape;207;p27"/>
          <p:cNvCxnSpPr/>
          <p:nvPr/>
        </p:nvCxnSpPr>
        <p:spPr>
          <a:xfrm>
            <a:off x="2694475" y="2513400"/>
            <a:ext cx="60771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7"/>
          <p:cNvCxnSpPr/>
          <p:nvPr/>
        </p:nvCxnSpPr>
        <p:spPr>
          <a:xfrm>
            <a:off x="486575" y="2513400"/>
            <a:ext cx="13188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Uniform variables in Shadertoy</a:t>
            </a:r>
            <a:endParaRPr/>
          </a:p>
        </p:txBody>
      </p:sp>
      <p:sp>
        <p:nvSpPr>
          <p:cNvPr id="214" name="Google Shape;214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uniform vec3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iResolution;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uniform float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iTime;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uniform vec4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iMouse;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Many others...</a:t>
            </a:r>
            <a:endParaRPr sz="24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Shadertoy documentation: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https://www.shadertoy.com/howto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Built-in functions</a:t>
            </a:r>
            <a:endParaRPr/>
          </a:p>
        </p:txBody>
      </p:sp>
      <p:sp>
        <p:nvSpPr>
          <p:cNvPr id="220" name="Google Shape;220;p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GLSL provides fairly big set of functions to develop shaders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Mathematics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GPU-accelerated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Efficient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Texture lookups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Built-in functions: Abs / Sign</a:t>
            </a:r>
            <a:endParaRPr/>
          </a:p>
        </p:txBody>
      </p:sp>
      <p:sp>
        <p:nvSpPr>
          <p:cNvPr id="226" name="Google Shape;226;p30"/>
          <p:cNvSpPr txBox="1"/>
          <p:nvPr>
            <p:ph idx="4294967295" type="body"/>
          </p:nvPr>
        </p:nvSpPr>
        <p:spPr>
          <a:xfrm>
            <a:off x="471900" y="1078950"/>
            <a:ext cx="4410300" cy="35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Returns x if x &gt;= 0; otherwise, it returns -x.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abs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vec2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abs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vec2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abs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vec4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abs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vec4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Returns 1.0 if x &gt; 0, 0.0 if x = 0, or -1.0 if x &lt; 0.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sign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vec2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sign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vec2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sign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vec4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sign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vec4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1725" y="1078950"/>
            <a:ext cx="2562475" cy="142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0"/>
          <p:cNvPicPr preferRelativeResize="0"/>
          <p:nvPr/>
        </p:nvPicPr>
        <p:blipFill rotWithShape="1">
          <a:blip r:embed="rId4">
            <a:alphaModFix/>
          </a:blip>
          <a:srcRect b="0" l="0" r="0" t="9057"/>
          <a:stretch/>
        </p:blipFill>
        <p:spPr>
          <a:xfrm>
            <a:off x="5721725" y="2670376"/>
            <a:ext cx="2562475" cy="217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Built-in functions: </a:t>
            </a:r>
            <a:r>
              <a:rPr lang="en"/>
              <a:t>Floor </a:t>
            </a:r>
            <a:r>
              <a:rPr lang="en"/>
              <a:t>/ Ceil</a:t>
            </a:r>
            <a:endParaRPr/>
          </a:p>
        </p:txBody>
      </p:sp>
      <p:sp>
        <p:nvSpPr>
          <p:cNvPr id="234" name="Google Shape;234;p31"/>
          <p:cNvSpPr txBox="1"/>
          <p:nvPr>
            <p:ph idx="4294967295" type="body"/>
          </p:nvPr>
        </p:nvSpPr>
        <p:spPr>
          <a:xfrm>
            <a:off x="471900" y="1078950"/>
            <a:ext cx="4410300" cy="35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Returns a value equal to the nearest integer that is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less than or equal to x.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floor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vec2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floor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vec2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floor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vec4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floor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vec4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Returns a value equal to the nearest integer that is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greater than or equal to x.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ceil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vec2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ceil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vec2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ceil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vec4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ceil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vec4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9845" y="894872"/>
            <a:ext cx="2165230" cy="1943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9850" y="2838172"/>
            <a:ext cx="2165230" cy="187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GLSL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GLSL</a:t>
            </a:r>
            <a:r>
              <a:rPr lang="en"/>
              <a:t>: </a:t>
            </a:r>
            <a:r>
              <a:rPr b="1" lang="en"/>
              <a:t>G</a:t>
            </a:r>
            <a:r>
              <a:rPr lang="en"/>
              <a:t>raphics </a:t>
            </a:r>
            <a:r>
              <a:rPr b="1" lang="en"/>
              <a:t>L</a:t>
            </a:r>
            <a:r>
              <a:rPr lang="en"/>
              <a:t>ibrary </a:t>
            </a:r>
            <a:r>
              <a:rPr b="1" lang="en"/>
              <a:t>S</a:t>
            </a:r>
            <a:r>
              <a:rPr lang="en"/>
              <a:t>hading </a:t>
            </a:r>
            <a:r>
              <a:rPr b="1" lang="en"/>
              <a:t>L</a:t>
            </a:r>
            <a:r>
              <a:rPr lang="en"/>
              <a:t>anguage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Syntax similar to C/C++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Language used to write shaders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Vertex, fragment, geometry, tessellation, compute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available in OpenGL 2.0 (2004)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Alternatives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Nvidia Cg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Microsoft HLSL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Built-in functions: </a:t>
            </a:r>
            <a:r>
              <a:rPr lang="en"/>
              <a:t>Fract / mod</a:t>
            </a:r>
            <a:endParaRPr/>
          </a:p>
        </p:txBody>
      </p:sp>
      <p:sp>
        <p:nvSpPr>
          <p:cNvPr id="242" name="Google Shape;242;p32"/>
          <p:cNvSpPr txBox="1"/>
          <p:nvPr>
            <p:ph idx="4294967295" type="body"/>
          </p:nvPr>
        </p:nvSpPr>
        <p:spPr>
          <a:xfrm>
            <a:off x="471900" y="850350"/>
            <a:ext cx="4410300" cy="35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Returns x - floor (x).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fract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vec2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fract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vec2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fract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vec4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fract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vec4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x)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Modulus. Returns x - y * floor (x/y) for each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component in x using the floating-point value y.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mod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vec2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mod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vec2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mod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vec4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mod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vec4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Modulus. Returns x - y * floor (x/y) for each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component in x using the corresponding component of y.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vec2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mod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vec2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vec2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mod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vec4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mod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vec4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vec4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4950" y="933300"/>
            <a:ext cx="3681875" cy="1767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4950" y="3012725"/>
            <a:ext cx="3681875" cy="176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Built-in functions: </a:t>
            </a:r>
            <a:r>
              <a:rPr lang="en"/>
              <a:t>Min / Max</a:t>
            </a:r>
            <a:endParaRPr/>
          </a:p>
        </p:txBody>
      </p:sp>
      <p:sp>
        <p:nvSpPr>
          <p:cNvPr id="250" name="Google Shape;250;p33"/>
          <p:cNvSpPr txBox="1"/>
          <p:nvPr>
            <p:ph idx="4294967295" type="body"/>
          </p:nvPr>
        </p:nvSpPr>
        <p:spPr>
          <a:xfrm>
            <a:off x="471900" y="926550"/>
            <a:ext cx="4410300" cy="38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Returns minimum of each component of x compared with the floating-point value y.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vec2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min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vec2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min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vec4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min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vec4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Returns y if x &lt; y; otherwise, it returns x.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max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vec2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max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vec2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vec2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max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vec4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max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vec4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vec4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Returns maximum of each component of x compared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with the floating-point value y.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vec2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max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vec2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max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vec4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max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vec4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y) </a:t>
            </a: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and more...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1" name="Google Shape;25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3475" y="1155150"/>
            <a:ext cx="2601136" cy="148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0425" y="2768267"/>
            <a:ext cx="2964825" cy="2024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Built-in functions: </a:t>
            </a:r>
            <a:r>
              <a:rPr lang="en"/>
              <a:t>Clamp</a:t>
            </a:r>
            <a:endParaRPr/>
          </a:p>
        </p:txBody>
      </p:sp>
      <p:sp>
        <p:nvSpPr>
          <p:cNvPr id="258" name="Google Shape;258;p34"/>
          <p:cNvSpPr txBox="1"/>
          <p:nvPr>
            <p:ph idx="4294967295" type="body"/>
          </p:nvPr>
        </p:nvSpPr>
        <p:spPr>
          <a:xfrm>
            <a:off x="471900" y="1155150"/>
            <a:ext cx="4410300" cy="30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Returns min (max (x, minVal), maxVal) for each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component in x using the floating-point values minVal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and maxVal. Results are undefined if minVal &gt; maxVal.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clamp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minVal,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maxVal)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vec2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clamp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vec2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minVal,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maxVal)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clamp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minVal,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maxVal)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vec4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clamp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vec4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minVal,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maxVal)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Returns the component-wise result of min (max (x,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minVal), maxVal). Results are undefined if minVal &gt;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maxVal.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vec2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clamp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vec2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vec2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minVal,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vec2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maxVal)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clamp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minVal,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maxVal)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vec4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clamp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vec4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vec4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minVal,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vec4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maxVal)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9" name="Google Shape;25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2200" y="1347900"/>
            <a:ext cx="3886414" cy="307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Built-in functions: </a:t>
            </a:r>
            <a:r>
              <a:rPr lang="en"/>
              <a:t>Step / Smoothstep</a:t>
            </a:r>
            <a:endParaRPr/>
          </a:p>
        </p:txBody>
      </p:sp>
      <p:sp>
        <p:nvSpPr>
          <p:cNvPr id="265" name="Google Shape;265;p35"/>
          <p:cNvSpPr txBox="1"/>
          <p:nvPr>
            <p:ph idx="4294967295" type="body"/>
          </p:nvPr>
        </p:nvSpPr>
        <p:spPr>
          <a:xfrm>
            <a:off x="471900" y="1155150"/>
            <a:ext cx="4410300" cy="30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Returns 0 if x &lt; edge; otherwise, it returns 1.0.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step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edge,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vec2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step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vec2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edge,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vec2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step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edge,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vec4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step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vec4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edge,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vec4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Returns 0 if x &lt;= edge0 and 1.0 if x &gt;= edge1 and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performs smooth Hermite interpolation between 0 and 1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when edge0 &lt; x &lt; edge1. Results are undefined if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edge0 &gt;= edge1.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smoothstep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edge0,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edge1,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vec2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smoothstep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vec2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edge0,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vec2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edge1,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vec2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smoothstep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edge0,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edge1,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vec4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smoothstep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vec4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edge0,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vec4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edge1,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vec4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x)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66" name="Google Shape;26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1975" y="1011500"/>
            <a:ext cx="3320551" cy="175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1975" y="3004150"/>
            <a:ext cx="3320550" cy="179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Built-in functions: </a:t>
            </a:r>
            <a:r>
              <a:rPr lang="en"/>
              <a:t>Mix</a:t>
            </a:r>
            <a:endParaRPr/>
          </a:p>
        </p:txBody>
      </p:sp>
      <p:sp>
        <p:nvSpPr>
          <p:cNvPr id="273" name="Google Shape;273;p36"/>
          <p:cNvSpPr txBox="1"/>
          <p:nvPr>
            <p:ph idx="4294967295" type="body"/>
          </p:nvPr>
        </p:nvSpPr>
        <p:spPr>
          <a:xfrm>
            <a:off x="471900" y="1155150"/>
            <a:ext cx="4410300" cy="30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Returns x * (1.0 - a) + y * a, i.e., the linear blend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of x and y using the floating-point value a. The value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for a is not restricted to the range [0,1].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mix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vec2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mix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vec2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vec2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mix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vec4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mix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vec4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vec4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Returns the component-wise result of x * (1.0 - a) + y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* a, i.e., the linear blend of vectors x and y using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the vector a. The value for a is not restricted to the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range [0,1].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vec2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mix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vec2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vec2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vec2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mix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vec4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mix (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vec4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vec4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y,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vec4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a)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Resultado de imagen de linear interpolation" id="274" name="Google Shape;27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6550" y="1604375"/>
            <a:ext cx="2859175" cy="285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Built-in functions: Many others</a:t>
            </a:r>
            <a:endParaRPr/>
          </a:p>
        </p:txBody>
      </p:sp>
      <p:sp>
        <p:nvSpPr>
          <p:cNvPr id="280" name="Google Shape;280;p37"/>
          <p:cNvSpPr txBox="1"/>
          <p:nvPr/>
        </p:nvSpPr>
        <p:spPr>
          <a:xfrm>
            <a:off x="564450" y="1071750"/>
            <a:ext cx="7958700" cy="3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Trigonometry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Sin, cos, tan, asin, acos, atan…  </a:t>
            </a:r>
            <a:r>
              <a:rPr b="1" lang="en" sz="24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// In radians!</a:t>
            </a:r>
            <a:endParaRPr b="1" sz="24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Exponential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Pow, exp2, log2, sqrt, inversesqrt...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Geometric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Length, distance, dot, cross, normalize, reflect, refract…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Texture lookup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Before: texture1D, texture2D, texture3D, textureCube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Now: texture (overloads for all texture types)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Texture info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textureSize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OpenGL Shading Language</a:t>
            </a:r>
            <a:endParaRPr/>
          </a:p>
        </p:txBody>
      </p:sp>
      <p:sp>
        <p:nvSpPr>
          <p:cNvPr id="286" name="Google Shape;286;p3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Reference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more information about GLSL, visit the wiki reference page at </a:t>
            </a:r>
            <a:r>
              <a:rPr b="1" lang="en"/>
              <a:t>khronos.org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https://www.khronos.org/opengl/wiki/OpenGL_Shading_Language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Without GLSL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43605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OpenGL 25 years ago</a:t>
            </a:r>
            <a:endParaRPr b="1"/>
          </a:p>
          <a:p>
            <a:pPr indent="-342900" lvl="0" marL="457200" rtl="0" algn="l">
              <a:lnSpc>
                <a:spcPct val="114000"/>
              </a:lnSpc>
              <a:spcBef>
                <a:spcPts val="1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programmable pipeline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Graphics cards had a very limited set of operations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800"/>
              </a:spcBef>
              <a:spcAft>
                <a:spcPts val="800"/>
              </a:spcAft>
              <a:buSzPts val="1800"/>
              <a:buChar char="●"/>
            </a:pPr>
            <a:r>
              <a:rPr lang="en"/>
              <a:t>Vertex transform / fragment shading was hardcoded into GPUs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7250" y="1919075"/>
            <a:ext cx="3596758" cy="27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GLSL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71900" y="1919075"/>
            <a:ext cx="43605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Modern OpenGL</a:t>
            </a:r>
            <a:endParaRPr b="1"/>
          </a:p>
          <a:p>
            <a:pPr indent="-342900" lvl="0" marL="457200" rtl="0" algn="l">
              <a:lnSpc>
                <a:spcPct val="114000"/>
              </a:lnSpc>
              <a:spcBef>
                <a:spcPts val="1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parts of the GPU are programmable (but not all)</a:t>
            </a:r>
            <a:endParaRPr/>
          </a:p>
          <a:p>
            <a:pPr indent="-317500" lvl="1" marL="91440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Vertex processor</a:t>
            </a:r>
            <a:endParaRPr/>
          </a:p>
          <a:p>
            <a:pPr indent="-317500" lvl="1" marL="91440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Fragment processor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800"/>
              </a:spcBef>
              <a:spcAft>
                <a:spcPts val="800"/>
              </a:spcAft>
              <a:buSzPts val="1800"/>
              <a:buChar char="●"/>
            </a:pPr>
            <a:r>
              <a:rPr lang="en"/>
              <a:t>The flexibility of programmable shaders allows the creation of astonishing visual effects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0725" y="1934900"/>
            <a:ext cx="3545549" cy="27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shader program?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471900" y="1919075"/>
            <a:ext cx="60966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small program that controls parts of the graphics pipeline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Consists of at least 2 separate parts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Vertex shader (controls vertex transforms)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Fragment shader (controls fragment shading)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also contain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Geometry shader (controls additional geometry generation)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Tessellation shader (controls primitive tessellation)</a:t>
            </a:r>
            <a:endParaRPr/>
          </a:p>
        </p:txBody>
      </p:sp>
      <p:pic>
        <p:nvPicPr>
          <p:cNvPr descr="Resultado de imagen de tessellation shader pipeline"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6525" y="1864675"/>
            <a:ext cx="1388975" cy="3086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relacionada"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3599" y="4120500"/>
            <a:ext cx="888925" cy="88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 rotWithShape="1">
          <a:blip r:embed="rId5">
            <a:alphaModFix/>
          </a:blip>
          <a:srcRect b="0" l="0" r="67292" t="12922"/>
          <a:stretch/>
        </p:blipFill>
        <p:spPr>
          <a:xfrm>
            <a:off x="7869013" y="1727301"/>
            <a:ext cx="1198075" cy="9944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/>
          <p:nvPr/>
        </p:nvSpPr>
        <p:spPr>
          <a:xfrm>
            <a:off x="8326050" y="2734525"/>
            <a:ext cx="289500" cy="1337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shader program?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471900" y="1919075"/>
            <a:ext cx="6096600" cy="271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this part of the subject, we are going to practice a little bit with </a:t>
            </a:r>
            <a:r>
              <a:rPr b="1" lang="en">
                <a:solidFill>
                  <a:schemeClr val="accent2"/>
                </a:solidFill>
              </a:rPr>
              <a:t>fragment shaders</a:t>
            </a:r>
            <a:endParaRPr b="1">
              <a:solidFill>
                <a:schemeClr val="accent2"/>
              </a:solidFill>
            </a:endParaRPr>
          </a:p>
        </p:txBody>
      </p:sp>
      <p:pic>
        <p:nvPicPr>
          <p:cNvPr descr="Resultado de imagen de tessellation shader pipeline"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6525" y="1864675"/>
            <a:ext cx="1388975" cy="3086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relacionada"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3599" y="4120500"/>
            <a:ext cx="888925" cy="88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 rotWithShape="1">
          <a:blip r:embed="rId5">
            <a:alphaModFix/>
          </a:blip>
          <a:srcRect b="0" l="0" r="67292" t="12922"/>
          <a:stretch/>
        </p:blipFill>
        <p:spPr>
          <a:xfrm>
            <a:off x="7869013" y="1727301"/>
            <a:ext cx="1198075" cy="99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/>
          <p:nvPr/>
        </p:nvSpPr>
        <p:spPr>
          <a:xfrm>
            <a:off x="8326050" y="2734525"/>
            <a:ext cx="289500" cy="1337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6420875" y="4142025"/>
            <a:ext cx="1602600" cy="544500"/>
          </a:xfrm>
          <a:prstGeom prst="rect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shader program?</a:t>
            </a:r>
            <a:endParaRPr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471900" y="1919075"/>
            <a:ext cx="6096600" cy="271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this part of the subject, we are going to practice a little bit with </a:t>
            </a:r>
            <a:r>
              <a:rPr b="1" lang="en">
                <a:solidFill>
                  <a:schemeClr val="accent2"/>
                </a:solidFill>
              </a:rPr>
              <a:t>fragment shaders</a:t>
            </a:r>
            <a:endParaRPr b="1">
              <a:solidFill>
                <a:schemeClr val="accent2"/>
              </a:solidFill>
            </a:endParaRPr>
          </a:p>
          <a:p>
            <a:pPr indent="-34290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not worry about the model: just </a:t>
            </a:r>
            <a:r>
              <a:rPr b="1" lang="en">
                <a:solidFill>
                  <a:schemeClr val="accent2"/>
                </a:solidFill>
              </a:rPr>
              <a:t>a quad (two triangles)</a:t>
            </a:r>
            <a:r>
              <a:rPr lang="en"/>
              <a:t> will be rendered</a:t>
            </a:r>
            <a:endParaRPr/>
          </a:p>
        </p:txBody>
      </p:sp>
      <p:pic>
        <p:nvPicPr>
          <p:cNvPr descr="Resultado de imagen de tessellation shader pipeline"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6525" y="1864675"/>
            <a:ext cx="1388975" cy="3086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relacionada"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3599" y="4120500"/>
            <a:ext cx="888925" cy="88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/>
          <p:nvPr/>
        </p:nvSpPr>
        <p:spPr>
          <a:xfrm>
            <a:off x="8326050" y="2734525"/>
            <a:ext cx="289500" cy="1337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7905500" y="1703625"/>
            <a:ext cx="1184700" cy="1030800"/>
          </a:xfrm>
          <a:prstGeom prst="rect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Resultado de imagen de opengl quad" id="120" name="Google Shape;12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23600" y="1767576"/>
            <a:ext cx="943292" cy="88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shader program?</a:t>
            </a:r>
            <a:endParaRPr/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471900" y="1919075"/>
            <a:ext cx="6096600" cy="271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this part of the subject, we are going to practice a little bit with </a:t>
            </a:r>
            <a:r>
              <a:rPr b="1" lang="en">
                <a:solidFill>
                  <a:schemeClr val="accent2"/>
                </a:solidFill>
              </a:rPr>
              <a:t>fragment shaders</a:t>
            </a:r>
            <a:endParaRPr b="1">
              <a:solidFill>
                <a:schemeClr val="accent2"/>
              </a:solidFill>
            </a:endParaRPr>
          </a:p>
          <a:p>
            <a:pPr indent="-34290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not worry about the model: just </a:t>
            </a:r>
            <a:r>
              <a:rPr b="1" lang="en">
                <a:solidFill>
                  <a:schemeClr val="accent2"/>
                </a:solidFill>
              </a:rPr>
              <a:t>a quad (two triangles)</a:t>
            </a:r>
            <a:r>
              <a:rPr lang="en"/>
              <a:t> will be rendered</a:t>
            </a:r>
            <a:endParaRPr/>
          </a:p>
          <a:p>
            <a:pPr indent="-34290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Shadertoy!</a:t>
            </a:r>
            <a:endParaRPr/>
          </a:p>
        </p:txBody>
      </p:sp>
      <p:pic>
        <p:nvPicPr>
          <p:cNvPr descr="Resultado de imagen de tessellation shader pipeline"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6525" y="1864675"/>
            <a:ext cx="1388975" cy="3086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relacionada" id="128" name="Google Shape;12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3599" y="4120500"/>
            <a:ext cx="888925" cy="88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/>
          <p:nvPr/>
        </p:nvSpPr>
        <p:spPr>
          <a:xfrm>
            <a:off x="8326050" y="2734525"/>
            <a:ext cx="289500" cy="1337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7905500" y="1703625"/>
            <a:ext cx="1184700" cy="1030800"/>
          </a:xfrm>
          <a:prstGeom prst="rect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Resultado de imagen de opengl quad" id="131" name="Google Shape;13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23600" y="1767576"/>
            <a:ext cx="943292" cy="88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86675" y="3743438"/>
            <a:ext cx="2867025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a look...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471900" y="1919075"/>
            <a:ext cx="5295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 big procedural worlds can be created within the fragment processor.</a:t>
            </a:r>
            <a:endParaRPr/>
          </a:p>
          <a:p>
            <a:pPr indent="-317500" lvl="0" marL="45720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GPU intensive</a:t>
            </a:r>
            <a:endParaRPr sz="1400"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Difficult maths :_D</a:t>
            </a:r>
            <a:endParaRPr sz="1400"/>
          </a:p>
          <a:p>
            <a:pPr indent="0" lvl="0" marL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Some examples:</a:t>
            </a:r>
            <a:endParaRPr/>
          </a:p>
          <a:p>
            <a:pPr indent="-317500" lvl="0" marL="45720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https://www.shadertoy.com/</a:t>
            </a:r>
            <a:endParaRPr sz="1400"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https://www.shadertoy.com/results?query=landscape</a:t>
            </a:r>
            <a:endParaRPr sz="1400"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5"/>
              </a:rPr>
              <a:t>https://www.shadertoy.com/results?query=reflections</a:t>
            </a:r>
            <a:endParaRPr sz="1400"/>
          </a:p>
          <a:p>
            <a:pPr indent="0" lvl="0" marL="0" rtl="0" algn="l">
              <a:lnSpc>
                <a:spcPct val="114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62325" y="1893226"/>
            <a:ext cx="2064700" cy="135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 rotWithShape="1">
          <a:blip r:embed="rId7">
            <a:alphaModFix/>
          </a:blip>
          <a:srcRect b="0" l="1019" r="0" t="0"/>
          <a:stretch/>
        </p:blipFill>
        <p:spPr>
          <a:xfrm>
            <a:off x="3610225" y="2431050"/>
            <a:ext cx="2064700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 rotWithShape="1">
          <a:blip r:embed="rId8">
            <a:alphaModFix/>
          </a:blip>
          <a:srcRect b="0" l="2257" r="0" t="0"/>
          <a:stretch/>
        </p:blipFill>
        <p:spPr>
          <a:xfrm>
            <a:off x="5367275" y="3032575"/>
            <a:ext cx="2163275" cy="121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 rotWithShape="1">
          <a:blip r:embed="rId9">
            <a:alphaModFix/>
          </a:blip>
          <a:srcRect b="0" l="3353" r="0" t="0"/>
          <a:stretch/>
        </p:blipFill>
        <p:spPr>
          <a:xfrm>
            <a:off x="6852975" y="3759750"/>
            <a:ext cx="2163275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