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252221df0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252221df0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256ad5f1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256ad5f1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2f840b1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2f840b1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0fc282c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0fc282c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0fc282c0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0fc282c0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0fc282c0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0fc282c0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0fc282c0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0fc282c0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256ad5f1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256ad5f1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256ad5f1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256ad5f1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256ad5f1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256ad5f1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52221df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252221df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256ad5f1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256ad5f1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256ad5f1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256ad5f1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252221df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252221df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0fc282c0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0fc282c0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252221df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252221df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0fc282c0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0fc282c0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256ad5f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256ad5f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252221df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252221df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256ad5f1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256ad5f1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252221df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252221df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256ad5f1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256ad5f1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learnopengl.com/Getting-started/Coordinate-System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Relationship Id="rId6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24.png"/><Relationship Id="rId7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24.pn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Transformations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Graphics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transformations pipeline</a:t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225" y="1272875"/>
            <a:ext cx="6270175" cy="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 rotWithShape="1">
          <a:blip r:embed="rId4">
            <a:alphaModFix/>
          </a:blip>
          <a:srcRect b="0" l="0" r="67292" t="12922"/>
          <a:stretch/>
        </p:blipFill>
        <p:spPr>
          <a:xfrm>
            <a:off x="265163" y="1076251"/>
            <a:ext cx="1198075" cy="99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188" name="Google Shape;18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1013" y="1161100"/>
            <a:ext cx="936925" cy="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6900" y="2094450"/>
            <a:ext cx="4064950" cy="18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99600" y="3302150"/>
            <a:ext cx="1758350" cy="17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>
            <p:ph idx="4294967295" type="body"/>
          </p:nvPr>
        </p:nvSpPr>
        <p:spPr>
          <a:xfrm>
            <a:off x="397975" y="2272125"/>
            <a:ext cx="3050700" cy="28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b="1" lang="en" sz="1400"/>
              <a:t>NDC </a:t>
            </a:r>
            <a:r>
              <a:rPr b="1" lang="en" sz="1400"/>
              <a:t>coordinates</a:t>
            </a:r>
            <a:r>
              <a:rPr lang="en" sz="1400"/>
              <a:t>, are the coordinates of an object after projection and perspective division.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We use the </a:t>
            </a:r>
            <a:r>
              <a:rPr b="1" lang="en" sz="1400"/>
              <a:t>projection </a:t>
            </a:r>
            <a:r>
              <a:rPr b="1" lang="en" sz="1400"/>
              <a:t>matrix</a:t>
            </a:r>
            <a:r>
              <a:rPr lang="en" sz="1400"/>
              <a:t> to transform from view coordinates to clip coordinates.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We then perform the </a:t>
            </a:r>
            <a:r>
              <a:rPr b="1" lang="en" sz="1400"/>
              <a:t>perspective division</a:t>
            </a:r>
            <a:r>
              <a:rPr lang="en" sz="1400"/>
              <a:t> </a:t>
            </a:r>
            <a:r>
              <a:rPr i="1" lang="en" sz="1400"/>
              <a:t>(x/w, y/w, z/w)</a:t>
            </a:r>
            <a:r>
              <a:rPr lang="en" sz="1400"/>
              <a:t> to obtain the </a:t>
            </a:r>
            <a:r>
              <a:rPr b="1" lang="en" sz="1400"/>
              <a:t>NDCs</a:t>
            </a:r>
            <a:r>
              <a:rPr lang="en" sz="1400"/>
              <a:t>.</a:t>
            </a:r>
            <a:endParaRPr sz="1400"/>
          </a:p>
        </p:txBody>
      </p:sp>
      <p:sp>
        <p:nvSpPr>
          <p:cNvPr id="192" name="Google Shape;192;p22"/>
          <p:cNvSpPr/>
          <p:nvPr/>
        </p:nvSpPr>
        <p:spPr>
          <a:xfrm flipH="1" rot="10800000">
            <a:off x="5910275" y="3808175"/>
            <a:ext cx="855300" cy="366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5195250" y="4174775"/>
            <a:ext cx="14604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projection and perspective division</a:t>
            </a:r>
            <a:endParaRPr b="1" sz="1000"/>
          </a:p>
        </p:txBody>
      </p:sp>
      <p:sp>
        <p:nvSpPr>
          <p:cNvPr id="194" name="Google Shape;194;p22"/>
          <p:cNvSpPr/>
          <p:nvPr/>
        </p:nvSpPr>
        <p:spPr>
          <a:xfrm>
            <a:off x="4105025" y="1076250"/>
            <a:ext cx="2626800" cy="113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7666275" y="2190400"/>
            <a:ext cx="12495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Orthographic or parallel projection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0950" y="699870"/>
            <a:ext cx="8222099" cy="34660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/>
          <p:nvPr/>
        </p:nvSpPr>
        <p:spPr>
          <a:xfrm>
            <a:off x="1505625" y="695250"/>
            <a:ext cx="936900" cy="3465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5535750" y="695250"/>
            <a:ext cx="140700" cy="3465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transformations pipeline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225" y="1272875"/>
            <a:ext cx="6270175" cy="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 rotWithShape="1">
          <a:blip r:embed="rId4">
            <a:alphaModFix/>
          </a:blip>
          <a:srcRect b="0" l="0" r="67292" t="12922"/>
          <a:stretch/>
        </p:blipFill>
        <p:spPr>
          <a:xfrm>
            <a:off x="265163" y="1076251"/>
            <a:ext cx="1198075" cy="99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206" name="Google Shape;20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1013" y="1161100"/>
            <a:ext cx="936925" cy="9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 txBox="1"/>
          <p:nvPr>
            <p:ph idx="4294967295" type="body"/>
          </p:nvPr>
        </p:nvSpPr>
        <p:spPr>
          <a:xfrm>
            <a:off x="397975" y="2272125"/>
            <a:ext cx="3050700" cy="28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b="1" lang="en" sz="1400"/>
              <a:t>window </a:t>
            </a:r>
            <a:r>
              <a:rPr b="1" lang="en" sz="1400"/>
              <a:t>coordinates</a:t>
            </a:r>
            <a:r>
              <a:rPr lang="en" sz="1400"/>
              <a:t>, are the coordinates of an object after its </a:t>
            </a:r>
            <a:r>
              <a:rPr b="1" lang="en" sz="1400"/>
              <a:t>viewport transformation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 viewport transformation is carried out by a fixed part of the pipeline. Controlled by these functions: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glViewport()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glDepthRange()</a:t>
            </a:r>
            <a:endParaRPr sz="1400"/>
          </a:p>
        </p:txBody>
      </p:sp>
      <p:sp>
        <p:nvSpPr>
          <p:cNvPr id="208" name="Google Shape;208;p23"/>
          <p:cNvSpPr/>
          <p:nvPr/>
        </p:nvSpPr>
        <p:spPr>
          <a:xfrm>
            <a:off x="6169750" y="1076250"/>
            <a:ext cx="1771200" cy="113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5229025" y="4495575"/>
            <a:ext cx="2076900" cy="458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7941275" y="2479500"/>
            <a:ext cx="983400" cy="164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3"/>
          <p:cNvPicPr preferRelativeResize="0"/>
          <p:nvPr/>
        </p:nvPicPr>
        <p:blipFill rotWithShape="1">
          <a:blip r:embed="rId6">
            <a:alphaModFix/>
          </a:blip>
          <a:srcRect b="0" l="65001" r="0" t="0"/>
          <a:stretch/>
        </p:blipFill>
        <p:spPr>
          <a:xfrm>
            <a:off x="5875502" y="2406425"/>
            <a:ext cx="2787600" cy="25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26088" y="2926500"/>
            <a:ext cx="1549725" cy="152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/>
          <p:nvPr/>
        </p:nvSpPr>
        <p:spPr>
          <a:xfrm>
            <a:off x="5250567" y="3631450"/>
            <a:ext cx="452100" cy="21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0950" y="699870"/>
            <a:ext cx="8222099" cy="34660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3"/>
          <p:cNvSpPr/>
          <p:nvPr/>
        </p:nvSpPr>
        <p:spPr>
          <a:xfrm>
            <a:off x="5535750" y="695250"/>
            <a:ext cx="140700" cy="3465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reference, have a look at LearnOpenGL’s post on Coordinate Systems: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https://learnopengl.com/Getting-started/Coordinate-Systems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Transforms in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 Math library</a:t>
            </a:r>
            <a:endParaRPr/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925" y="1499150"/>
            <a:ext cx="2860275" cy="21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GLM</a:t>
            </a:r>
            <a:endParaRPr/>
          </a:p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GLM is a library with math types and functions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Much like MathGeoLib (I think you use it a lot in some other subjects)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mimics glsl types and functions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is likely that if you remember some function you used in GLSL during the ray tracing exercise, you will be able to use it in C++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Everything is in the namespace glsl:: (you can “open” the namespace if you like it so you do not need to type glm:: each time you want to use a function or type)</a:t>
            </a:r>
            <a:endParaRPr sz="1600"/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500" y="153100"/>
            <a:ext cx="1853775" cy="13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 transforms</a:t>
            </a:r>
            <a:endParaRPr/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view matrix and the perspective projection matrices are created with the lookAt and perspective functions respectively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NOTE:</a:t>
            </a:r>
            <a:r>
              <a:rPr lang="en"/>
              <a:t> You also have the </a:t>
            </a:r>
            <a:r>
              <a:rPr b="1" lang="en"/>
              <a:t>ortho </a:t>
            </a:r>
            <a:r>
              <a:rPr lang="en"/>
              <a:t>function to compute orthographic projections</a:t>
            </a:r>
            <a:endParaRPr/>
          </a:p>
        </p:txBody>
      </p:sp>
      <p:pic>
        <p:nvPicPr>
          <p:cNvPr id="241" name="Google Shape;2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663" y="3020088"/>
            <a:ext cx="57626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8500" y="153100"/>
            <a:ext cx="1853775" cy="13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transforms</a:t>
            </a:r>
            <a:endParaRPr/>
          </a:p>
        </p:txBody>
      </p:sp>
      <p:sp>
        <p:nvSpPr>
          <p:cNvPr id="248" name="Google Shape;248;p28"/>
          <p:cNvSpPr txBox="1"/>
          <p:nvPr>
            <p:ph idx="4294967295" type="body"/>
          </p:nvPr>
        </p:nvSpPr>
        <p:spPr>
          <a:xfrm>
            <a:off x="471900" y="1233275"/>
            <a:ext cx="2862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Entity world transforms can be composed using translations, rotations, and scalings.</a:t>
            </a:r>
            <a:endParaRPr/>
          </a:p>
        </p:txBody>
      </p:sp>
      <p:pic>
        <p:nvPicPr>
          <p:cNvPr id="249" name="Google Shape;249;p28"/>
          <p:cNvPicPr preferRelativeResize="0"/>
          <p:nvPr/>
        </p:nvPicPr>
        <p:blipFill rotWithShape="1">
          <a:blip r:embed="rId3">
            <a:alphaModFix/>
          </a:blip>
          <a:srcRect b="0" l="0" r="0" t="27588"/>
          <a:stretch/>
        </p:blipFill>
        <p:spPr>
          <a:xfrm>
            <a:off x="3334875" y="1047750"/>
            <a:ext cx="534352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5675" y="3376650"/>
            <a:ext cx="596265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/>
        </p:nvSpPr>
        <p:spPr>
          <a:xfrm>
            <a:off x="457200" y="4038600"/>
            <a:ext cx="82368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NOTE: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If some time you need to change the direction of the coordinate transforms, use the </a:t>
            </a: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inverse()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function, which gives you the inverse matrix.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8500" y="153100"/>
            <a:ext cx="1853775" cy="139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2441" y="3622800"/>
            <a:ext cx="4124325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 matrices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(slides for reference)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Homogeneous coordinates</a:t>
            </a:r>
            <a:endParaRPr/>
          </a:p>
        </p:txBody>
      </p:sp>
      <p:sp>
        <p:nvSpPr>
          <p:cNvPr id="264" name="Google Shape;264;p30"/>
          <p:cNvSpPr txBox="1"/>
          <p:nvPr>
            <p:ph idx="4294967295" type="body"/>
          </p:nvPr>
        </p:nvSpPr>
        <p:spPr>
          <a:xfrm>
            <a:off x="471900" y="917250"/>
            <a:ext cx="81963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simplify calculations, in OpenGL we use </a:t>
            </a:r>
            <a:r>
              <a:rPr b="1" lang="en"/>
              <a:t>homogeneous coordinates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x 4 matrices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component points and vectors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Points: (x, y, z, 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Vectors: (x, y, z, 0)</a:t>
            </a:r>
            <a:endParaRPr/>
          </a:p>
        </p:txBody>
      </p:sp>
      <p:pic>
        <p:nvPicPr>
          <p:cNvPr id="265" name="Google Shape;2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603" y="3083100"/>
            <a:ext cx="5531900" cy="13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Translation matrix</a:t>
            </a:r>
            <a:endParaRPr/>
          </a:p>
        </p:txBody>
      </p:sp>
      <p:pic>
        <p:nvPicPr>
          <p:cNvPr id="271" name="Google Shape;2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875" y="2571750"/>
            <a:ext cx="317182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700" y="2533650"/>
            <a:ext cx="1905000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1"/>
          <p:cNvSpPr txBox="1"/>
          <p:nvPr>
            <p:ph idx="4294967295" type="body"/>
          </p:nvPr>
        </p:nvSpPr>
        <p:spPr>
          <a:xfrm>
            <a:off x="471900" y="917250"/>
            <a:ext cx="81963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how it can only affect to points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vectors, whose 4th component is 0, are not affected by translations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6937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transformations pipeline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839" y="1858950"/>
            <a:ext cx="4518324" cy="25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 matrices</a:t>
            </a:r>
            <a:endParaRPr/>
          </a:p>
        </p:txBody>
      </p:sp>
      <p:pic>
        <p:nvPicPr>
          <p:cNvPr id="279" name="Google Shape;2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75" y="2286263"/>
            <a:ext cx="19050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1950" y="1064650"/>
            <a:ext cx="43910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1950" y="2313000"/>
            <a:ext cx="4409300" cy="101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4325" y="3498350"/>
            <a:ext cx="448627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2"/>
          <p:cNvSpPr txBox="1"/>
          <p:nvPr/>
        </p:nvSpPr>
        <p:spPr>
          <a:xfrm>
            <a:off x="476475" y="916300"/>
            <a:ext cx="33597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They affect to both points and vectors.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Scale matrix</a:t>
            </a:r>
            <a:endParaRPr/>
          </a:p>
        </p:txBody>
      </p:sp>
      <p:pic>
        <p:nvPicPr>
          <p:cNvPr id="289" name="Google Shape;2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825" y="2371925"/>
            <a:ext cx="19050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600" y="2410025"/>
            <a:ext cx="345757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3"/>
          <p:cNvSpPr txBox="1"/>
          <p:nvPr/>
        </p:nvSpPr>
        <p:spPr>
          <a:xfrm>
            <a:off x="476475" y="916300"/>
            <a:ext cx="73914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They affect to both points and vectors.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Projection matrices</a:t>
            </a:r>
            <a:endParaRPr/>
          </a:p>
        </p:txBody>
      </p:sp>
      <p:pic>
        <p:nvPicPr>
          <p:cNvPr descr="_images/frustum-matrix.png" id="297" name="Google Shape;2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188" y="2397113"/>
            <a:ext cx="473392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images/ortho-matrix.png" id="298" name="Google Shape;29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2200" y="1044575"/>
            <a:ext cx="473392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images/perspective-matrix.png" id="299" name="Google Shape;29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7425" y="3721100"/>
            <a:ext cx="5277426" cy="86896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4"/>
          <p:cNvSpPr txBox="1"/>
          <p:nvPr/>
        </p:nvSpPr>
        <p:spPr>
          <a:xfrm>
            <a:off x="342075" y="1372545"/>
            <a:ext cx="3151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Orthographic or parallel projection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4"/>
          <p:cNvSpPr txBox="1"/>
          <p:nvPr/>
        </p:nvSpPr>
        <p:spPr>
          <a:xfrm>
            <a:off x="342075" y="2586163"/>
            <a:ext cx="31518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Perspective projection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With left, right, bottom, top, near, and far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34"/>
          <p:cNvSpPr txBox="1"/>
          <p:nvPr/>
        </p:nvSpPr>
        <p:spPr>
          <a:xfrm>
            <a:off x="342075" y="3835025"/>
            <a:ext cx="31518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Perspective projection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With fovy, aspect, near, and far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transformations pipeline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0" r="67292" t="12922"/>
          <a:stretch/>
        </p:blipFill>
        <p:spPr>
          <a:xfrm>
            <a:off x="265163" y="1076251"/>
            <a:ext cx="1198075" cy="99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1013" y="1161100"/>
            <a:ext cx="936925" cy="9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idx="4294967295" type="body"/>
          </p:nvPr>
        </p:nvSpPr>
        <p:spPr>
          <a:xfrm>
            <a:off x="548100" y="2604875"/>
            <a:ext cx="3707100" cy="18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Model-view-projection transforms are done within the vertex shader </a:t>
            </a:r>
            <a:r>
              <a:rPr b="1" lang="en"/>
              <a:t>IF WE WANT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Applying vertex transformations in our vertex shader is completely optional and up to us.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2420025" y="1076250"/>
            <a:ext cx="2945700" cy="14505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3225" y="1272875"/>
            <a:ext cx="6270175" cy="9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419900" y="2172250"/>
            <a:ext cx="29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This can happen in vertex shaders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5468025" y="1076250"/>
            <a:ext cx="2006700" cy="14505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467900" y="2172250"/>
            <a:ext cx="20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Fixed pipeline (always)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4527050" y="2604875"/>
            <a:ext cx="4230900" cy="18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by width (also called perspective divide), and viewport transforms are part of the fixed graphics pipeline and they are always executed.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configure the viewport transform with:  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glViewport(x, y, width, height)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950" y="699870"/>
            <a:ext cx="8222099" cy="34660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1505625" y="695250"/>
            <a:ext cx="936900" cy="3465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5535750" y="695250"/>
            <a:ext cx="140700" cy="3465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transformations pipeline</a:t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225" y="1272875"/>
            <a:ext cx="6270175" cy="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 rotWithShape="1">
          <a:blip r:embed="rId4">
            <a:alphaModFix/>
          </a:blip>
          <a:srcRect b="0" l="0" r="67292" t="12922"/>
          <a:stretch/>
        </p:blipFill>
        <p:spPr>
          <a:xfrm>
            <a:off x="265163" y="1076251"/>
            <a:ext cx="1198075" cy="99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1013" y="1161100"/>
            <a:ext cx="936925" cy="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 rotWithShape="1">
          <a:blip r:embed="rId4">
            <a:alphaModFix/>
          </a:blip>
          <a:srcRect b="0" l="0" r="67292" t="12922"/>
          <a:stretch/>
        </p:blipFill>
        <p:spPr>
          <a:xfrm>
            <a:off x="5162690" y="2274899"/>
            <a:ext cx="2648999" cy="21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>
            <p:ph idx="4294967295" type="body"/>
          </p:nvPr>
        </p:nvSpPr>
        <p:spPr>
          <a:xfrm>
            <a:off x="776700" y="2452475"/>
            <a:ext cx="3707100" cy="18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</a:t>
            </a:r>
            <a:r>
              <a:rPr b="1" lang="en"/>
              <a:t>local coordinates</a:t>
            </a:r>
            <a:r>
              <a:rPr lang="en"/>
              <a:t> of an object (or object coordinates) are its coordinates as read from the file generated with the 3D modeling software.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293225" y="1076250"/>
            <a:ext cx="2370300" cy="113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950" y="699870"/>
            <a:ext cx="8222099" cy="34660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/>
          <p:nvPr/>
        </p:nvSpPr>
        <p:spPr>
          <a:xfrm>
            <a:off x="1505625" y="695250"/>
            <a:ext cx="936900" cy="3465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transformations pipeline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225" y="1272875"/>
            <a:ext cx="6270175" cy="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 rotWithShape="1">
          <a:blip r:embed="rId4">
            <a:alphaModFix/>
          </a:blip>
          <a:srcRect b="0" l="0" r="67292" t="12922"/>
          <a:stretch/>
        </p:blipFill>
        <p:spPr>
          <a:xfrm>
            <a:off x="265163" y="1076251"/>
            <a:ext cx="1198075" cy="99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1013" y="1161100"/>
            <a:ext cx="936925" cy="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6550" y="2571751"/>
            <a:ext cx="5430699" cy="16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>
            <p:ph idx="4294967295" type="body"/>
          </p:nvPr>
        </p:nvSpPr>
        <p:spPr>
          <a:xfrm>
            <a:off x="397975" y="2195925"/>
            <a:ext cx="3389400" cy="25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world coordinates</a:t>
            </a:r>
            <a:r>
              <a:rPr lang="en"/>
              <a:t>, are the coordinates of an object with respect to the world space.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use the </a:t>
            </a:r>
            <a:r>
              <a:rPr b="1" lang="en"/>
              <a:t>world matrix</a:t>
            </a:r>
            <a:r>
              <a:rPr lang="en"/>
              <a:t> (or </a:t>
            </a:r>
            <a:r>
              <a:rPr b="1" lang="en"/>
              <a:t>model matrix</a:t>
            </a:r>
            <a:r>
              <a:rPr lang="en"/>
              <a:t>) to transform from local coordinates to world coordinates.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2028075" y="1076250"/>
            <a:ext cx="1686000" cy="113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950" y="699870"/>
            <a:ext cx="8222099" cy="34660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1505625" y="695250"/>
            <a:ext cx="936900" cy="3465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transformations pipeline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225" y="1272875"/>
            <a:ext cx="6270175" cy="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4">
            <a:alphaModFix/>
          </a:blip>
          <a:srcRect b="0" l="0" r="67292" t="12922"/>
          <a:stretch/>
        </p:blipFill>
        <p:spPr>
          <a:xfrm>
            <a:off x="265163" y="1076251"/>
            <a:ext cx="1198075" cy="99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1013" y="1161100"/>
            <a:ext cx="936925" cy="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8623" y="2272125"/>
            <a:ext cx="5695377" cy="25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>
            <p:ph idx="4294967295" type="body"/>
          </p:nvPr>
        </p:nvSpPr>
        <p:spPr>
          <a:xfrm>
            <a:off x="397975" y="2272125"/>
            <a:ext cx="3050700" cy="25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b="1" lang="en" sz="1400"/>
              <a:t>camera </a:t>
            </a:r>
            <a:r>
              <a:rPr b="1" lang="en" sz="1400"/>
              <a:t>coordinates</a:t>
            </a:r>
            <a:r>
              <a:rPr lang="en" sz="1400"/>
              <a:t>, are the coordinates of an object with respect to the camera space (also </a:t>
            </a:r>
            <a:r>
              <a:rPr b="1" lang="en" sz="1400"/>
              <a:t>eye </a:t>
            </a:r>
            <a:r>
              <a:rPr lang="en" sz="1400"/>
              <a:t>coordinates, or </a:t>
            </a:r>
            <a:r>
              <a:rPr b="1" lang="en" sz="1400"/>
              <a:t>view </a:t>
            </a:r>
            <a:r>
              <a:rPr lang="en" sz="1400"/>
              <a:t>coordinates).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We use the </a:t>
            </a:r>
            <a:r>
              <a:rPr b="1" lang="en" sz="1400"/>
              <a:t>view </a:t>
            </a:r>
            <a:r>
              <a:rPr b="1" lang="en" sz="1400"/>
              <a:t>matrix</a:t>
            </a:r>
            <a:r>
              <a:rPr lang="en" sz="1400"/>
              <a:t> (or </a:t>
            </a:r>
            <a:r>
              <a:rPr b="1" lang="en" sz="1400"/>
              <a:t>camera / eye </a:t>
            </a:r>
            <a:r>
              <a:rPr b="1" lang="en" sz="1400"/>
              <a:t>matrix</a:t>
            </a:r>
            <a:r>
              <a:rPr lang="en" sz="1400"/>
              <a:t>) to transform from world coordinates to camera/eye/view coordinates.</a:t>
            </a:r>
            <a:endParaRPr sz="1400"/>
          </a:p>
        </p:txBody>
      </p:sp>
      <p:sp>
        <p:nvSpPr>
          <p:cNvPr id="128" name="Google Shape;128;p18"/>
          <p:cNvSpPr/>
          <p:nvPr/>
        </p:nvSpPr>
        <p:spPr>
          <a:xfrm>
            <a:off x="3066550" y="1076250"/>
            <a:ext cx="1673700" cy="113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950" y="699870"/>
            <a:ext cx="8222099" cy="34660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/>
          <p:nvPr/>
        </p:nvSpPr>
        <p:spPr>
          <a:xfrm>
            <a:off x="1505625" y="695250"/>
            <a:ext cx="936900" cy="3465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transformations pipeline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225" y="1272875"/>
            <a:ext cx="6270175" cy="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 rotWithShape="1">
          <a:blip r:embed="rId4">
            <a:alphaModFix/>
          </a:blip>
          <a:srcRect b="0" l="0" r="67292" t="12922"/>
          <a:stretch/>
        </p:blipFill>
        <p:spPr>
          <a:xfrm>
            <a:off x="265163" y="1076251"/>
            <a:ext cx="1198075" cy="99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138" name="Google Shape;13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1013" y="1161100"/>
            <a:ext cx="936925" cy="9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>
            <p:ph idx="4294967295" type="body"/>
          </p:nvPr>
        </p:nvSpPr>
        <p:spPr>
          <a:xfrm>
            <a:off x="397975" y="2272125"/>
            <a:ext cx="3050700" cy="28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b="1" lang="en" sz="1400"/>
              <a:t>NDC coordinates</a:t>
            </a:r>
            <a:r>
              <a:rPr lang="en" sz="1400"/>
              <a:t>, are the coordinates of an object after projection and perspective division.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We use the </a:t>
            </a:r>
            <a:r>
              <a:rPr b="1" lang="en" sz="1400"/>
              <a:t>projection matrix</a:t>
            </a:r>
            <a:r>
              <a:rPr lang="en" sz="1400"/>
              <a:t> to transform from view coordinates to clip coordinates.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We then perform the </a:t>
            </a:r>
            <a:r>
              <a:rPr b="1" lang="en" sz="1400"/>
              <a:t>perspective division</a:t>
            </a:r>
            <a:r>
              <a:rPr lang="en" sz="1400"/>
              <a:t> </a:t>
            </a:r>
            <a:r>
              <a:rPr i="1" lang="en" sz="1400"/>
              <a:t>(x/w, y/w, z/w)</a:t>
            </a:r>
            <a:r>
              <a:rPr lang="en" sz="1400"/>
              <a:t> to obtain the </a:t>
            </a:r>
            <a:r>
              <a:rPr b="1" lang="en" sz="1400"/>
              <a:t>NDCs</a:t>
            </a:r>
            <a:r>
              <a:rPr lang="en" sz="1400"/>
              <a:t>.</a:t>
            </a:r>
            <a:endParaRPr sz="1400"/>
          </a:p>
        </p:txBody>
      </p:sp>
      <p:sp>
        <p:nvSpPr>
          <p:cNvPr id="140" name="Google Shape;140;p19"/>
          <p:cNvSpPr/>
          <p:nvPr/>
        </p:nvSpPr>
        <p:spPr>
          <a:xfrm>
            <a:off x="4105025" y="1076250"/>
            <a:ext cx="2626800" cy="113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3780075" y="2495200"/>
            <a:ext cx="11619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Perspective projection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_images/ViewFrustum.png" id="142" name="Google Shape;142;p19"/>
          <p:cNvPicPr preferRelativeResize="0"/>
          <p:nvPr/>
        </p:nvPicPr>
        <p:blipFill rotWithShape="1">
          <a:blip r:embed="rId6">
            <a:alphaModFix/>
          </a:blip>
          <a:srcRect b="0" l="0" r="42102" t="0"/>
          <a:stretch/>
        </p:blipFill>
        <p:spPr>
          <a:xfrm>
            <a:off x="5022676" y="2272125"/>
            <a:ext cx="3402348" cy="28341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5229025" y="4724175"/>
            <a:ext cx="2076900" cy="458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7941275" y="2479500"/>
            <a:ext cx="983400" cy="164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950" y="699870"/>
            <a:ext cx="8222099" cy="34660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/>
          <p:nvPr/>
        </p:nvSpPr>
        <p:spPr>
          <a:xfrm>
            <a:off x="1505625" y="695250"/>
            <a:ext cx="936900" cy="3465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5535750" y="695250"/>
            <a:ext cx="140700" cy="3465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transformations pipeline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225" y="1272875"/>
            <a:ext cx="6270175" cy="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 rotWithShape="1">
          <a:blip r:embed="rId4">
            <a:alphaModFix/>
          </a:blip>
          <a:srcRect b="0" l="0" r="67292" t="12922"/>
          <a:stretch/>
        </p:blipFill>
        <p:spPr>
          <a:xfrm>
            <a:off x="265163" y="1076251"/>
            <a:ext cx="1198075" cy="99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155" name="Google Shape;15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1013" y="1161100"/>
            <a:ext cx="936925" cy="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 rotWithShape="1">
          <a:blip r:embed="rId6">
            <a:alphaModFix/>
          </a:blip>
          <a:srcRect b="0" l="30191" r="0" t="0"/>
          <a:stretch/>
        </p:blipFill>
        <p:spPr>
          <a:xfrm>
            <a:off x="3672850" y="2846154"/>
            <a:ext cx="3535375" cy="2233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08225" y="2348325"/>
            <a:ext cx="1549725" cy="152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>
            <p:ph idx="4294967295" type="body"/>
          </p:nvPr>
        </p:nvSpPr>
        <p:spPr>
          <a:xfrm>
            <a:off x="397975" y="2272125"/>
            <a:ext cx="3050700" cy="28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b="1" lang="en" sz="1400"/>
              <a:t>NDC coordinates</a:t>
            </a:r>
            <a:r>
              <a:rPr lang="en" sz="1400"/>
              <a:t>, are the coordinates of an object after projection and perspective division.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We use the </a:t>
            </a:r>
            <a:r>
              <a:rPr b="1" lang="en" sz="1400"/>
              <a:t>projection matrix</a:t>
            </a:r>
            <a:r>
              <a:rPr lang="en" sz="1400"/>
              <a:t> to transform from view coordinates to clip coordinates.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We then perform the </a:t>
            </a:r>
            <a:r>
              <a:rPr b="1" lang="en" sz="1400"/>
              <a:t>perspective division</a:t>
            </a:r>
            <a:r>
              <a:rPr lang="en" sz="1400"/>
              <a:t> </a:t>
            </a:r>
            <a:r>
              <a:rPr i="1" lang="en" sz="1400"/>
              <a:t>(x/w, y/w, z/w)</a:t>
            </a:r>
            <a:r>
              <a:rPr lang="en" sz="1400"/>
              <a:t> to obtain the </a:t>
            </a:r>
            <a:r>
              <a:rPr b="1" lang="en" sz="1400"/>
              <a:t>NDCs</a:t>
            </a:r>
            <a:r>
              <a:rPr lang="en" sz="1400"/>
              <a:t>.</a:t>
            </a:r>
            <a:endParaRPr sz="1400"/>
          </a:p>
        </p:txBody>
      </p:sp>
      <p:sp>
        <p:nvSpPr>
          <p:cNvPr id="159" name="Google Shape;159;p20"/>
          <p:cNvSpPr/>
          <p:nvPr/>
        </p:nvSpPr>
        <p:spPr>
          <a:xfrm flipH="1" rot="5400000">
            <a:off x="7479350" y="3647450"/>
            <a:ext cx="365100" cy="852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7616850" y="4285700"/>
            <a:ext cx="14604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projection and perspective division</a:t>
            </a:r>
            <a:endParaRPr b="1" sz="1000"/>
          </a:p>
        </p:txBody>
      </p:sp>
      <p:sp>
        <p:nvSpPr>
          <p:cNvPr id="161" name="Google Shape;161;p20"/>
          <p:cNvSpPr/>
          <p:nvPr/>
        </p:nvSpPr>
        <p:spPr>
          <a:xfrm>
            <a:off x="4105025" y="1076250"/>
            <a:ext cx="2626800" cy="113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3780075" y="2495200"/>
            <a:ext cx="11619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Perspective</a:t>
            </a: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projection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0950" y="699870"/>
            <a:ext cx="8222099" cy="34660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/>
          <p:nvPr/>
        </p:nvSpPr>
        <p:spPr>
          <a:xfrm>
            <a:off x="1505625" y="695250"/>
            <a:ext cx="936900" cy="3465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5535750" y="695250"/>
            <a:ext cx="140700" cy="3465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transformations pipeline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225" y="1272875"/>
            <a:ext cx="6270175" cy="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 rotWithShape="1">
          <a:blip r:embed="rId4">
            <a:alphaModFix/>
          </a:blip>
          <a:srcRect b="0" l="0" r="67292" t="12922"/>
          <a:stretch/>
        </p:blipFill>
        <p:spPr>
          <a:xfrm>
            <a:off x="265163" y="1076251"/>
            <a:ext cx="1198075" cy="99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173" name="Google Shape;17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1013" y="1161100"/>
            <a:ext cx="936925" cy="9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idx="4294967295" type="body"/>
          </p:nvPr>
        </p:nvSpPr>
        <p:spPr>
          <a:xfrm>
            <a:off x="397975" y="2272125"/>
            <a:ext cx="3050700" cy="28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b="1" lang="en" sz="1400"/>
              <a:t>NDC coordinates</a:t>
            </a:r>
            <a:r>
              <a:rPr lang="en" sz="1400"/>
              <a:t>, are the coordinates of an object after projection and perspective division.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We use the </a:t>
            </a:r>
            <a:r>
              <a:rPr b="1" lang="en" sz="1400"/>
              <a:t>projection matrix</a:t>
            </a:r>
            <a:r>
              <a:rPr lang="en" sz="1400"/>
              <a:t> to transform from view coordinates to clip coordinates.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We then perform the </a:t>
            </a:r>
            <a:r>
              <a:rPr b="1" lang="en" sz="1400"/>
              <a:t>perspective division</a:t>
            </a:r>
            <a:r>
              <a:rPr lang="en" sz="1400"/>
              <a:t> </a:t>
            </a:r>
            <a:r>
              <a:rPr i="1" lang="en" sz="1400"/>
              <a:t>(x/w, y/w, z/w)</a:t>
            </a:r>
            <a:r>
              <a:rPr lang="en" sz="1400"/>
              <a:t> to obtain the </a:t>
            </a:r>
            <a:r>
              <a:rPr b="1" lang="en" sz="1400"/>
              <a:t>NDCs</a:t>
            </a:r>
            <a:r>
              <a:rPr lang="en" sz="1400"/>
              <a:t>.</a:t>
            </a:r>
            <a:endParaRPr sz="1400"/>
          </a:p>
        </p:txBody>
      </p:sp>
      <p:sp>
        <p:nvSpPr>
          <p:cNvPr id="175" name="Google Shape;175;p21"/>
          <p:cNvSpPr/>
          <p:nvPr/>
        </p:nvSpPr>
        <p:spPr>
          <a:xfrm>
            <a:off x="4105025" y="1076250"/>
            <a:ext cx="2626800" cy="113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_images/ViewFrustum.png" id="176" name="Google Shape;176;p21"/>
          <p:cNvPicPr preferRelativeResize="0"/>
          <p:nvPr/>
        </p:nvPicPr>
        <p:blipFill rotWithShape="1">
          <a:blip r:embed="rId6">
            <a:alphaModFix/>
          </a:blip>
          <a:srcRect b="14008" l="52157" r="0" t="0"/>
          <a:stretch/>
        </p:blipFill>
        <p:spPr>
          <a:xfrm>
            <a:off x="4296800" y="2272125"/>
            <a:ext cx="3269302" cy="28341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/>
          <p:nvPr/>
        </p:nvSpPr>
        <p:spPr>
          <a:xfrm>
            <a:off x="7666275" y="2190400"/>
            <a:ext cx="12495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Orthographic or parallel projection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950" y="699870"/>
            <a:ext cx="8222099" cy="34660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/>
          <p:nvPr/>
        </p:nvSpPr>
        <p:spPr>
          <a:xfrm>
            <a:off x="1505625" y="695250"/>
            <a:ext cx="936900" cy="3465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5535750" y="695250"/>
            <a:ext cx="140700" cy="3465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