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8ed8f2d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8ed8f2d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0c77be2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0c77be2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0c77be20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0c77be20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0c77be2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0c77be2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0c77be20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0c77be20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0c77be20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0c77be20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0c77be20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0c77be20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0c77be20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0c77be20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0c77be20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0c77be20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0c77be20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0c77be20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0876816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0876816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08ed8f2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08ed8f2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0c77be20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0c77be20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0ff0fb8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0ff0fb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08ed8f2d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08ed8f2d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0876816c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0876816c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876816c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876816c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0876816c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0876816c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0876816c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0876816c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08ed8f2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08ed8f2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08ed8f2d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08ed8f2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08ed8f2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08ed8f2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OpenGL</a:t>
            </a:r>
            <a:endParaRPr/>
          </a:p>
          <a:p>
            <a:pPr indent="0" lvl="0" marL="0" rtl="0" algn="l">
              <a:spcBef>
                <a:spcPts val="0"/>
              </a:spcBef>
              <a:spcAft>
                <a:spcPts val="0"/>
              </a:spcAft>
              <a:buNone/>
            </a:pPr>
            <a:r>
              <a:rPr lang="en" sz="3600"/>
              <a:t>Uniform blocks and uniform buffers</a:t>
            </a:r>
            <a:endParaRPr sz="36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Graphics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22"/>
          <p:cNvPicPr preferRelativeResize="0"/>
          <p:nvPr/>
        </p:nvPicPr>
        <p:blipFill>
          <a:blip r:embed="rId3">
            <a:alphaModFix/>
          </a:blip>
          <a:stretch>
            <a:fillRect/>
          </a:stretch>
        </p:blipFill>
        <p:spPr>
          <a:xfrm>
            <a:off x="1898663" y="771450"/>
            <a:ext cx="5346678" cy="421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460950" y="11509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about having several entities?</a:t>
            </a:r>
            <a:endParaRPr/>
          </a:p>
        </p:txBody>
      </p:sp>
      <p:pic>
        <p:nvPicPr>
          <p:cNvPr id="190" name="Google Shape;190;p23"/>
          <p:cNvPicPr preferRelativeResize="0"/>
          <p:nvPr/>
        </p:nvPicPr>
        <p:blipFill>
          <a:blip r:embed="rId3">
            <a:alphaModFix/>
          </a:blip>
          <a:stretch>
            <a:fillRect/>
          </a:stretch>
        </p:blipFill>
        <p:spPr>
          <a:xfrm>
            <a:off x="4260675" y="2070275"/>
            <a:ext cx="3620275" cy="234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 of entities</a:t>
            </a:r>
            <a:endParaRPr/>
          </a:p>
        </p:txBody>
      </p:sp>
      <p:sp>
        <p:nvSpPr>
          <p:cNvPr id="196" name="Google Shape;196;p24"/>
          <p:cNvSpPr txBox="1"/>
          <p:nvPr>
            <p:ph idx="4294967295" type="body"/>
          </p:nvPr>
        </p:nvSpPr>
        <p:spPr>
          <a:xfrm>
            <a:off x="471900" y="954700"/>
            <a:ext cx="82221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this point you should have a list of entities (or similar).</a:t>
            </a:r>
            <a:endParaRPr/>
          </a:p>
          <a:p>
            <a:pPr indent="0" lvl="0" marL="0" rtl="0" algn="l">
              <a:spcBef>
                <a:spcPts val="1600"/>
              </a:spcBef>
              <a:spcAft>
                <a:spcPts val="0"/>
              </a:spcAft>
              <a:buNone/>
            </a:pPr>
            <a:r>
              <a:rPr lang="en"/>
              <a:t>You will have to copy each entity’s matrices into the uniform buffer.</a:t>
            </a:r>
            <a:endParaRPr/>
          </a:p>
          <a:p>
            <a:pPr indent="0" lvl="0" marL="0" rtl="0" algn="l">
              <a:spcBef>
                <a:spcPts val="1600"/>
              </a:spcBef>
              <a:spcAft>
                <a:spcPts val="1600"/>
              </a:spcAft>
              <a:buNone/>
            </a:pPr>
            <a:r>
              <a:rPr lang="en"/>
              <a:t>For each entity, you will need to remember where its information is in the buffer.</a:t>
            </a:r>
            <a:endParaRPr/>
          </a:p>
        </p:txBody>
      </p:sp>
      <p:pic>
        <p:nvPicPr>
          <p:cNvPr id="197" name="Google Shape;197;p24"/>
          <p:cNvPicPr preferRelativeResize="0"/>
          <p:nvPr/>
        </p:nvPicPr>
        <p:blipFill>
          <a:blip r:embed="rId3">
            <a:alphaModFix/>
          </a:blip>
          <a:stretch>
            <a:fillRect/>
          </a:stretch>
        </p:blipFill>
        <p:spPr>
          <a:xfrm>
            <a:off x="1554563" y="3058750"/>
            <a:ext cx="2447925" cy="1143000"/>
          </a:xfrm>
          <a:prstGeom prst="rect">
            <a:avLst/>
          </a:prstGeom>
          <a:noFill/>
          <a:ln>
            <a:noFill/>
          </a:ln>
        </p:spPr>
      </p:pic>
      <p:sp>
        <p:nvSpPr>
          <p:cNvPr id="198" name="Google Shape;198;p24"/>
          <p:cNvSpPr/>
          <p:nvPr/>
        </p:nvSpPr>
        <p:spPr>
          <a:xfrm>
            <a:off x="6445425" y="2651500"/>
            <a:ext cx="979500" cy="19575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6445425" y="2651500"/>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cxnSp>
        <p:nvCxnSpPr>
          <p:cNvPr id="200" name="Google Shape;200;p24"/>
          <p:cNvCxnSpPr/>
          <p:nvPr/>
        </p:nvCxnSpPr>
        <p:spPr>
          <a:xfrm flipH="1" rot="10800000">
            <a:off x="4044150" y="2651503"/>
            <a:ext cx="2290800" cy="1136100"/>
          </a:xfrm>
          <a:prstGeom prst="curvedConnector3">
            <a:avLst>
              <a:gd fmla="val 50000" name="adj1"/>
            </a:avLst>
          </a:prstGeom>
          <a:noFill/>
          <a:ln cap="flat" cmpd="sng" w="19050">
            <a:solidFill>
              <a:schemeClr val="accent2"/>
            </a:solidFill>
            <a:prstDash val="solid"/>
            <a:round/>
            <a:headEnd len="med" w="med" type="triangle"/>
            <a:tailEnd len="med" w="med" type="triangle"/>
          </a:ln>
        </p:spPr>
      </p:cxnSp>
      <p:cxnSp>
        <p:nvCxnSpPr>
          <p:cNvPr id="201" name="Google Shape;201;p24"/>
          <p:cNvCxnSpPr>
            <a:endCxn id="202" idx="1"/>
          </p:cNvCxnSpPr>
          <p:nvPr/>
        </p:nvCxnSpPr>
        <p:spPr>
          <a:xfrm flipH="1" rot="10800000">
            <a:off x="3891729" y="2839276"/>
            <a:ext cx="2417100" cy="1100700"/>
          </a:xfrm>
          <a:prstGeom prst="curvedConnector3">
            <a:avLst>
              <a:gd fmla="val 50000" name="adj1"/>
            </a:avLst>
          </a:prstGeom>
          <a:noFill/>
          <a:ln cap="flat" cmpd="sng" w="19050">
            <a:solidFill>
              <a:schemeClr val="accent2"/>
            </a:solidFill>
            <a:prstDash val="solid"/>
            <a:round/>
            <a:headEnd len="med" w="med" type="triangle"/>
            <a:tailEnd len="med" w="med" type="triangle"/>
          </a:ln>
        </p:spPr>
      </p:cxnSp>
      <p:sp>
        <p:nvSpPr>
          <p:cNvPr id="202" name="Google Shape;202;p24"/>
          <p:cNvSpPr/>
          <p:nvPr/>
        </p:nvSpPr>
        <p:spPr>
          <a:xfrm>
            <a:off x="6308829" y="2643976"/>
            <a:ext cx="92700" cy="390600"/>
          </a:xfrm>
          <a:prstGeom prst="leftBrace">
            <a:avLst>
              <a:gd fmla="val 50000" name="adj1"/>
              <a:gd fmla="val 5000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 of entities</a:t>
            </a:r>
            <a:endParaRPr/>
          </a:p>
        </p:txBody>
      </p:sp>
      <p:sp>
        <p:nvSpPr>
          <p:cNvPr id="208" name="Google Shape;208;p25"/>
          <p:cNvSpPr txBox="1"/>
          <p:nvPr>
            <p:ph idx="4294967295" type="body"/>
          </p:nvPr>
        </p:nvSpPr>
        <p:spPr>
          <a:xfrm>
            <a:off x="471900" y="954700"/>
            <a:ext cx="82221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will have to copy all matrices in the buffer</a:t>
            </a:r>
            <a:endParaRPr/>
          </a:p>
        </p:txBody>
      </p:sp>
      <p:pic>
        <p:nvPicPr>
          <p:cNvPr id="209" name="Google Shape;209;p25"/>
          <p:cNvPicPr preferRelativeResize="0"/>
          <p:nvPr/>
        </p:nvPicPr>
        <p:blipFill>
          <a:blip r:embed="rId3">
            <a:alphaModFix/>
          </a:blip>
          <a:stretch>
            <a:fillRect/>
          </a:stretch>
        </p:blipFill>
        <p:spPr>
          <a:xfrm>
            <a:off x="700488" y="3004425"/>
            <a:ext cx="7705725" cy="866775"/>
          </a:xfrm>
          <a:prstGeom prst="rect">
            <a:avLst/>
          </a:prstGeom>
          <a:noFill/>
          <a:ln>
            <a:noFill/>
          </a:ln>
        </p:spPr>
      </p:pic>
      <p:sp>
        <p:nvSpPr>
          <p:cNvPr id="210" name="Google Shape;210;p25"/>
          <p:cNvSpPr/>
          <p:nvPr/>
        </p:nvSpPr>
        <p:spPr>
          <a:xfrm>
            <a:off x="7644350" y="991300"/>
            <a:ext cx="979500" cy="19575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7644350" y="991300"/>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12" name="Google Shape;212;p25"/>
          <p:cNvSpPr/>
          <p:nvPr/>
        </p:nvSpPr>
        <p:spPr>
          <a:xfrm>
            <a:off x="7644350" y="1379701"/>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13" name="Google Shape;213;p25"/>
          <p:cNvSpPr/>
          <p:nvPr/>
        </p:nvSpPr>
        <p:spPr>
          <a:xfrm>
            <a:off x="7644350" y="1775502"/>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14" name="Google Shape;214;p25"/>
          <p:cNvSpPr txBox="1"/>
          <p:nvPr/>
        </p:nvSpPr>
        <p:spPr>
          <a:xfrm>
            <a:off x="660029" y="2490478"/>
            <a:ext cx="426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nsolas"/>
                <a:ea typeface="Consolas"/>
                <a:cs typeface="Consolas"/>
                <a:sym typeface="Consolas"/>
              </a:rPr>
              <a:t>entity.localParamsOffset = bufferHead;</a:t>
            </a:r>
            <a:endParaRPr sz="1200">
              <a:latin typeface="Consolas"/>
              <a:ea typeface="Consolas"/>
              <a:cs typeface="Consolas"/>
              <a:sym typeface="Consolas"/>
            </a:endParaRPr>
          </a:p>
        </p:txBody>
      </p:sp>
      <p:sp>
        <p:nvSpPr>
          <p:cNvPr id="215" name="Google Shape;215;p25"/>
          <p:cNvSpPr txBox="1"/>
          <p:nvPr/>
        </p:nvSpPr>
        <p:spPr>
          <a:xfrm>
            <a:off x="660023" y="3938275"/>
            <a:ext cx="626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nsolas"/>
                <a:ea typeface="Consolas"/>
                <a:cs typeface="Consolas"/>
                <a:sym typeface="Consolas"/>
              </a:rPr>
              <a:t>entity.localParamsSize = bufferHead - entity.localParamsOffset;</a:t>
            </a:r>
            <a:endParaRPr sz="1200">
              <a:latin typeface="Consolas"/>
              <a:ea typeface="Consolas"/>
              <a:cs typeface="Consolas"/>
              <a:sym typeface="Consolas"/>
            </a:endParaRPr>
          </a:p>
        </p:txBody>
      </p:sp>
      <p:sp>
        <p:nvSpPr>
          <p:cNvPr id="216" name="Google Shape;216;p25"/>
          <p:cNvSpPr txBox="1"/>
          <p:nvPr/>
        </p:nvSpPr>
        <p:spPr>
          <a:xfrm>
            <a:off x="431429" y="1957078"/>
            <a:ext cx="426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nsolas"/>
                <a:ea typeface="Consolas"/>
                <a:cs typeface="Consolas"/>
                <a:sym typeface="Consolas"/>
              </a:rPr>
              <a:t>For each entity</a:t>
            </a:r>
            <a:endParaRPr b="1" sz="1200">
              <a:latin typeface="Consolas"/>
              <a:ea typeface="Consolas"/>
              <a:cs typeface="Consolas"/>
              <a:sym typeface="Consolas"/>
            </a:endParaRPr>
          </a:p>
          <a:p>
            <a:pPr indent="0" lvl="0" marL="0" rtl="0" algn="l">
              <a:spcBef>
                <a:spcPts val="0"/>
              </a:spcBef>
              <a:spcAft>
                <a:spcPts val="0"/>
              </a:spcAft>
              <a:buNone/>
            </a:pPr>
            <a:r>
              <a:rPr b="1" lang="en" sz="1200">
                <a:latin typeface="Consolas"/>
                <a:ea typeface="Consolas"/>
                <a:cs typeface="Consolas"/>
                <a:sym typeface="Consolas"/>
              </a:rPr>
              <a:t>{</a:t>
            </a:r>
            <a:endParaRPr b="1" sz="1200">
              <a:latin typeface="Consolas"/>
              <a:ea typeface="Consolas"/>
              <a:cs typeface="Consolas"/>
              <a:sym typeface="Consolas"/>
            </a:endParaRPr>
          </a:p>
        </p:txBody>
      </p:sp>
      <p:sp>
        <p:nvSpPr>
          <p:cNvPr id="217" name="Google Shape;217;p25"/>
          <p:cNvSpPr txBox="1"/>
          <p:nvPr/>
        </p:nvSpPr>
        <p:spPr>
          <a:xfrm>
            <a:off x="431429" y="4319278"/>
            <a:ext cx="426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nsolas"/>
                <a:ea typeface="Consolas"/>
                <a:cs typeface="Consolas"/>
                <a:sym typeface="Consolas"/>
              </a:rPr>
              <a:t>}</a:t>
            </a:r>
            <a:endParaRPr b="1" sz="1200">
              <a:latin typeface="Consolas"/>
              <a:ea typeface="Consolas"/>
              <a:cs typeface="Consolas"/>
              <a:sym typeface="Consolas"/>
            </a:endParaRPr>
          </a:p>
        </p:txBody>
      </p:sp>
      <p:cxnSp>
        <p:nvCxnSpPr>
          <p:cNvPr id="218" name="Google Shape;218;p25"/>
          <p:cNvCxnSpPr/>
          <p:nvPr/>
        </p:nvCxnSpPr>
        <p:spPr>
          <a:xfrm>
            <a:off x="7644331" y="1180504"/>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219" name="Google Shape;219;p25"/>
          <p:cNvCxnSpPr/>
          <p:nvPr/>
        </p:nvCxnSpPr>
        <p:spPr>
          <a:xfrm>
            <a:off x="7644331" y="1568905"/>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220" name="Google Shape;220;p25"/>
          <p:cNvCxnSpPr/>
          <p:nvPr/>
        </p:nvCxnSpPr>
        <p:spPr>
          <a:xfrm>
            <a:off x="7644331" y="1964706"/>
            <a:ext cx="979500" cy="0"/>
          </a:xfrm>
          <a:prstGeom prst="straightConnector1">
            <a:avLst/>
          </a:prstGeom>
          <a:noFill/>
          <a:ln cap="flat" cmpd="sng" w="19050">
            <a:solidFill>
              <a:schemeClr val="accent2"/>
            </a:solidFill>
            <a:prstDash val="dash"/>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 of entities</a:t>
            </a:r>
            <a:endParaRPr/>
          </a:p>
        </p:txBody>
      </p:sp>
      <p:sp>
        <p:nvSpPr>
          <p:cNvPr id="226" name="Google Shape;226;p26"/>
          <p:cNvSpPr txBox="1"/>
          <p:nvPr>
            <p:ph idx="4294967295" type="body"/>
          </p:nvPr>
        </p:nvSpPr>
        <p:spPr>
          <a:xfrm>
            <a:off x="471900" y="954700"/>
            <a:ext cx="82221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will have to copy all matrices in the buffer</a:t>
            </a:r>
            <a:endParaRPr/>
          </a:p>
        </p:txBody>
      </p:sp>
      <p:pic>
        <p:nvPicPr>
          <p:cNvPr id="227" name="Google Shape;227;p26"/>
          <p:cNvPicPr preferRelativeResize="0"/>
          <p:nvPr/>
        </p:nvPicPr>
        <p:blipFill>
          <a:blip r:embed="rId3">
            <a:alphaModFix/>
          </a:blip>
          <a:stretch>
            <a:fillRect/>
          </a:stretch>
        </p:blipFill>
        <p:spPr>
          <a:xfrm>
            <a:off x="700488" y="3004425"/>
            <a:ext cx="7705725" cy="866775"/>
          </a:xfrm>
          <a:prstGeom prst="rect">
            <a:avLst/>
          </a:prstGeom>
          <a:noFill/>
          <a:ln>
            <a:noFill/>
          </a:ln>
        </p:spPr>
      </p:pic>
      <p:sp>
        <p:nvSpPr>
          <p:cNvPr id="228" name="Google Shape;228;p26"/>
          <p:cNvSpPr/>
          <p:nvPr/>
        </p:nvSpPr>
        <p:spPr>
          <a:xfrm>
            <a:off x="7644350" y="991300"/>
            <a:ext cx="979500" cy="19575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7644350" y="991300"/>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30" name="Google Shape;230;p26"/>
          <p:cNvSpPr/>
          <p:nvPr/>
        </p:nvSpPr>
        <p:spPr>
          <a:xfrm>
            <a:off x="7644350" y="1379701"/>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31" name="Google Shape;231;p26"/>
          <p:cNvSpPr/>
          <p:nvPr/>
        </p:nvSpPr>
        <p:spPr>
          <a:xfrm>
            <a:off x="7644350" y="1775502"/>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32" name="Google Shape;232;p26"/>
          <p:cNvSpPr txBox="1"/>
          <p:nvPr/>
        </p:nvSpPr>
        <p:spPr>
          <a:xfrm>
            <a:off x="660029" y="2490478"/>
            <a:ext cx="426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Consolas"/>
                <a:ea typeface="Consolas"/>
                <a:cs typeface="Consolas"/>
                <a:sym typeface="Consolas"/>
              </a:rPr>
              <a:t>entity.localParamsOffset = bufferHead;</a:t>
            </a:r>
            <a:endParaRPr b="1" sz="1200">
              <a:solidFill>
                <a:schemeClr val="accent2"/>
              </a:solidFill>
              <a:latin typeface="Consolas"/>
              <a:ea typeface="Consolas"/>
              <a:cs typeface="Consolas"/>
              <a:sym typeface="Consolas"/>
            </a:endParaRPr>
          </a:p>
        </p:txBody>
      </p:sp>
      <p:sp>
        <p:nvSpPr>
          <p:cNvPr id="233" name="Google Shape;233;p26"/>
          <p:cNvSpPr txBox="1"/>
          <p:nvPr/>
        </p:nvSpPr>
        <p:spPr>
          <a:xfrm>
            <a:off x="660023" y="3938275"/>
            <a:ext cx="626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Consolas"/>
                <a:ea typeface="Consolas"/>
                <a:cs typeface="Consolas"/>
                <a:sym typeface="Consolas"/>
              </a:rPr>
              <a:t>entity.localParamsSize = bufferHead - entity.localParamsOffset;</a:t>
            </a:r>
            <a:endParaRPr b="1" sz="1200">
              <a:solidFill>
                <a:schemeClr val="accent2"/>
              </a:solidFill>
              <a:latin typeface="Consolas"/>
              <a:ea typeface="Consolas"/>
              <a:cs typeface="Consolas"/>
              <a:sym typeface="Consolas"/>
            </a:endParaRPr>
          </a:p>
        </p:txBody>
      </p:sp>
      <p:sp>
        <p:nvSpPr>
          <p:cNvPr id="234" name="Google Shape;234;p26"/>
          <p:cNvSpPr txBox="1"/>
          <p:nvPr/>
        </p:nvSpPr>
        <p:spPr>
          <a:xfrm>
            <a:off x="431429" y="1957078"/>
            <a:ext cx="426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nsolas"/>
                <a:ea typeface="Consolas"/>
                <a:cs typeface="Consolas"/>
                <a:sym typeface="Consolas"/>
              </a:rPr>
              <a:t>For each entity</a:t>
            </a:r>
            <a:endParaRPr b="1" sz="1200">
              <a:latin typeface="Consolas"/>
              <a:ea typeface="Consolas"/>
              <a:cs typeface="Consolas"/>
              <a:sym typeface="Consolas"/>
            </a:endParaRPr>
          </a:p>
          <a:p>
            <a:pPr indent="0" lvl="0" marL="0" rtl="0" algn="l">
              <a:spcBef>
                <a:spcPts val="0"/>
              </a:spcBef>
              <a:spcAft>
                <a:spcPts val="0"/>
              </a:spcAft>
              <a:buNone/>
            </a:pPr>
            <a:r>
              <a:rPr b="1" lang="en" sz="1200">
                <a:latin typeface="Consolas"/>
                <a:ea typeface="Consolas"/>
                <a:cs typeface="Consolas"/>
                <a:sym typeface="Consolas"/>
              </a:rPr>
              <a:t>{</a:t>
            </a:r>
            <a:endParaRPr b="1" sz="1200">
              <a:latin typeface="Consolas"/>
              <a:ea typeface="Consolas"/>
              <a:cs typeface="Consolas"/>
              <a:sym typeface="Consolas"/>
            </a:endParaRPr>
          </a:p>
        </p:txBody>
      </p:sp>
      <p:sp>
        <p:nvSpPr>
          <p:cNvPr id="235" name="Google Shape;235;p26"/>
          <p:cNvSpPr txBox="1"/>
          <p:nvPr/>
        </p:nvSpPr>
        <p:spPr>
          <a:xfrm>
            <a:off x="431429" y="4319278"/>
            <a:ext cx="426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nsolas"/>
                <a:ea typeface="Consolas"/>
                <a:cs typeface="Consolas"/>
                <a:sym typeface="Consolas"/>
              </a:rPr>
              <a:t>}</a:t>
            </a:r>
            <a:endParaRPr b="1" sz="1200">
              <a:latin typeface="Consolas"/>
              <a:ea typeface="Consolas"/>
              <a:cs typeface="Consolas"/>
              <a:sym typeface="Consolas"/>
            </a:endParaRPr>
          </a:p>
        </p:txBody>
      </p:sp>
      <p:sp>
        <p:nvSpPr>
          <p:cNvPr id="236" name="Google Shape;236;p26"/>
          <p:cNvSpPr txBox="1"/>
          <p:nvPr/>
        </p:nvSpPr>
        <p:spPr>
          <a:xfrm>
            <a:off x="4604075" y="1641725"/>
            <a:ext cx="2508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800">
                <a:solidFill>
                  <a:schemeClr val="accent3"/>
                </a:solidFill>
                <a:latin typeface="Roboto"/>
                <a:ea typeface="Roboto"/>
                <a:cs typeface="Roboto"/>
                <a:sym typeface="Roboto"/>
              </a:rPr>
              <a:t>Each shader block needs to be aligned!!!</a:t>
            </a:r>
            <a:endParaRPr b="1">
              <a:solidFill>
                <a:schemeClr val="accent3"/>
              </a:solidFill>
            </a:endParaRPr>
          </a:p>
        </p:txBody>
      </p:sp>
      <p:cxnSp>
        <p:nvCxnSpPr>
          <p:cNvPr id="237" name="Google Shape;237;p26"/>
          <p:cNvCxnSpPr/>
          <p:nvPr/>
        </p:nvCxnSpPr>
        <p:spPr>
          <a:xfrm>
            <a:off x="7644331" y="1180504"/>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238" name="Google Shape;238;p26"/>
          <p:cNvCxnSpPr/>
          <p:nvPr/>
        </p:nvCxnSpPr>
        <p:spPr>
          <a:xfrm>
            <a:off x="7644331" y="1568905"/>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239" name="Google Shape;239;p26"/>
          <p:cNvCxnSpPr/>
          <p:nvPr/>
        </p:nvCxnSpPr>
        <p:spPr>
          <a:xfrm>
            <a:off x="7644331" y="1964706"/>
            <a:ext cx="979500" cy="0"/>
          </a:xfrm>
          <a:prstGeom prst="straightConnector1">
            <a:avLst/>
          </a:prstGeom>
          <a:noFill/>
          <a:ln cap="flat" cmpd="sng" w="19050">
            <a:solidFill>
              <a:schemeClr val="accent2"/>
            </a:solidFill>
            <a:prstDash val="dash"/>
            <a:round/>
            <a:headEnd len="med" w="med" type="none"/>
            <a:tailEnd len="med" w="med" type="none"/>
          </a:ln>
        </p:spPr>
      </p:cxnSp>
      <p:sp>
        <p:nvSpPr>
          <p:cNvPr id="240" name="Google Shape;240;p26"/>
          <p:cNvSpPr/>
          <p:nvPr/>
        </p:nvSpPr>
        <p:spPr>
          <a:xfrm>
            <a:off x="6924050" y="-145850"/>
            <a:ext cx="2420100" cy="4233300"/>
          </a:xfrm>
          <a:prstGeom prst="mathMultiply">
            <a:avLst>
              <a:gd fmla="val 2969"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 of entities</a:t>
            </a:r>
            <a:endParaRPr/>
          </a:p>
        </p:txBody>
      </p:sp>
      <p:sp>
        <p:nvSpPr>
          <p:cNvPr id="246" name="Google Shape;246;p27"/>
          <p:cNvSpPr txBox="1"/>
          <p:nvPr>
            <p:ph idx="4294967295" type="body"/>
          </p:nvPr>
        </p:nvSpPr>
        <p:spPr>
          <a:xfrm>
            <a:off x="471900" y="954700"/>
            <a:ext cx="82221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But don’t forget to align each shader block</a:t>
            </a:r>
            <a:endParaRPr/>
          </a:p>
        </p:txBody>
      </p:sp>
      <p:pic>
        <p:nvPicPr>
          <p:cNvPr id="247" name="Google Shape;247;p27"/>
          <p:cNvPicPr preferRelativeResize="0"/>
          <p:nvPr/>
        </p:nvPicPr>
        <p:blipFill>
          <a:blip r:embed="rId3">
            <a:alphaModFix/>
          </a:blip>
          <a:stretch>
            <a:fillRect/>
          </a:stretch>
        </p:blipFill>
        <p:spPr>
          <a:xfrm>
            <a:off x="700488" y="3004425"/>
            <a:ext cx="7705725" cy="866775"/>
          </a:xfrm>
          <a:prstGeom prst="rect">
            <a:avLst/>
          </a:prstGeom>
          <a:noFill/>
          <a:ln>
            <a:noFill/>
          </a:ln>
        </p:spPr>
      </p:pic>
      <p:sp>
        <p:nvSpPr>
          <p:cNvPr id="248" name="Google Shape;248;p27"/>
          <p:cNvSpPr/>
          <p:nvPr/>
        </p:nvSpPr>
        <p:spPr>
          <a:xfrm>
            <a:off x="7644350" y="991300"/>
            <a:ext cx="979500" cy="19575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7644350" y="991300"/>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50" name="Google Shape;250;p27"/>
          <p:cNvSpPr/>
          <p:nvPr/>
        </p:nvSpPr>
        <p:spPr>
          <a:xfrm>
            <a:off x="7644350" y="1532101"/>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51" name="Google Shape;251;p27"/>
          <p:cNvSpPr/>
          <p:nvPr/>
        </p:nvSpPr>
        <p:spPr>
          <a:xfrm>
            <a:off x="7644350" y="2080302"/>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sp>
        <p:nvSpPr>
          <p:cNvPr id="252" name="Google Shape;252;p27"/>
          <p:cNvSpPr txBox="1"/>
          <p:nvPr/>
        </p:nvSpPr>
        <p:spPr>
          <a:xfrm>
            <a:off x="660025" y="2113700"/>
            <a:ext cx="4853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Consolas"/>
                <a:ea typeface="Consolas"/>
                <a:cs typeface="Consolas"/>
                <a:sym typeface="Consolas"/>
              </a:rPr>
              <a:t>bufferHead = Align(bufferHead, uniformBlockAlignment);</a:t>
            </a:r>
            <a:endParaRPr b="1" sz="1200">
              <a:solidFill>
                <a:schemeClr val="accent2"/>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entity.localParamsOffset = bufferHead;</a:t>
            </a:r>
            <a:endParaRPr sz="1200">
              <a:latin typeface="Consolas"/>
              <a:ea typeface="Consolas"/>
              <a:cs typeface="Consolas"/>
              <a:sym typeface="Consolas"/>
            </a:endParaRPr>
          </a:p>
        </p:txBody>
      </p:sp>
      <p:sp>
        <p:nvSpPr>
          <p:cNvPr id="253" name="Google Shape;253;p27"/>
          <p:cNvSpPr txBox="1"/>
          <p:nvPr/>
        </p:nvSpPr>
        <p:spPr>
          <a:xfrm>
            <a:off x="660023" y="3938275"/>
            <a:ext cx="626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nsolas"/>
                <a:ea typeface="Consolas"/>
                <a:cs typeface="Consolas"/>
                <a:sym typeface="Consolas"/>
              </a:rPr>
              <a:t>entity.localParamsSize = bufferHead - entity.localParamsOffset;</a:t>
            </a:r>
            <a:endParaRPr sz="1200">
              <a:latin typeface="Consolas"/>
              <a:ea typeface="Consolas"/>
              <a:cs typeface="Consolas"/>
              <a:sym typeface="Consolas"/>
            </a:endParaRPr>
          </a:p>
        </p:txBody>
      </p:sp>
      <p:sp>
        <p:nvSpPr>
          <p:cNvPr id="254" name="Google Shape;254;p27"/>
          <p:cNvSpPr txBox="1"/>
          <p:nvPr/>
        </p:nvSpPr>
        <p:spPr>
          <a:xfrm>
            <a:off x="431429" y="1728478"/>
            <a:ext cx="426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nsolas"/>
                <a:ea typeface="Consolas"/>
                <a:cs typeface="Consolas"/>
                <a:sym typeface="Consolas"/>
              </a:rPr>
              <a:t>For each entity</a:t>
            </a:r>
            <a:endParaRPr b="1" sz="1200">
              <a:latin typeface="Consolas"/>
              <a:ea typeface="Consolas"/>
              <a:cs typeface="Consolas"/>
              <a:sym typeface="Consolas"/>
            </a:endParaRPr>
          </a:p>
          <a:p>
            <a:pPr indent="0" lvl="0" marL="0" rtl="0" algn="l">
              <a:spcBef>
                <a:spcPts val="0"/>
              </a:spcBef>
              <a:spcAft>
                <a:spcPts val="0"/>
              </a:spcAft>
              <a:buNone/>
            </a:pPr>
            <a:r>
              <a:rPr b="1" lang="en" sz="1200">
                <a:latin typeface="Consolas"/>
                <a:ea typeface="Consolas"/>
                <a:cs typeface="Consolas"/>
                <a:sym typeface="Consolas"/>
              </a:rPr>
              <a:t>{</a:t>
            </a:r>
            <a:endParaRPr b="1" sz="1200">
              <a:latin typeface="Consolas"/>
              <a:ea typeface="Consolas"/>
              <a:cs typeface="Consolas"/>
              <a:sym typeface="Consolas"/>
            </a:endParaRPr>
          </a:p>
        </p:txBody>
      </p:sp>
      <p:sp>
        <p:nvSpPr>
          <p:cNvPr id="255" name="Google Shape;255;p27"/>
          <p:cNvSpPr txBox="1"/>
          <p:nvPr/>
        </p:nvSpPr>
        <p:spPr>
          <a:xfrm>
            <a:off x="431429" y="4319278"/>
            <a:ext cx="426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onsolas"/>
                <a:ea typeface="Consolas"/>
                <a:cs typeface="Consolas"/>
                <a:sym typeface="Consolas"/>
              </a:rPr>
              <a:t>}</a:t>
            </a:r>
            <a:endParaRPr b="1" sz="1200">
              <a:latin typeface="Consolas"/>
              <a:ea typeface="Consolas"/>
              <a:cs typeface="Consolas"/>
              <a:sym typeface="Consolas"/>
            </a:endParaRPr>
          </a:p>
        </p:txBody>
      </p:sp>
      <p:pic>
        <p:nvPicPr>
          <p:cNvPr id="256" name="Google Shape;256;p27"/>
          <p:cNvPicPr preferRelativeResize="0"/>
          <p:nvPr/>
        </p:nvPicPr>
        <p:blipFill>
          <a:blip r:embed="rId4">
            <a:alphaModFix/>
          </a:blip>
          <a:stretch>
            <a:fillRect/>
          </a:stretch>
        </p:blipFill>
        <p:spPr>
          <a:xfrm>
            <a:off x="4848575" y="140475"/>
            <a:ext cx="4114800" cy="657225"/>
          </a:xfrm>
          <a:prstGeom prst="rect">
            <a:avLst/>
          </a:prstGeom>
          <a:noFill/>
          <a:ln cap="flat" cmpd="sng" w="9525">
            <a:solidFill>
              <a:schemeClr val="dk2"/>
            </a:solidFill>
            <a:prstDash val="solid"/>
            <a:round/>
            <a:headEnd len="sm" w="sm" type="none"/>
            <a:tailEnd len="sm" w="sm" type="none"/>
          </a:ln>
        </p:spPr>
      </p:pic>
      <p:cxnSp>
        <p:nvCxnSpPr>
          <p:cNvPr id="257" name="Google Shape;257;p27"/>
          <p:cNvCxnSpPr/>
          <p:nvPr/>
        </p:nvCxnSpPr>
        <p:spPr>
          <a:xfrm>
            <a:off x="7644331" y="1180504"/>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258" name="Google Shape;258;p27"/>
          <p:cNvCxnSpPr/>
          <p:nvPr/>
        </p:nvCxnSpPr>
        <p:spPr>
          <a:xfrm>
            <a:off x="7644331" y="1721305"/>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259" name="Google Shape;259;p27"/>
          <p:cNvCxnSpPr/>
          <p:nvPr/>
        </p:nvCxnSpPr>
        <p:spPr>
          <a:xfrm>
            <a:off x="7644331" y="2269506"/>
            <a:ext cx="979500" cy="0"/>
          </a:xfrm>
          <a:prstGeom prst="straightConnector1">
            <a:avLst/>
          </a:prstGeom>
          <a:noFill/>
          <a:ln cap="flat" cmpd="sng" w="19050">
            <a:solidFill>
              <a:schemeClr val="accent2"/>
            </a:solidFill>
            <a:prstDash val="dash"/>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List of entities</a:t>
            </a:r>
            <a:endParaRPr/>
          </a:p>
        </p:txBody>
      </p:sp>
      <p:pic>
        <p:nvPicPr>
          <p:cNvPr id="265" name="Google Shape;265;p28"/>
          <p:cNvPicPr preferRelativeResize="0"/>
          <p:nvPr/>
        </p:nvPicPr>
        <p:blipFill>
          <a:blip r:embed="rId3">
            <a:alphaModFix/>
          </a:blip>
          <a:stretch>
            <a:fillRect/>
          </a:stretch>
        </p:blipFill>
        <p:spPr>
          <a:xfrm>
            <a:off x="2371985" y="1142875"/>
            <a:ext cx="4400025" cy="3467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460950" y="1303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think that alignment stuff was difficult?</a:t>
            </a:r>
            <a:endParaRPr/>
          </a:p>
        </p:txBody>
      </p:sp>
      <p:pic>
        <p:nvPicPr>
          <p:cNvPr id="271" name="Google Shape;271;p29"/>
          <p:cNvPicPr preferRelativeResize="0"/>
          <p:nvPr/>
        </p:nvPicPr>
        <p:blipFill>
          <a:blip r:embed="rId3">
            <a:alphaModFix/>
          </a:blip>
          <a:stretch>
            <a:fillRect/>
          </a:stretch>
        </p:blipFill>
        <p:spPr>
          <a:xfrm>
            <a:off x="5149250" y="2153600"/>
            <a:ext cx="2397126" cy="298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Shader block member alignment</a:t>
            </a:r>
            <a:endParaRPr/>
          </a:p>
        </p:txBody>
      </p:sp>
      <p:sp>
        <p:nvSpPr>
          <p:cNvPr id="277" name="Google Shape;277;p30"/>
          <p:cNvSpPr txBox="1"/>
          <p:nvPr>
            <p:ph idx="1" type="body"/>
          </p:nvPr>
        </p:nvSpPr>
        <p:spPr>
          <a:xfrm>
            <a:off x="471900" y="1919075"/>
            <a:ext cx="8222100" cy="51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Speaking about alignment, if we start filling a buffer from offset 0 with values of type </a:t>
            </a:r>
            <a:r>
              <a:rPr b="1" lang="en"/>
              <a:t>mat4</a:t>
            </a:r>
            <a:r>
              <a:rPr lang="en"/>
              <a:t>…</a:t>
            </a:r>
            <a:r>
              <a:rPr lang="en"/>
              <a:t> we are lucky, it is a type that works ‘out of the box’ (vec4 too)</a:t>
            </a:r>
            <a:endParaRPr/>
          </a:p>
        </p:txBody>
      </p:sp>
      <p:sp>
        <p:nvSpPr>
          <p:cNvPr id="278" name="Google Shape;278;p30"/>
          <p:cNvSpPr/>
          <p:nvPr/>
        </p:nvSpPr>
        <p:spPr>
          <a:xfrm>
            <a:off x="4081300" y="2803900"/>
            <a:ext cx="979500" cy="19575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4081300" y="2803900"/>
            <a:ext cx="979500" cy="3906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mat4</a:t>
            </a:r>
            <a:endParaRPr sz="1100">
              <a:solidFill>
                <a:schemeClr val="accent2"/>
              </a:solidFill>
            </a:endParaRPr>
          </a:p>
        </p:txBody>
      </p:sp>
      <p:cxnSp>
        <p:nvCxnSpPr>
          <p:cNvPr id="280" name="Google Shape;280;p30"/>
          <p:cNvCxnSpPr/>
          <p:nvPr/>
        </p:nvCxnSpPr>
        <p:spPr>
          <a:xfrm>
            <a:off x="4083208" y="3009304"/>
            <a:ext cx="979500" cy="0"/>
          </a:xfrm>
          <a:prstGeom prst="straightConnector1">
            <a:avLst/>
          </a:prstGeom>
          <a:noFill/>
          <a:ln cap="flat" cmpd="sng" w="19050">
            <a:solidFill>
              <a:schemeClr val="accent2"/>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p:nvPr/>
        </p:nvSpPr>
        <p:spPr>
          <a:xfrm>
            <a:off x="6519700" y="2711900"/>
            <a:ext cx="979500" cy="1989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6519700" y="3862301"/>
            <a:ext cx="979500" cy="1989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Shader block member alignment</a:t>
            </a:r>
            <a:endParaRPr/>
          </a:p>
        </p:txBody>
      </p:sp>
      <p:sp>
        <p:nvSpPr>
          <p:cNvPr id="288" name="Google Shape;288;p31"/>
          <p:cNvSpPr txBox="1"/>
          <p:nvPr>
            <p:ph idx="1" type="body"/>
          </p:nvPr>
        </p:nvSpPr>
        <p:spPr>
          <a:xfrm>
            <a:off x="471900" y="1919075"/>
            <a:ext cx="8222100" cy="51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But we </a:t>
            </a:r>
            <a:r>
              <a:rPr lang="en"/>
              <a:t>cannot generalize. In shader blocks, memory alignment does not work as in a C++ program.</a:t>
            </a:r>
            <a:endParaRPr/>
          </a:p>
        </p:txBody>
      </p:sp>
      <p:sp>
        <p:nvSpPr>
          <p:cNvPr id="289" name="Google Shape;289;p31"/>
          <p:cNvSpPr/>
          <p:nvPr/>
        </p:nvSpPr>
        <p:spPr>
          <a:xfrm>
            <a:off x="4081300" y="2499100"/>
            <a:ext cx="979500" cy="19575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4081300" y="2499100"/>
            <a:ext cx="979500" cy="14958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Int</a:t>
            </a:r>
            <a:endParaRPr sz="1100">
              <a:solidFill>
                <a:schemeClr val="accent2"/>
              </a:solidFill>
            </a:endParaRPr>
          </a:p>
          <a:p>
            <a:pPr indent="0" lvl="0" marL="0" rtl="0" algn="ctr">
              <a:lnSpc>
                <a:spcPct val="115000"/>
              </a:lnSpc>
              <a:spcBef>
                <a:spcPts val="0"/>
              </a:spcBef>
              <a:spcAft>
                <a:spcPts val="0"/>
              </a:spcAft>
              <a:buNone/>
            </a:pPr>
            <a:r>
              <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Vec3</a:t>
            </a:r>
            <a:endParaRPr sz="1100">
              <a:solidFill>
                <a:schemeClr val="accent2"/>
              </a:solidFill>
            </a:endParaRPr>
          </a:p>
          <a:p>
            <a:pPr indent="0" lvl="0" marL="0" rtl="0" algn="ctr">
              <a:lnSpc>
                <a:spcPct val="115000"/>
              </a:lnSpc>
              <a:spcBef>
                <a:spcPts val="0"/>
              </a:spcBef>
              <a:spcAft>
                <a:spcPts val="0"/>
              </a:spcAft>
              <a:buNone/>
            </a:pPr>
            <a:r>
              <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Vec3</a:t>
            </a:r>
            <a:endParaRPr sz="1100">
              <a:solidFill>
                <a:schemeClr val="accent2"/>
              </a:solidFill>
            </a:endParaRPr>
          </a:p>
          <a:p>
            <a:pPr indent="0" lvl="0" marL="0" rtl="0" algn="ctr">
              <a:lnSpc>
                <a:spcPct val="115000"/>
              </a:lnSpc>
              <a:spcBef>
                <a:spcPts val="0"/>
              </a:spcBef>
              <a:spcAft>
                <a:spcPts val="0"/>
              </a:spcAft>
              <a:buNone/>
            </a:pPr>
            <a:r>
              <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float</a:t>
            </a:r>
            <a:endParaRPr sz="1100">
              <a:solidFill>
                <a:schemeClr val="accent2"/>
              </a:solidFill>
            </a:endParaRPr>
          </a:p>
        </p:txBody>
      </p:sp>
      <p:cxnSp>
        <p:nvCxnSpPr>
          <p:cNvPr id="291" name="Google Shape;291;p31"/>
          <p:cNvCxnSpPr/>
          <p:nvPr/>
        </p:nvCxnSpPr>
        <p:spPr>
          <a:xfrm>
            <a:off x="4083208" y="2758502"/>
            <a:ext cx="979500" cy="0"/>
          </a:xfrm>
          <a:prstGeom prst="straightConnector1">
            <a:avLst/>
          </a:prstGeom>
          <a:noFill/>
          <a:ln cap="flat" cmpd="sng" w="19050">
            <a:solidFill>
              <a:schemeClr val="accent2"/>
            </a:solidFill>
            <a:prstDash val="dash"/>
            <a:round/>
            <a:headEnd len="med" w="med" type="none"/>
            <a:tailEnd len="med" w="med" type="none"/>
          </a:ln>
        </p:spPr>
      </p:cxnSp>
      <p:pic>
        <p:nvPicPr>
          <p:cNvPr id="292" name="Google Shape;292;p31"/>
          <p:cNvPicPr preferRelativeResize="0"/>
          <p:nvPr/>
        </p:nvPicPr>
        <p:blipFill>
          <a:blip r:embed="rId3">
            <a:alphaModFix/>
          </a:blip>
          <a:stretch>
            <a:fillRect/>
          </a:stretch>
        </p:blipFill>
        <p:spPr>
          <a:xfrm>
            <a:off x="1157700" y="3091625"/>
            <a:ext cx="1400175" cy="1123950"/>
          </a:xfrm>
          <a:prstGeom prst="rect">
            <a:avLst/>
          </a:prstGeom>
          <a:noFill/>
          <a:ln>
            <a:noFill/>
          </a:ln>
        </p:spPr>
      </p:pic>
      <p:cxnSp>
        <p:nvCxnSpPr>
          <p:cNvPr id="293" name="Google Shape;293;p31"/>
          <p:cNvCxnSpPr/>
          <p:nvPr/>
        </p:nvCxnSpPr>
        <p:spPr>
          <a:xfrm>
            <a:off x="4083208" y="3230504"/>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294" name="Google Shape;294;p31"/>
          <p:cNvCxnSpPr/>
          <p:nvPr/>
        </p:nvCxnSpPr>
        <p:spPr>
          <a:xfrm>
            <a:off x="4083208" y="3709906"/>
            <a:ext cx="979500" cy="0"/>
          </a:xfrm>
          <a:prstGeom prst="straightConnector1">
            <a:avLst/>
          </a:prstGeom>
          <a:noFill/>
          <a:ln cap="flat" cmpd="sng" w="19050">
            <a:solidFill>
              <a:schemeClr val="accent2"/>
            </a:solidFill>
            <a:prstDash val="dash"/>
            <a:round/>
            <a:headEnd len="med" w="med" type="none"/>
            <a:tailEnd len="med" w="med" type="none"/>
          </a:ln>
        </p:spPr>
      </p:cxnSp>
      <p:sp>
        <p:nvSpPr>
          <p:cNvPr id="295" name="Google Shape;295;p31"/>
          <p:cNvSpPr txBox="1"/>
          <p:nvPr/>
        </p:nvSpPr>
        <p:spPr>
          <a:xfrm>
            <a:off x="3806700" y="4421250"/>
            <a:ext cx="15543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500">
                <a:solidFill>
                  <a:schemeClr val="lt2"/>
                </a:solidFill>
                <a:latin typeface="Roboto"/>
                <a:ea typeface="Roboto"/>
                <a:cs typeface="Roboto"/>
                <a:sym typeface="Roboto"/>
              </a:rPr>
              <a:t>Alignment in main memory</a:t>
            </a:r>
            <a:endParaRPr/>
          </a:p>
        </p:txBody>
      </p:sp>
      <p:sp>
        <p:nvSpPr>
          <p:cNvPr id="296" name="Google Shape;296;p31"/>
          <p:cNvSpPr/>
          <p:nvPr/>
        </p:nvSpPr>
        <p:spPr>
          <a:xfrm>
            <a:off x="6519700" y="2499100"/>
            <a:ext cx="979500" cy="19575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6519700" y="2499100"/>
            <a:ext cx="979500" cy="17928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2"/>
                </a:solidFill>
              </a:rPr>
              <a:t>Int</a:t>
            </a:r>
            <a:endParaRPr sz="1100">
              <a:solidFill>
                <a:schemeClr val="accent2"/>
              </a:solidFill>
            </a:endParaRPr>
          </a:p>
          <a:p>
            <a:pPr indent="0" lvl="0" marL="0" rtl="0" algn="ctr">
              <a:lnSpc>
                <a:spcPct val="115000"/>
              </a:lnSpc>
              <a:spcBef>
                <a:spcPts val="0"/>
              </a:spcBef>
              <a:spcAft>
                <a:spcPts val="0"/>
              </a:spcAft>
              <a:buNone/>
            </a:pPr>
            <a:r>
              <a:t/>
            </a:r>
            <a:endParaRPr sz="1100">
              <a:solidFill>
                <a:schemeClr val="accent2"/>
              </a:solidFill>
            </a:endParaRPr>
          </a:p>
          <a:p>
            <a:pPr indent="0" lvl="0" marL="0" rtl="0" algn="ctr">
              <a:lnSpc>
                <a:spcPct val="115000"/>
              </a:lnSpc>
              <a:spcBef>
                <a:spcPts val="0"/>
              </a:spcBef>
              <a:spcAft>
                <a:spcPts val="0"/>
              </a:spcAft>
              <a:buNone/>
            </a:pPr>
            <a:r>
              <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Vec3</a:t>
            </a:r>
            <a:endParaRPr sz="1100">
              <a:solidFill>
                <a:schemeClr val="accent2"/>
              </a:solidFill>
            </a:endParaRPr>
          </a:p>
          <a:p>
            <a:pPr indent="0" lvl="0" marL="0" rtl="0" algn="ctr">
              <a:lnSpc>
                <a:spcPct val="115000"/>
              </a:lnSpc>
              <a:spcBef>
                <a:spcPts val="0"/>
              </a:spcBef>
              <a:spcAft>
                <a:spcPts val="0"/>
              </a:spcAft>
              <a:buNone/>
            </a:pPr>
            <a:r>
              <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Vec3</a:t>
            </a:r>
            <a:endParaRPr sz="1100">
              <a:solidFill>
                <a:schemeClr val="accent2"/>
              </a:solidFill>
            </a:endParaRPr>
          </a:p>
          <a:p>
            <a:pPr indent="0" lvl="0" marL="0" rtl="0" algn="ctr">
              <a:lnSpc>
                <a:spcPct val="115000"/>
              </a:lnSpc>
              <a:spcBef>
                <a:spcPts val="0"/>
              </a:spcBef>
              <a:spcAft>
                <a:spcPts val="0"/>
              </a:spcAft>
              <a:buNone/>
            </a:pPr>
            <a:r>
              <a:t/>
            </a:r>
            <a:endParaRPr sz="1100">
              <a:solidFill>
                <a:schemeClr val="accent2"/>
              </a:solidFill>
            </a:endParaRPr>
          </a:p>
          <a:p>
            <a:pPr indent="0" lvl="0" marL="0" rtl="0" algn="ctr">
              <a:lnSpc>
                <a:spcPct val="115000"/>
              </a:lnSpc>
              <a:spcBef>
                <a:spcPts val="0"/>
              </a:spcBef>
              <a:spcAft>
                <a:spcPts val="0"/>
              </a:spcAft>
              <a:buNone/>
            </a:pPr>
            <a:r>
              <a:t/>
            </a:r>
            <a:endParaRPr sz="1100">
              <a:solidFill>
                <a:schemeClr val="accent2"/>
              </a:solidFill>
            </a:endParaRPr>
          </a:p>
          <a:p>
            <a:pPr indent="0" lvl="0" marL="0" rtl="0" algn="ctr">
              <a:lnSpc>
                <a:spcPct val="115000"/>
              </a:lnSpc>
              <a:spcBef>
                <a:spcPts val="0"/>
              </a:spcBef>
              <a:spcAft>
                <a:spcPts val="0"/>
              </a:spcAft>
              <a:buNone/>
            </a:pPr>
            <a:r>
              <a:rPr lang="en" sz="1100">
                <a:solidFill>
                  <a:schemeClr val="accent2"/>
                </a:solidFill>
              </a:rPr>
              <a:t>float</a:t>
            </a:r>
            <a:endParaRPr sz="1100">
              <a:solidFill>
                <a:schemeClr val="accent2"/>
              </a:solidFill>
            </a:endParaRPr>
          </a:p>
        </p:txBody>
      </p:sp>
      <p:cxnSp>
        <p:nvCxnSpPr>
          <p:cNvPr id="298" name="Google Shape;298;p31"/>
          <p:cNvCxnSpPr/>
          <p:nvPr/>
        </p:nvCxnSpPr>
        <p:spPr>
          <a:xfrm>
            <a:off x="6521608" y="2711905"/>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299" name="Google Shape;299;p31"/>
          <p:cNvCxnSpPr/>
          <p:nvPr/>
        </p:nvCxnSpPr>
        <p:spPr>
          <a:xfrm>
            <a:off x="6521608" y="3368102"/>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300" name="Google Shape;300;p31"/>
          <p:cNvCxnSpPr/>
          <p:nvPr/>
        </p:nvCxnSpPr>
        <p:spPr>
          <a:xfrm>
            <a:off x="6521608" y="3852712"/>
            <a:ext cx="979500" cy="0"/>
          </a:xfrm>
          <a:prstGeom prst="straightConnector1">
            <a:avLst/>
          </a:prstGeom>
          <a:noFill/>
          <a:ln cap="flat" cmpd="sng" w="19050">
            <a:solidFill>
              <a:schemeClr val="accent2"/>
            </a:solidFill>
            <a:prstDash val="dash"/>
            <a:round/>
            <a:headEnd len="med" w="med" type="none"/>
            <a:tailEnd len="med" w="med" type="none"/>
          </a:ln>
        </p:spPr>
      </p:cxnSp>
      <p:sp>
        <p:nvSpPr>
          <p:cNvPr id="301" name="Google Shape;301;p31"/>
          <p:cNvSpPr txBox="1"/>
          <p:nvPr/>
        </p:nvSpPr>
        <p:spPr>
          <a:xfrm>
            <a:off x="6245100" y="4421250"/>
            <a:ext cx="15543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500">
                <a:solidFill>
                  <a:schemeClr val="lt2"/>
                </a:solidFill>
                <a:latin typeface="Roboto"/>
                <a:ea typeface="Roboto"/>
                <a:cs typeface="Roboto"/>
                <a:sym typeface="Roboto"/>
              </a:rPr>
              <a:t>Alignment in video memory</a:t>
            </a:r>
            <a:endParaRPr/>
          </a:p>
        </p:txBody>
      </p:sp>
      <p:cxnSp>
        <p:nvCxnSpPr>
          <p:cNvPr id="302" name="Google Shape;302;p31"/>
          <p:cNvCxnSpPr/>
          <p:nvPr/>
        </p:nvCxnSpPr>
        <p:spPr>
          <a:xfrm>
            <a:off x="6521608" y="2910902"/>
            <a:ext cx="979500" cy="0"/>
          </a:xfrm>
          <a:prstGeom prst="straightConnector1">
            <a:avLst/>
          </a:prstGeom>
          <a:noFill/>
          <a:ln cap="flat" cmpd="sng" w="19050">
            <a:solidFill>
              <a:schemeClr val="accent2"/>
            </a:solidFill>
            <a:prstDash val="dash"/>
            <a:round/>
            <a:headEnd len="med" w="med" type="none"/>
            <a:tailEnd len="med" w="med" type="none"/>
          </a:ln>
        </p:spPr>
      </p:cxnSp>
      <p:cxnSp>
        <p:nvCxnSpPr>
          <p:cNvPr id="303" name="Google Shape;303;p31"/>
          <p:cNvCxnSpPr/>
          <p:nvPr/>
        </p:nvCxnSpPr>
        <p:spPr>
          <a:xfrm>
            <a:off x="6521608" y="4066511"/>
            <a:ext cx="979500" cy="0"/>
          </a:xfrm>
          <a:prstGeom prst="straightConnector1">
            <a:avLst/>
          </a:prstGeom>
          <a:noFill/>
          <a:ln cap="flat" cmpd="sng" w="19050">
            <a:solidFill>
              <a:schemeClr val="accent2"/>
            </a:solidFill>
            <a:prstDash val="dash"/>
            <a:round/>
            <a:headEnd len="med" w="med" type="none"/>
            <a:tailEnd len="med" w="med" type="none"/>
          </a:ln>
        </p:spPr>
      </p:cxnSp>
      <p:sp>
        <p:nvSpPr>
          <p:cNvPr id="304" name="Google Shape;304;p31"/>
          <p:cNvSpPr txBox="1"/>
          <p:nvPr/>
        </p:nvSpPr>
        <p:spPr>
          <a:xfrm>
            <a:off x="7369002" y="2620899"/>
            <a:ext cx="9006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lt2"/>
                </a:solidFill>
              </a:rPr>
              <a:t>padding</a:t>
            </a:r>
            <a:endParaRPr>
              <a:solidFill>
                <a:schemeClr val="lt2"/>
              </a:solidFill>
            </a:endParaRPr>
          </a:p>
        </p:txBody>
      </p:sp>
      <p:sp>
        <p:nvSpPr>
          <p:cNvPr id="305" name="Google Shape;305;p31"/>
          <p:cNvSpPr txBox="1"/>
          <p:nvPr/>
        </p:nvSpPr>
        <p:spPr>
          <a:xfrm>
            <a:off x="7369002" y="3763899"/>
            <a:ext cx="9006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chemeClr val="lt2"/>
                </a:solidFill>
              </a:rPr>
              <a:t>padding</a:t>
            </a:r>
            <a:endParaRPr>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will add transforms, then lights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471898" y="2528002"/>
            <a:ext cx="2666500" cy="2101275"/>
          </a:xfrm>
          <a:prstGeom prst="rect">
            <a:avLst/>
          </a:prstGeom>
          <a:noFill/>
          <a:ln>
            <a:noFill/>
          </a:ln>
        </p:spPr>
      </p:pic>
      <p:pic>
        <p:nvPicPr>
          <p:cNvPr id="76" name="Google Shape;76;p14"/>
          <p:cNvPicPr preferRelativeResize="0"/>
          <p:nvPr/>
        </p:nvPicPr>
        <p:blipFill>
          <a:blip r:embed="rId4">
            <a:alphaModFix/>
          </a:blip>
          <a:stretch>
            <a:fillRect/>
          </a:stretch>
        </p:blipFill>
        <p:spPr>
          <a:xfrm>
            <a:off x="6027499" y="2528000"/>
            <a:ext cx="2666498" cy="2101275"/>
          </a:xfrm>
          <a:prstGeom prst="rect">
            <a:avLst/>
          </a:prstGeom>
          <a:noFill/>
          <a:ln>
            <a:noFill/>
          </a:ln>
        </p:spPr>
      </p:pic>
      <p:pic>
        <p:nvPicPr>
          <p:cNvPr id="77" name="Google Shape;77;p14"/>
          <p:cNvPicPr preferRelativeResize="0"/>
          <p:nvPr/>
        </p:nvPicPr>
        <p:blipFill>
          <a:blip r:embed="rId5">
            <a:alphaModFix/>
          </a:blip>
          <a:stretch>
            <a:fillRect/>
          </a:stretch>
        </p:blipFill>
        <p:spPr>
          <a:xfrm>
            <a:off x="3249704" y="2527998"/>
            <a:ext cx="2666500" cy="2101277"/>
          </a:xfrm>
          <a:prstGeom prst="rect">
            <a:avLst/>
          </a:prstGeom>
          <a:noFill/>
          <a:ln>
            <a:noFill/>
          </a:ln>
        </p:spPr>
      </p:pic>
      <p:pic>
        <p:nvPicPr>
          <p:cNvPr id="78" name="Google Shape;78;p14"/>
          <p:cNvPicPr preferRelativeResize="0"/>
          <p:nvPr/>
        </p:nvPicPr>
        <p:blipFill>
          <a:blip r:embed="rId6">
            <a:alphaModFix/>
          </a:blip>
          <a:stretch>
            <a:fillRect/>
          </a:stretch>
        </p:blipFill>
        <p:spPr>
          <a:xfrm>
            <a:off x="460950" y="1919070"/>
            <a:ext cx="8222099" cy="3466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Uniform block layouts</a:t>
            </a:r>
            <a:endParaRPr/>
          </a:p>
        </p:txBody>
      </p:sp>
      <p:sp>
        <p:nvSpPr>
          <p:cNvPr id="311" name="Google Shape;311;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Packed.</a:t>
            </a:r>
            <a:r>
              <a:rPr lang="en"/>
              <a:t> </a:t>
            </a:r>
            <a:r>
              <a:rPr lang="en" sz="1500"/>
              <a:t>Platform dependent. Offsets need to be queried. </a:t>
            </a:r>
            <a:r>
              <a:rPr lang="en" sz="1500"/>
              <a:t>Equal block descriptions can have different offsets on different shaders (cannot be shared). Most performance/memory efficient.</a:t>
            </a:r>
            <a:endParaRPr sz="1500"/>
          </a:p>
          <a:p>
            <a:pPr indent="0" lvl="0" marL="0" rtl="0" algn="l">
              <a:spcBef>
                <a:spcPts val="800"/>
              </a:spcBef>
              <a:spcAft>
                <a:spcPts val="0"/>
              </a:spcAft>
              <a:buNone/>
            </a:pPr>
            <a:r>
              <a:rPr b="1" lang="en"/>
              <a:t>Shared.</a:t>
            </a:r>
            <a:r>
              <a:rPr lang="en"/>
              <a:t> </a:t>
            </a:r>
            <a:r>
              <a:rPr lang="en" sz="1500"/>
              <a:t>Platform dependent. Offsets need to be queried. Equal block descriptions will have equal offsets on different shaders (can be shared). Also very performance/memory efficient.</a:t>
            </a:r>
            <a:endParaRPr sz="1500"/>
          </a:p>
          <a:p>
            <a:pPr indent="0" lvl="0" marL="0" rtl="0" algn="l">
              <a:spcBef>
                <a:spcPts val="800"/>
              </a:spcBef>
              <a:spcAft>
                <a:spcPts val="0"/>
              </a:spcAft>
              <a:buNone/>
            </a:pPr>
            <a:r>
              <a:rPr b="1" lang="en"/>
              <a:t>Std140.</a:t>
            </a:r>
            <a:r>
              <a:rPr lang="en"/>
              <a:t> </a:t>
            </a:r>
            <a:r>
              <a:rPr lang="en" sz="1500"/>
              <a:t>Platform independent. Layout rules are explicit, so we know the offsets following the layout rules. Quite performance efficient. Not memory efficient.</a:t>
            </a:r>
            <a:endParaRPr sz="1500"/>
          </a:p>
          <a:p>
            <a:pPr indent="0" lvl="0" marL="0" rtl="0" algn="l">
              <a:spcBef>
                <a:spcPts val="800"/>
              </a:spcBef>
              <a:spcAft>
                <a:spcPts val="800"/>
              </a:spcAft>
              <a:buNone/>
            </a:pPr>
            <a:r>
              <a:rPr b="1" lang="en"/>
              <a:t>Std430.</a:t>
            </a:r>
            <a:r>
              <a:rPr lang="en"/>
              <a:t> </a:t>
            </a:r>
            <a:r>
              <a:rPr lang="en" sz="1500"/>
              <a:t>Platform independent. </a:t>
            </a:r>
            <a:r>
              <a:rPr lang="en" sz="1500"/>
              <a:t>Layout rules are explicit, so we know the offsets following the layout rules. </a:t>
            </a:r>
            <a:r>
              <a:rPr lang="en" sz="1500"/>
              <a:t>Less performance efficient than std140. More memory efficient in arrays.</a:t>
            </a:r>
            <a:endParaRPr sz="1500"/>
          </a:p>
        </p:txBody>
      </p:sp>
      <p:pic>
        <p:nvPicPr>
          <p:cNvPr id="312" name="Google Shape;312;p32"/>
          <p:cNvPicPr preferRelativeResize="0"/>
          <p:nvPr/>
        </p:nvPicPr>
        <p:blipFill rotWithShape="1">
          <a:blip r:embed="rId3">
            <a:alphaModFix/>
          </a:blip>
          <a:srcRect b="69707" l="0" r="29942" t="0"/>
          <a:stretch/>
        </p:blipFill>
        <p:spPr>
          <a:xfrm>
            <a:off x="4945550" y="411112"/>
            <a:ext cx="3796950" cy="845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day more on uniform buffers and lights</a:t>
            </a:r>
            <a:endParaRPr/>
          </a:p>
        </p:txBody>
      </p:sp>
      <p:sp>
        <p:nvSpPr>
          <p:cNvPr id="318" name="Google Shape;318;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9" name="Google Shape;319;p33"/>
          <p:cNvPicPr preferRelativeResize="0"/>
          <p:nvPr/>
        </p:nvPicPr>
        <p:blipFill>
          <a:blip r:embed="rId3">
            <a:alphaModFix/>
          </a:blip>
          <a:stretch>
            <a:fillRect/>
          </a:stretch>
        </p:blipFill>
        <p:spPr>
          <a:xfrm>
            <a:off x="2852393" y="1919075"/>
            <a:ext cx="3439221" cy="2710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TODO list</a:t>
            </a:r>
            <a:endParaRPr/>
          </a:p>
        </p:txBody>
      </p:sp>
      <p:sp>
        <p:nvSpPr>
          <p:cNvPr id="325" name="Google Shape;325;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b="1" lang="en"/>
              <a:t>Add the transforms for a single entity</a:t>
            </a:r>
            <a:endParaRPr b="1"/>
          </a:p>
          <a:p>
            <a:pPr indent="-317500" lvl="0" marL="457200" rtl="0" algn="l">
              <a:spcBef>
                <a:spcPts val="0"/>
              </a:spcBef>
              <a:spcAft>
                <a:spcPts val="0"/>
              </a:spcAft>
              <a:buSzPts val="1400"/>
              <a:buChar char="●"/>
            </a:pPr>
            <a:r>
              <a:rPr lang="en" sz="1400"/>
              <a:t>Adapt the vertex shader to use a uniform shader block that contains transform matrices</a:t>
            </a:r>
            <a:endParaRPr sz="1400"/>
          </a:p>
          <a:p>
            <a:pPr indent="-317500" lvl="0" marL="457200" rtl="0" algn="l">
              <a:spcBef>
                <a:spcPts val="0"/>
              </a:spcBef>
              <a:spcAft>
                <a:spcPts val="0"/>
              </a:spcAft>
              <a:buSzPts val="1400"/>
              <a:buChar char="●"/>
            </a:pPr>
            <a:r>
              <a:rPr lang="en" sz="1400"/>
              <a:t>In Init(): </a:t>
            </a:r>
            <a:r>
              <a:rPr b="1" lang="en" sz="1400"/>
              <a:t>Create </a:t>
            </a:r>
            <a:r>
              <a:rPr lang="en" sz="1400"/>
              <a:t>a uniform buffer where we will store the shader block values</a:t>
            </a:r>
            <a:endParaRPr sz="1400"/>
          </a:p>
          <a:p>
            <a:pPr indent="-317500" lvl="0" marL="457200" rtl="0" algn="l">
              <a:spcBef>
                <a:spcPts val="0"/>
              </a:spcBef>
              <a:spcAft>
                <a:spcPts val="0"/>
              </a:spcAft>
              <a:buSzPts val="1400"/>
              <a:buChar char="●"/>
            </a:pPr>
            <a:r>
              <a:rPr lang="en" sz="1400"/>
              <a:t>In Update(): </a:t>
            </a:r>
            <a:r>
              <a:rPr b="1" lang="en" sz="1400"/>
              <a:t>Push </a:t>
            </a:r>
            <a:r>
              <a:rPr lang="en" sz="1400"/>
              <a:t>the world transform and the world-view-projection of our entity into the buffer</a:t>
            </a:r>
            <a:endParaRPr sz="1400"/>
          </a:p>
          <a:p>
            <a:pPr indent="-317500" lvl="0" marL="457200" rtl="0" algn="l">
              <a:spcBef>
                <a:spcPts val="0"/>
              </a:spcBef>
              <a:spcAft>
                <a:spcPts val="0"/>
              </a:spcAft>
              <a:buSzPts val="1400"/>
              <a:buChar char="●"/>
            </a:pPr>
            <a:r>
              <a:rPr lang="en" sz="1400"/>
              <a:t>In Render(): </a:t>
            </a:r>
            <a:r>
              <a:rPr b="1" lang="en" sz="1400"/>
              <a:t>Bind </a:t>
            </a:r>
            <a:r>
              <a:rPr lang="en" sz="1400"/>
              <a:t>the buffer range that contains the two matrices to the shader block</a:t>
            </a:r>
            <a:endParaRPr sz="1400"/>
          </a:p>
          <a:p>
            <a:pPr indent="-342900" lvl="0" marL="457200" rtl="0" algn="l">
              <a:spcBef>
                <a:spcPts val="1600"/>
              </a:spcBef>
              <a:spcAft>
                <a:spcPts val="0"/>
              </a:spcAft>
              <a:buSzPts val="1800"/>
              <a:buAutoNum type="arabicParenR"/>
            </a:pPr>
            <a:r>
              <a:rPr b="1" lang="en"/>
              <a:t>Extend the work for multiple entities</a:t>
            </a:r>
            <a:endParaRPr b="1"/>
          </a:p>
          <a:p>
            <a:pPr indent="-317500" lvl="0" marL="457200" rtl="0" algn="l">
              <a:spcBef>
                <a:spcPts val="0"/>
              </a:spcBef>
              <a:spcAft>
                <a:spcPts val="0"/>
              </a:spcAft>
              <a:buSzPts val="1400"/>
              <a:buChar char="●"/>
            </a:pPr>
            <a:r>
              <a:rPr lang="en" sz="1400"/>
              <a:t>Create a Entity struct and a list of entities in your application (insert a few entities at Init)</a:t>
            </a:r>
            <a:endParaRPr sz="1400"/>
          </a:p>
          <a:p>
            <a:pPr indent="-317500" lvl="0" marL="457200" rtl="0" algn="l">
              <a:spcBef>
                <a:spcPts val="0"/>
              </a:spcBef>
              <a:spcAft>
                <a:spcPts val="0"/>
              </a:spcAft>
              <a:buSzPts val="1400"/>
              <a:buChar char="●"/>
            </a:pPr>
            <a:r>
              <a:rPr lang="en" sz="1400"/>
              <a:t>Adapt Update() to push the transforms for several entities (take into account </a:t>
            </a:r>
            <a:r>
              <a:rPr b="1" lang="en" sz="1400"/>
              <a:t>block alignment</a:t>
            </a:r>
            <a:r>
              <a:rPr lang="en" sz="1400"/>
              <a:t>)</a:t>
            </a:r>
            <a:endParaRPr sz="1400"/>
          </a:p>
          <a:p>
            <a:pPr indent="-317500" lvl="0" marL="457200" rtl="0" algn="l">
              <a:spcBef>
                <a:spcPts val="0"/>
              </a:spcBef>
              <a:spcAft>
                <a:spcPts val="0"/>
              </a:spcAft>
              <a:buSzPts val="1400"/>
              <a:buChar char="●"/>
            </a:pPr>
            <a:r>
              <a:rPr lang="en" sz="1400"/>
              <a:t>Adapt Render() to iterate over all entities and bind the appropriate buffer range each time</a:t>
            </a:r>
            <a:endParaRPr sz="1400"/>
          </a:p>
        </p:txBody>
      </p:sp>
      <p:pic>
        <p:nvPicPr>
          <p:cNvPr id="326" name="Google Shape;326;p34"/>
          <p:cNvPicPr preferRelativeResize="0"/>
          <p:nvPr/>
        </p:nvPicPr>
        <p:blipFill>
          <a:blip r:embed="rId3">
            <a:alphaModFix/>
          </a:blip>
          <a:stretch>
            <a:fillRect/>
          </a:stretch>
        </p:blipFill>
        <p:spPr>
          <a:xfrm>
            <a:off x="6903081" y="340425"/>
            <a:ext cx="1887150" cy="1487124"/>
          </a:xfrm>
          <a:prstGeom prst="rect">
            <a:avLst/>
          </a:prstGeom>
          <a:noFill/>
          <a:ln>
            <a:noFill/>
          </a:ln>
        </p:spPr>
      </p:pic>
      <p:pic>
        <p:nvPicPr>
          <p:cNvPr id="327" name="Google Shape;327;p34"/>
          <p:cNvPicPr preferRelativeResize="0"/>
          <p:nvPr/>
        </p:nvPicPr>
        <p:blipFill>
          <a:blip r:embed="rId4">
            <a:alphaModFix/>
          </a:blip>
          <a:stretch>
            <a:fillRect/>
          </a:stretch>
        </p:blipFill>
        <p:spPr>
          <a:xfrm>
            <a:off x="4676975" y="339309"/>
            <a:ext cx="1887151" cy="14893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35"/>
          <p:cNvPicPr preferRelativeResize="0"/>
          <p:nvPr/>
        </p:nvPicPr>
        <p:blipFill>
          <a:blip r:embed="rId3">
            <a:alphaModFix/>
          </a:blip>
          <a:stretch>
            <a:fillRect/>
          </a:stretch>
        </p:blipFill>
        <p:spPr>
          <a:xfrm>
            <a:off x="2361375" y="1046417"/>
            <a:ext cx="4421250" cy="305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Make sure to pass attributes VS -&gt; FS</a:t>
            </a:r>
            <a:endParaRPr/>
          </a:p>
        </p:txBody>
      </p:sp>
      <p:sp>
        <p:nvSpPr>
          <p:cNvPr id="84" name="Google Shape;84;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5"/>
          <p:cNvPicPr preferRelativeResize="0"/>
          <p:nvPr/>
        </p:nvPicPr>
        <p:blipFill>
          <a:blip r:embed="rId3">
            <a:alphaModFix/>
          </a:blip>
          <a:stretch>
            <a:fillRect/>
          </a:stretch>
        </p:blipFill>
        <p:spPr>
          <a:xfrm>
            <a:off x="510754" y="2432200"/>
            <a:ext cx="2788075" cy="2197075"/>
          </a:xfrm>
          <a:prstGeom prst="rect">
            <a:avLst/>
          </a:prstGeom>
          <a:noFill/>
          <a:ln>
            <a:noFill/>
          </a:ln>
        </p:spPr>
      </p:pic>
      <p:pic>
        <p:nvPicPr>
          <p:cNvPr id="86" name="Google Shape;86;p15"/>
          <p:cNvPicPr preferRelativeResize="0"/>
          <p:nvPr/>
        </p:nvPicPr>
        <p:blipFill>
          <a:blip r:embed="rId4">
            <a:alphaModFix/>
          </a:blip>
          <a:stretch>
            <a:fillRect/>
          </a:stretch>
        </p:blipFill>
        <p:spPr>
          <a:xfrm>
            <a:off x="460950" y="1919070"/>
            <a:ext cx="8222099" cy="346605"/>
          </a:xfrm>
          <a:prstGeom prst="rect">
            <a:avLst/>
          </a:prstGeom>
          <a:noFill/>
          <a:ln>
            <a:noFill/>
          </a:ln>
        </p:spPr>
      </p:pic>
      <p:pic>
        <p:nvPicPr>
          <p:cNvPr id="87" name="Google Shape;87;p15"/>
          <p:cNvPicPr preferRelativeResize="0"/>
          <p:nvPr/>
        </p:nvPicPr>
        <p:blipFill>
          <a:blip r:embed="rId5">
            <a:alphaModFix/>
          </a:blip>
          <a:stretch>
            <a:fillRect/>
          </a:stretch>
        </p:blipFill>
        <p:spPr>
          <a:xfrm>
            <a:off x="3438771" y="2432193"/>
            <a:ext cx="2788075" cy="2197082"/>
          </a:xfrm>
          <a:prstGeom prst="rect">
            <a:avLst/>
          </a:prstGeom>
          <a:noFill/>
          <a:ln>
            <a:noFill/>
          </a:ln>
        </p:spPr>
      </p:pic>
      <p:pic>
        <p:nvPicPr>
          <p:cNvPr id="88" name="Google Shape;88;p15"/>
          <p:cNvPicPr preferRelativeResize="0"/>
          <p:nvPr/>
        </p:nvPicPr>
        <p:blipFill rotWithShape="1">
          <a:blip r:embed="rId6">
            <a:alphaModFix/>
          </a:blip>
          <a:srcRect b="0" l="0" r="45881" t="0"/>
          <a:stretch/>
        </p:blipFill>
        <p:spPr>
          <a:xfrm>
            <a:off x="6278549" y="2806725"/>
            <a:ext cx="1307175" cy="644650"/>
          </a:xfrm>
          <a:prstGeom prst="rect">
            <a:avLst/>
          </a:prstGeom>
          <a:noFill/>
          <a:ln>
            <a:noFill/>
          </a:ln>
        </p:spPr>
      </p:pic>
      <p:pic>
        <p:nvPicPr>
          <p:cNvPr id="89" name="Google Shape;89;p15"/>
          <p:cNvPicPr preferRelativeResize="0"/>
          <p:nvPr/>
        </p:nvPicPr>
        <p:blipFill rotWithShape="1">
          <a:blip r:embed="rId7">
            <a:alphaModFix/>
          </a:blip>
          <a:srcRect b="0" l="0" r="46074" t="0"/>
          <a:stretch/>
        </p:blipFill>
        <p:spPr>
          <a:xfrm>
            <a:off x="6278550" y="3893600"/>
            <a:ext cx="1233175" cy="573600"/>
          </a:xfrm>
          <a:prstGeom prst="rect">
            <a:avLst/>
          </a:prstGeom>
          <a:noFill/>
          <a:ln>
            <a:noFill/>
          </a:ln>
        </p:spPr>
      </p:pic>
      <p:sp>
        <p:nvSpPr>
          <p:cNvPr id="90" name="Google Shape;90;p15"/>
          <p:cNvSpPr txBox="1"/>
          <p:nvPr/>
        </p:nvSpPr>
        <p:spPr>
          <a:xfrm>
            <a:off x="6278550" y="2508400"/>
            <a:ext cx="21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Vertex shader outputs...</a:t>
            </a:r>
            <a:endParaRPr>
              <a:latin typeface="Roboto"/>
              <a:ea typeface="Roboto"/>
              <a:cs typeface="Roboto"/>
              <a:sym typeface="Roboto"/>
            </a:endParaRPr>
          </a:p>
        </p:txBody>
      </p:sp>
      <p:sp>
        <p:nvSpPr>
          <p:cNvPr id="91" name="Google Shape;91;p15"/>
          <p:cNvSpPr txBox="1"/>
          <p:nvPr/>
        </p:nvSpPr>
        <p:spPr>
          <a:xfrm>
            <a:off x="6278550" y="3575200"/>
            <a:ext cx="24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are fragment shader inputs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Uniform blocks</a:t>
            </a:r>
            <a:endParaRPr/>
          </a:p>
        </p:txBody>
      </p:sp>
      <p:sp>
        <p:nvSpPr>
          <p:cNvPr id="97" name="Google Shape;97;p16"/>
          <p:cNvSpPr txBox="1"/>
          <p:nvPr>
            <p:ph idx="4294967295" type="body"/>
          </p:nvPr>
        </p:nvSpPr>
        <p:spPr>
          <a:xfrm>
            <a:off x="471900" y="1919075"/>
            <a:ext cx="2844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Uniform blocks define a data layout to provide input constants to shaders.</a:t>
            </a:r>
            <a:endParaRPr/>
          </a:p>
          <a:p>
            <a:pPr indent="0" lvl="0" marL="0" rtl="0" algn="l">
              <a:spcBef>
                <a:spcPts val="1600"/>
              </a:spcBef>
              <a:spcAft>
                <a:spcPts val="1600"/>
              </a:spcAft>
              <a:buNone/>
            </a:pPr>
            <a:r>
              <a:rPr lang="en"/>
              <a:t>In this case, LocalParams defines an interface to pass per-draw-call inputs.</a:t>
            </a:r>
            <a:endParaRPr/>
          </a:p>
        </p:txBody>
      </p:sp>
      <p:pic>
        <p:nvPicPr>
          <p:cNvPr id="98" name="Google Shape;98;p16"/>
          <p:cNvPicPr preferRelativeResize="0"/>
          <p:nvPr/>
        </p:nvPicPr>
        <p:blipFill>
          <a:blip r:embed="rId3">
            <a:alphaModFix/>
          </a:blip>
          <a:stretch>
            <a:fillRect/>
          </a:stretch>
        </p:blipFill>
        <p:spPr>
          <a:xfrm>
            <a:off x="3233725" y="2031150"/>
            <a:ext cx="5419725" cy="2790825"/>
          </a:xfrm>
          <a:prstGeom prst="rect">
            <a:avLst/>
          </a:prstGeom>
          <a:noFill/>
          <a:ln>
            <a:noFill/>
          </a:ln>
        </p:spPr>
      </p:pic>
      <p:sp>
        <p:nvSpPr>
          <p:cNvPr id="99" name="Google Shape;99;p16"/>
          <p:cNvSpPr txBox="1"/>
          <p:nvPr/>
        </p:nvSpPr>
        <p:spPr>
          <a:xfrm>
            <a:off x="7301950" y="1694325"/>
            <a:ext cx="1351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oboto"/>
                <a:ea typeface="Roboto"/>
                <a:cs typeface="Roboto"/>
                <a:sym typeface="Roboto"/>
              </a:rPr>
              <a:t>Vertex shader</a:t>
            </a:r>
            <a:endParaRPr>
              <a:latin typeface="Roboto"/>
              <a:ea typeface="Roboto"/>
              <a:cs typeface="Roboto"/>
              <a:sym typeface="Roboto"/>
            </a:endParaRPr>
          </a:p>
        </p:txBody>
      </p:sp>
      <p:pic>
        <p:nvPicPr>
          <p:cNvPr id="100" name="Google Shape;100;p16"/>
          <p:cNvPicPr preferRelativeResize="0"/>
          <p:nvPr/>
        </p:nvPicPr>
        <p:blipFill>
          <a:blip r:embed="rId4">
            <a:alphaModFix/>
          </a:blip>
          <a:stretch>
            <a:fillRect/>
          </a:stretch>
        </p:blipFill>
        <p:spPr>
          <a:xfrm>
            <a:off x="460950" y="1157070"/>
            <a:ext cx="8222099" cy="346605"/>
          </a:xfrm>
          <a:prstGeom prst="rect">
            <a:avLst/>
          </a:prstGeom>
          <a:noFill/>
          <a:ln>
            <a:noFill/>
          </a:ln>
        </p:spPr>
      </p:pic>
      <p:pic>
        <p:nvPicPr>
          <p:cNvPr id="101" name="Google Shape;101;p16"/>
          <p:cNvPicPr preferRelativeResize="0"/>
          <p:nvPr/>
        </p:nvPicPr>
        <p:blipFill>
          <a:blip r:embed="rId5">
            <a:alphaModFix/>
          </a:blip>
          <a:stretch>
            <a:fillRect/>
          </a:stretch>
        </p:blipFill>
        <p:spPr>
          <a:xfrm>
            <a:off x="7156300" y="2423800"/>
            <a:ext cx="1751551" cy="1382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Uniform buffer bindings</a:t>
            </a:r>
            <a:endParaRPr/>
          </a:p>
        </p:txBody>
      </p:sp>
      <p:sp>
        <p:nvSpPr>
          <p:cNvPr id="107" name="Google Shape;107;p17"/>
          <p:cNvSpPr txBox="1"/>
          <p:nvPr>
            <p:ph idx="4294967295" type="body"/>
          </p:nvPr>
        </p:nvSpPr>
        <p:spPr>
          <a:xfrm>
            <a:off x="319500" y="1752375"/>
            <a:ext cx="2592900" cy="474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Uniform buffer bindings</a:t>
            </a:r>
            <a:endParaRPr/>
          </a:p>
        </p:txBody>
      </p:sp>
      <p:pic>
        <p:nvPicPr>
          <p:cNvPr id="108" name="Google Shape;108;p17"/>
          <p:cNvPicPr preferRelativeResize="0"/>
          <p:nvPr/>
        </p:nvPicPr>
        <p:blipFill>
          <a:blip r:embed="rId3">
            <a:alphaModFix/>
          </a:blip>
          <a:stretch>
            <a:fillRect/>
          </a:stretch>
        </p:blipFill>
        <p:spPr>
          <a:xfrm>
            <a:off x="3233725" y="2031150"/>
            <a:ext cx="5419725" cy="2790825"/>
          </a:xfrm>
          <a:prstGeom prst="rect">
            <a:avLst/>
          </a:prstGeom>
          <a:noFill/>
          <a:ln>
            <a:noFill/>
          </a:ln>
        </p:spPr>
      </p:pic>
      <p:sp>
        <p:nvSpPr>
          <p:cNvPr id="109" name="Google Shape;109;p17"/>
          <p:cNvSpPr/>
          <p:nvPr/>
        </p:nvSpPr>
        <p:spPr>
          <a:xfrm>
            <a:off x="1717725" y="2383125"/>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0</a:t>
            </a:r>
            <a:endParaRPr/>
          </a:p>
        </p:txBody>
      </p:sp>
      <p:sp>
        <p:nvSpPr>
          <p:cNvPr id="110" name="Google Shape;110;p17"/>
          <p:cNvSpPr/>
          <p:nvPr/>
        </p:nvSpPr>
        <p:spPr>
          <a:xfrm>
            <a:off x="1717725" y="2627478"/>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1</a:t>
            </a:r>
            <a:endParaRPr/>
          </a:p>
        </p:txBody>
      </p:sp>
      <p:sp>
        <p:nvSpPr>
          <p:cNvPr id="111" name="Google Shape;111;p17"/>
          <p:cNvSpPr/>
          <p:nvPr/>
        </p:nvSpPr>
        <p:spPr>
          <a:xfrm>
            <a:off x="1717725" y="2871832"/>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2</a:t>
            </a:r>
            <a:endParaRPr/>
          </a:p>
        </p:txBody>
      </p:sp>
      <p:sp>
        <p:nvSpPr>
          <p:cNvPr id="112" name="Google Shape;112;p17"/>
          <p:cNvSpPr/>
          <p:nvPr/>
        </p:nvSpPr>
        <p:spPr>
          <a:xfrm>
            <a:off x="1717725" y="3116185"/>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3</a:t>
            </a:r>
            <a:endParaRPr/>
          </a:p>
        </p:txBody>
      </p:sp>
      <p:sp>
        <p:nvSpPr>
          <p:cNvPr id="113" name="Google Shape;113;p17"/>
          <p:cNvSpPr/>
          <p:nvPr/>
        </p:nvSpPr>
        <p:spPr>
          <a:xfrm>
            <a:off x="1717725" y="3360539"/>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4</a:t>
            </a:r>
            <a:endParaRPr/>
          </a:p>
        </p:txBody>
      </p:sp>
      <p:sp>
        <p:nvSpPr>
          <p:cNvPr id="114" name="Google Shape;114;p17"/>
          <p:cNvSpPr txBox="1"/>
          <p:nvPr/>
        </p:nvSpPr>
        <p:spPr>
          <a:xfrm>
            <a:off x="1717725" y="3544475"/>
            <a:ext cx="97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endParaRPr/>
          </a:p>
        </p:txBody>
      </p:sp>
      <p:cxnSp>
        <p:nvCxnSpPr>
          <p:cNvPr id="115" name="Google Shape;115;p17"/>
          <p:cNvCxnSpPr>
            <a:stCxn id="110" idx="3"/>
          </p:cNvCxnSpPr>
          <p:nvPr/>
        </p:nvCxnSpPr>
        <p:spPr>
          <a:xfrm flipH="1" rot="10800000">
            <a:off x="2697225" y="2112978"/>
            <a:ext cx="658800" cy="636600"/>
          </a:xfrm>
          <a:prstGeom prst="curvedConnector3">
            <a:avLst>
              <a:gd fmla="val 50000" name="adj1"/>
            </a:avLst>
          </a:prstGeom>
          <a:noFill/>
          <a:ln cap="flat" cmpd="sng" w="19050">
            <a:solidFill>
              <a:schemeClr val="accent2"/>
            </a:solidFill>
            <a:prstDash val="solid"/>
            <a:round/>
            <a:headEnd len="med" w="med" type="triangle"/>
            <a:tailEnd len="med" w="med" type="triangle"/>
          </a:ln>
        </p:spPr>
      </p:cxnSp>
      <p:sp>
        <p:nvSpPr>
          <p:cNvPr id="116" name="Google Shape;116;p17"/>
          <p:cNvSpPr txBox="1"/>
          <p:nvPr/>
        </p:nvSpPr>
        <p:spPr>
          <a:xfrm>
            <a:off x="7301950" y="1694325"/>
            <a:ext cx="1351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oboto"/>
                <a:ea typeface="Roboto"/>
                <a:cs typeface="Roboto"/>
                <a:sym typeface="Roboto"/>
              </a:rPr>
              <a:t>Vertex shader</a:t>
            </a:r>
            <a:endParaRPr>
              <a:latin typeface="Roboto"/>
              <a:ea typeface="Roboto"/>
              <a:cs typeface="Roboto"/>
              <a:sym typeface="Roboto"/>
            </a:endParaRPr>
          </a:p>
        </p:txBody>
      </p:sp>
      <p:pic>
        <p:nvPicPr>
          <p:cNvPr id="117" name="Google Shape;117;p17"/>
          <p:cNvPicPr preferRelativeResize="0"/>
          <p:nvPr/>
        </p:nvPicPr>
        <p:blipFill>
          <a:blip r:embed="rId4">
            <a:alphaModFix/>
          </a:blip>
          <a:stretch>
            <a:fillRect/>
          </a:stretch>
        </p:blipFill>
        <p:spPr>
          <a:xfrm>
            <a:off x="460950" y="1157070"/>
            <a:ext cx="8222099" cy="346605"/>
          </a:xfrm>
          <a:prstGeom prst="rect">
            <a:avLst/>
          </a:prstGeom>
          <a:noFill/>
          <a:ln>
            <a:noFill/>
          </a:ln>
        </p:spPr>
      </p:pic>
      <p:pic>
        <p:nvPicPr>
          <p:cNvPr id="118" name="Google Shape;118;p17"/>
          <p:cNvPicPr preferRelativeResize="0"/>
          <p:nvPr/>
        </p:nvPicPr>
        <p:blipFill>
          <a:blip r:embed="rId5">
            <a:alphaModFix/>
          </a:blip>
          <a:stretch>
            <a:fillRect/>
          </a:stretch>
        </p:blipFill>
        <p:spPr>
          <a:xfrm>
            <a:off x="7156300" y="2423800"/>
            <a:ext cx="1751551" cy="1382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Uniform buffer bindings</a:t>
            </a:r>
            <a:endParaRPr/>
          </a:p>
        </p:txBody>
      </p:sp>
      <p:sp>
        <p:nvSpPr>
          <p:cNvPr id="124" name="Google Shape;124;p18"/>
          <p:cNvSpPr txBox="1"/>
          <p:nvPr>
            <p:ph idx="4294967295" type="body"/>
          </p:nvPr>
        </p:nvSpPr>
        <p:spPr>
          <a:xfrm>
            <a:off x="319500" y="1752375"/>
            <a:ext cx="2592900" cy="474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Uniform buffer bindings</a:t>
            </a:r>
            <a:endParaRPr/>
          </a:p>
        </p:txBody>
      </p:sp>
      <p:pic>
        <p:nvPicPr>
          <p:cNvPr id="125" name="Google Shape;125;p18"/>
          <p:cNvPicPr preferRelativeResize="0"/>
          <p:nvPr/>
        </p:nvPicPr>
        <p:blipFill>
          <a:blip r:embed="rId3">
            <a:alphaModFix/>
          </a:blip>
          <a:stretch>
            <a:fillRect/>
          </a:stretch>
        </p:blipFill>
        <p:spPr>
          <a:xfrm>
            <a:off x="3233725" y="2031150"/>
            <a:ext cx="5419725" cy="2790825"/>
          </a:xfrm>
          <a:prstGeom prst="rect">
            <a:avLst/>
          </a:prstGeom>
          <a:noFill/>
          <a:ln>
            <a:noFill/>
          </a:ln>
        </p:spPr>
      </p:pic>
      <p:sp>
        <p:nvSpPr>
          <p:cNvPr id="126" name="Google Shape;126;p18"/>
          <p:cNvSpPr/>
          <p:nvPr/>
        </p:nvSpPr>
        <p:spPr>
          <a:xfrm>
            <a:off x="1717725" y="2383125"/>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0</a:t>
            </a:r>
            <a:endParaRPr/>
          </a:p>
        </p:txBody>
      </p:sp>
      <p:sp>
        <p:nvSpPr>
          <p:cNvPr id="127" name="Google Shape;127;p18"/>
          <p:cNvSpPr/>
          <p:nvPr/>
        </p:nvSpPr>
        <p:spPr>
          <a:xfrm>
            <a:off x="1717725" y="2627478"/>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1</a:t>
            </a:r>
            <a:endParaRPr/>
          </a:p>
        </p:txBody>
      </p:sp>
      <p:sp>
        <p:nvSpPr>
          <p:cNvPr id="128" name="Google Shape;128;p18"/>
          <p:cNvSpPr/>
          <p:nvPr/>
        </p:nvSpPr>
        <p:spPr>
          <a:xfrm>
            <a:off x="1717725" y="2871832"/>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2</a:t>
            </a:r>
            <a:endParaRPr/>
          </a:p>
        </p:txBody>
      </p:sp>
      <p:sp>
        <p:nvSpPr>
          <p:cNvPr id="129" name="Google Shape;129;p18"/>
          <p:cNvSpPr/>
          <p:nvPr/>
        </p:nvSpPr>
        <p:spPr>
          <a:xfrm>
            <a:off x="1717725" y="3116185"/>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3</a:t>
            </a:r>
            <a:endParaRPr/>
          </a:p>
        </p:txBody>
      </p:sp>
      <p:sp>
        <p:nvSpPr>
          <p:cNvPr id="130" name="Google Shape;130;p18"/>
          <p:cNvSpPr/>
          <p:nvPr/>
        </p:nvSpPr>
        <p:spPr>
          <a:xfrm>
            <a:off x="1717725" y="3360539"/>
            <a:ext cx="979500" cy="2442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Binding 4</a:t>
            </a:r>
            <a:endParaRPr/>
          </a:p>
        </p:txBody>
      </p:sp>
      <p:sp>
        <p:nvSpPr>
          <p:cNvPr id="131" name="Google Shape;131;p18"/>
          <p:cNvSpPr txBox="1"/>
          <p:nvPr/>
        </p:nvSpPr>
        <p:spPr>
          <a:xfrm>
            <a:off x="1717725" y="3544475"/>
            <a:ext cx="97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t>
            </a:r>
            <a:endParaRPr/>
          </a:p>
        </p:txBody>
      </p:sp>
      <p:cxnSp>
        <p:nvCxnSpPr>
          <p:cNvPr id="132" name="Google Shape;132;p18"/>
          <p:cNvCxnSpPr>
            <a:stCxn id="127" idx="3"/>
          </p:cNvCxnSpPr>
          <p:nvPr/>
        </p:nvCxnSpPr>
        <p:spPr>
          <a:xfrm flipH="1" rot="10800000">
            <a:off x="2697225" y="2112978"/>
            <a:ext cx="658800" cy="636600"/>
          </a:xfrm>
          <a:prstGeom prst="curvedConnector3">
            <a:avLst>
              <a:gd fmla="val 50000" name="adj1"/>
            </a:avLst>
          </a:prstGeom>
          <a:noFill/>
          <a:ln cap="flat" cmpd="sng" w="19050">
            <a:solidFill>
              <a:schemeClr val="accent2"/>
            </a:solidFill>
            <a:prstDash val="solid"/>
            <a:round/>
            <a:headEnd len="med" w="med" type="triangle"/>
            <a:tailEnd len="med" w="med" type="triangle"/>
          </a:ln>
        </p:spPr>
      </p:cxnSp>
      <p:sp>
        <p:nvSpPr>
          <p:cNvPr id="133" name="Google Shape;133;p18"/>
          <p:cNvSpPr/>
          <p:nvPr/>
        </p:nvSpPr>
        <p:spPr>
          <a:xfrm>
            <a:off x="117525" y="2459325"/>
            <a:ext cx="979500" cy="23628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Uniform buffer</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18"/>
          <p:cNvSpPr/>
          <p:nvPr/>
        </p:nvSpPr>
        <p:spPr>
          <a:xfrm>
            <a:off x="117525" y="3499225"/>
            <a:ext cx="979500" cy="5865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2"/>
                </a:solidFill>
              </a:rPr>
              <a:t>Buffer range</a:t>
            </a:r>
            <a:endParaRPr>
              <a:solidFill>
                <a:schemeClr val="accent2"/>
              </a:solidFill>
            </a:endParaRPr>
          </a:p>
        </p:txBody>
      </p:sp>
      <p:cxnSp>
        <p:nvCxnSpPr>
          <p:cNvPr id="135" name="Google Shape;135;p18"/>
          <p:cNvCxnSpPr>
            <a:stCxn id="134" idx="3"/>
            <a:endCxn id="127" idx="1"/>
          </p:cNvCxnSpPr>
          <p:nvPr/>
        </p:nvCxnSpPr>
        <p:spPr>
          <a:xfrm flipH="1" rot="10800000">
            <a:off x="1097025" y="2749675"/>
            <a:ext cx="620700" cy="1042800"/>
          </a:xfrm>
          <a:prstGeom prst="curvedConnector3">
            <a:avLst>
              <a:gd fmla="val 50000" name="adj1"/>
            </a:avLst>
          </a:prstGeom>
          <a:noFill/>
          <a:ln cap="flat" cmpd="sng" w="19050">
            <a:solidFill>
              <a:schemeClr val="accent2"/>
            </a:solidFill>
            <a:prstDash val="solid"/>
            <a:round/>
            <a:headEnd len="med" w="med" type="triangle"/>
            <a:tailEnd len="med" w="med" type="triangle"/>
          </a:ln>
        </p:spPr>
      </p:cxnSp>
      <p:sp>
        <p:nvSpPr>
          <p:cNvPr id="136" name="Google Shape;136;p18"/>
          <p:cNvSpPr txBox="1"/>
          <p:nvPr/>
        </p:nvSpPr>
        <p:spPr>
          <a:xfrm>
            <a:off x="7301950" y="1694325"/>
            <a:ext cx="1351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Roboto"/>
                <a:ea typeface="Roboto"/>
                <a:cs typeface="Roboto"/>
                <a:sym typeface="Roboto"/>
              </a:rPr>
              <a:t>Vertex shader</a:t>
            </a:r>
            <a:endParaRPr>
              <a:latin typeface="Roboto"/>
              <a:ea typeface="Roboto"/>
              <a:cs typeface="Roboto"/>
              <a:sym typeface="Roboto"/>
            </a:endParaRPr>
          </a:p>
        </p:txBody>
      </p:sp>
      <p:pic>
        <p:nvPicPr>
          <p:cNvPr id="137" name="Google Shape;137;p18"/>
          <p:cNvPicPr preferRelativeResize="0"/>
          <p:nvPr/>
        </p:nvPicPr>
        <p:blipFill>
          <a:blip r:embed="rId4">
            <a:alphaModFix/>
          </a:blip>
          <a:stretch>
            <a:fillRect/>
          </a:stretch>
        </p:blipFill>
        <p:spPr>
          <a:xfrm>
            <a:off x="460950" y="1157070"/>
            <a:ext cx="8222099" cy="346605"/>
          </a:xfrm>
          <a:prstGeom prst="rect">
            <a:avLst/>
          </a:prstGeom>
          <a:noFill/>
          <a:ln>
            <a:noFill/>
          </a:ln>
        </p:spPr>
      </p:pic>
      <p:pic>
        <p:nvPicPr>
          <p:cNvPr id="138" name="Google Shape;138;p18"/>
          <p:cNvPicPr preferRelativeResize="0"/>
          <p:nvPr/>
        </p:nvPicPr>
        <p:blipFill>
          <a:blip r:embed="rId5">
            <a:alphaModFix/>
          </a:blip>
          <a:stretch>
            <a:fillRect/>
          </a:stretch>
        </p:blipFill>
        <p:spPr>
          <a:xfrm>
            <a:off x="7156300" y="2423800"/>
            <a:ext cx="1751551" cy="1382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uniform buffers</a:t>
            </a:r>
            <a:endParaRPr/>
          </a:p>
        </p:txBody>
      </p:sp>
      <p:sp>
        <p:nvSpPr>
          <p:cNvPr id="144" name="Google Shape;14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initialization, we retrieve the maximum size allowed for uniform buffers, the alignment for each data block we will insert, and create some uniform buffer.</a:t>
            </a:r>
            <a:endParaRPr/>
          </a:p>
        </p:txBody>
      </p:sp>
      <p:pic>
        <p:nvPicPr>
          <p:cNvPr id="145" name="Google Shape;145;p19"/>
          <p:cNvPicPr preferRelativeResize="0"/>
          <p:nvPr/>
        </p:nvPicPr>
        <p:blipFill>
          <a:blip r:embed="rId3">
            <a:alphaModFix/>
          </a:blip>
          <a:stretch>
            <a:fillRect/>
          </a:stretch>
        </p:blipFill>
        <p:spPr>
          <a:xfrm>
            <a:off x="479985" y="2876550"/>
            <a:ext cx="5991225" cy="1676400"/>
          </a:xfrm>
          <a:prstGeom prst="rect">
            <a:avLst/>
          </a:prstGeom>
          <a:noFill/>
          <a:ln>
            <a:noFill/>
          </a:ln>
        </p:spPr>
      </p:pic>
      <p:sp>
        <p:nvSpPr>
          <p:cNvPr id="146" name="Google Shape;146;p19"/>
          <p:cNvSpPr/>
          <p:nvPr/>
        </p:nvSpPr>
        <p:spPr>
          <a:xfrm>
            <a:off x="7585125" y="2671650"/>
            <a:ext cx="979500" cy="19575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Uniform buffer</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pic>
        <p:nvPicPr>
          <p:cNvPr id="147" name="Google Shape;147;p19"/>
          <p:cNvPicPr preferRelativeResize="0"/>
          <p:nvPr/>
        </p:nvPicPr>
        <p:blipFill>
          <a:blip r:embed="rId4">
            <a:alphaModFix/>
          </a:blip>
          <a:stretch>
            <a:fillRect/>
          </a:stretch>
        </p:blipFill>
        <p:spPr>
          <a:xfrm>
            <a:off x="7156300" y="214000"/>
            <a:ext cx="1751551" cy="1382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Filling </a:t>
            </a:r>
            <a:r>
              <a:rPr lang="en"/>
              <a:t>uniform buffers</a:t>
            </a:r>
            <a:endParaRPr/>
          </a:p>
        </p:txBody>
      </p:sp>
      <p:sp>
        <p:nvSpPr>
          <p:cNvPr id="153" name="Google Shape;153;p20"/>
          <p:cNvSpPr txBox="1"/>
          <p:nvPr>
            <p:ph idx="4294967295" type="body"/>
          </p:nvPr>
        </p:nvSpPr>
        <p:spPr>
          <a:xfrm>
            <a:off x="471900" y="2079600"/>
            <a:ext cx="8222100" cy="25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to push data into the buffer ordered according to the uniform block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4" name="Google Shape;154;p20"/>
          <p:cNvPicPr preferRelativeResize="0"/>
          <p:nvPr/>
        </p:nvPicPr>
        <p:blipFill>
          <a:blip r:embed="rId3">
            <a:alphaModFix/>
          </a:blip>
          <a:stretch>
            <a:fillRect/>
          </a:stretch>
        </p:blipFill>
        <p:spPr>
          <a:xfrm>
            <a:off x="471900" y="2524100"/>
            <a:ext cx="5390700" cy="569975"/>
          </a:xfrm>
          <a:prstGeom prst="rect">
            <a:avLst/>
          </a:prstGeom>
          <a:noFill/>
          <a:ln>
            <a:noFill/>
          </a:ln>
        </p:spPr>
      </p:pic>
      <p:pic>
        <p:nvPicPr>
          <p:cNvPr id="155" name="Google Shape;155;p20"/>
          <p:cNvPicPr preferRelativeResize="0"/>
          <p:nvPr/>
        </p:nvPicPr>
        <p:blipFill>
          <a:blip r:embed="rId4">
            <a:alphaModFix/>
          </a:blip>
          <a:stretch>
            <a:fillRect/>
          </a:stretch>
        </p:blipFill>
        <p:spPr>
          <a:xfrm>
            <a:off x="471903" y="4238750"/>
            <a:ext cx="2752725" cy="390525"/>
          </a:xfrm>
          <a:prstGeom prst="rect">
            <a:avLst/>
          </a:prstGeom>
          <a:noFill/>
          <a:ln>
            <a:noFill/>
          </a:ln>
        </p:spPr>
      </p:pic>
      <p:pic>
        <p:nvPicPr>
          <p:cNvPr id="156" name="Google Shape;156;p20"/>
          <p:cNvPicPr preferRelativeResize="0"/>
          <p:nvPr/>
        </p:nvPicPr>
        <p:blipFill>
          <a:blip r:embed="rId5">
            <a:alphaModFix/>
          </a:blip>
          <a:stretch>
            <a:fillRect/>
          </a:stretch>
        </p:blipFill>
        <p:spPr>
          <a:xfrm>
            <a:off x="471888" y="3233025"/>
            <a:ext cx="7705725" cy="866775"/>
          </a:xfrm>
          <a:prstGeom prst="rect">
            <a:avLst/>
          </a:prstGeom>
          <a:noFill/>
          <a:ln>
            <a:noFill/>
          </a:ln>
        </p:spPr>
      </p:pic>
      <p:sp>
        <p:nvSpPr>
          <p:cNvPr id="157" name="Google Shape;157;p20"/>
          <p:cNvSpPr/>
          <p:nvPr/>
        </p:nvSpPr>
        <p:spPr>
          <a:xfrm>
            <a:off x="7585125" y="2671650"/>
            <a:ext cx="979500" cy="1957500"/>
          </a:xfrm>
          <a:prstGeom prst="rect">
            <a:avLst/>
          </a:prstGeom>
          <a:solidFill>
            <a:schemeClr val="lt1"/>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7585125" y="2671650"/>
            <a:ext cx="979500" cy="586500"/>
          </a:xfrm>
          <a:prstGeom prst="rect">
            <a:avLst/>
          </a:prstGeom>
          <a:noFill/>
          <a:ln cap="flat" cmpd="sng" w="3810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accent2"/>
                </a:solidFill>
              </a:rPr>
              <a:t>mat4</a:t>
            </a:r>
            <a:endParaRPr>
              <a:solidFill>
                <a:schemeClr val="accent2"/>
              </a:solidFill>
            </a:endParaRPr>
          </a:p>
          <a:p>
            <a:pPr indent="0" lvl="0" marL="0" rtl="0" algn="ctr">
              <a:lnSpc>
                <a:spcPct val="115000"/>
              </a:lnSpc>
              <a:spcBef>
                <a:spcPts val="0"/>
              </a:spcBef>
              <a:spcAft>
                <a:spcPts val="0"/>
              </a:spcAft>
              <a:buNone/>
            </a:pPr>
            <a:r>
              <a:rPr lang="en">
                <a:solidFill>
                  <a:schemeClr val="accent2"/>
                </a:solidFill>
              </a:rPr>
              <a:t>mat4</a:t>
            </a:r>
            <a:endParaRPr>
              <a:solidFill>
                <a:schemeClr val="accent2"/>
              </a:solidFill>
            </a:endParaRPr>
          </a:p>
        </p:txBody>
      </p:sp>
      <p:cxnSp>
        <p:nvCxnSpPr>
          <p:cNvPr id="159" name="Google Shape;159;p20"/>
          <p:cNvCxnSpPr>
            <a:stCxn id="158" idx="1"/>
          </p:cNvCxnSpPr>
          <p:nvPr/>
        </p:nvCxnSpPr>
        <p:spPr>
          <a:xfrm>
            <a:off x="7585125" y="2964900"/>
            <a:ext cx="979500" cy="0"/>
          </a:xfrm>
          <a:prstGeom prst="straightConnector1">
            <a:avLst/>
          </a:prstGeom>
          <a:noFill/>
          <a:ln cap="flat" cmpd="sng" w="19050">
            <a:solidFill>
              <a:schemeClr val="accent2"/>
            </a:solidFill>
            <a:prstDash val="dash"/>
            <a:round/>
            <a:headEnd len="med" w="med" type="none"/>
            <a:tailEnd len="med" w="med" type="none"/>
          </a:ln>
        </p:spPr>
      </p:cxnSp>
      <p:pic>
        <p:nvPicPr>
          <p:cNvPr id="160" name="Google Shape;160;p20"/>
          <p:cNvPicPr preferRelativeResize="0"/>
          <p:nvPr/>
        </p:nvPicPr>
        <p:blipFill rotWithShape="1">
          <a:blip r:embed="rId6">
            <a:alphaModFix/>
          </a:blip>
          <a:srcRect b="69707" l="0" r="29942" t="0"/>
          <a:stretch/>
        </p:blipFill>
        <p:spPr>
          <a:xfrm>
            <a:off x="2673525" y="1143762"/>
            <a:ext cx="3796950" cy="845400"/>
          </a:xfrm>
          <a:prstGeom prst="rect">
            <a:avLst/>
          </a:prstGeom>
          <a:noFill/>
          <a:ln>
            <a:noFill/>
          </a:ln>
        </p:spPr>
      </p:pic>
      <p:sp>
        <p:nvSpPr>
          <p:cNvPr id="161" name="Google Shape;161;p20"/>
          <p:cNvSpPr txBox="1"/>
          <p:nvPr/>
        </p:nvSpPr>
        <p:spPr>
          <a:xfrm>
            <a:off x="2673525" y="771450"/>
            <a:ext cx="37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Uniform block in the vertex shader</a:t>
            </a:r>
            <a:endParaRPr>
              <a:latin typeface="Roboto"/>
              <a:ea typeface="Roboto"/>
              <a:cs typeface="Roboto"/>
              <a:sym typeface="Roboto"/>
            </a:endParaRPr>
          </a:p>
        </p:txBody>
      </p:sp>
      <p:sp>
        <p:nvSpPr>
          <p:cNvPr id="162" name="Google Shape;162;p20"/>
          <p:cNvSpPr txBox="1"/>
          <p:nvPr/>
        </p:nvSpPr>
        <p:spPr>
          <a:xfrm>
            <a:off x="3889750" y="4120000"/>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lt2"/>
                </a:solidFill>
                <a:latin typeface="Roboto"/>
                <a:ea typeface="Roboto"/>
                <a:cs typeface="Roboto"/>
                <a:sym typeface="Roboto"/>
              </a:rPr>
              <a:t>You can fill the buffer once per Update(), for example</a:t>
            </a:r>
            <a:endParaRPr/>
          </a:p>
        </p:txBody>
      </p:sp>
      <p:pic>
        <p:nvPicPr>
          <p:cNvPr id="163" name="Google Shape;163;p20"/>
          <p:cNvPicPr preferRelativeResize="0"/>
          <p:nvPr/>
        </p:nvPicPr>
        <p:blipFill>
          <a:blip r:embed="rId7">
            <a:alphaModFix/>
          </a:blip>
          <a:stretch>
            <a:fillRect/>
          </a:stretch>
        </p:blipFill>
        <p:spPr>
          <a:xfrm>
            <a:off x="7156300" y="214000"/>
            <a:ext cx="1751551" cy="1382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4294967295" type="body"/>
          </p:nvPr>
        </p:nvSpPr>
        <p:spPr>
          <a:xfrm>
            <a:off x="471900" y="2079600"/>
            <a:ext cx="8222100" cy="25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know where the information is in the buffer, so we bind the known buffer range (offset and size) to the corresponding binding point.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500"/>
              <a:t>This example is easy because we only have data for one single block in the buffer (so offset is 0), but when we will have data for several blocks… we will need to do some bookkeeping.</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9" name="Google Shape;169;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Binding buffer ranges to uniform blocks</a:t>
            </a:r>
            <a:endParaRPr/>
          </a:p>
        </p:txBody>
      </p:sp>
      <p:pic>
        <p:nvPicPr>
          <p:cNvPr id="170" name="Google Shape;170;p21"/>
          <p:cNvPicPr preferRelativeResize="0"/>
          <p:nvPr/>
        </p:nvPicPr>
        <p:blipFill>
          <a:blip r:embed="rId3">
            <a:alphaModFix/>
          </a:blip>
          <a:stretch>
            <a:fillRect/>
          </a:stretch>
        </p:blipFill>
        <p:spPr>
          <a:xfrm>
            <a:off x="899875" y="3188050"/>
            <a:ext cx="6774676" cy="596100"/>
          </a:xfrm>
          <a:prstGeom prst="rect">
            <a:avLst/>
          </a:prstGeom>
          <a:noFill/>
          <a:ln>
            <a:noFill/>
          </a:ln>
        </p:spPr>
      </p:pic>
      <p:pic>
        <p:nvPicPr>
          <p:cNvPr id="171" name="Google Shape;171;p21"/>
          <p:cNvPicPr preferRelativeResize="0"/>
          <p:nvPr/>
        </p:nvPicPr>
        <p:blipFill>
          <a:blip r:embed="rId4">
            <a:alphaModFix/>
          </a:blip>
          <a:stretch>
            <a:fillRect/>
          </a:stretch>
        </p:blipFill>
        <p:spPr>
          <a:xfrm>
            <a:off x="899875" y="2876550"/>
            <a:ext cx="1704975" cy="228600"/>
          </a:xfrm>
          <a:prstGeom prst="rect">
            <a:avLst/>
          </a:prstGeom>
          <a:noFill/>
          <a:ln>
            <a:noFill/>
          </a:ln>
        </p:spPr>
      </p:pic>
      <p:pic>
        <p:nvPicPr>
          <p:cNvPr id="172" name="Google Shape;172;p21"/>
          <p:cNvPicPr preferRelativeResize="0"/>
          <p:nvPr/>
        </p:nvPicPr>
        <p:blipFill rotWithShape="1">
          <a:blip r:embed="rId5">
            <a:alphaModFix/>
          </a:blip>
          <a:srcRect b="69707" l="0" r="29942" t="0"/>
          <a:stretch/>
        </p:blipFill>
        <p:spPr>
          <a:xfrm>
            <a:off x="2673525" y="1143762"/>
            <a:ext cx="3796950" cy="845400"/>
          </a:xfrm>
          <a:prstGeom prst="rect">
            <a:avLst/>
          </a:prstGeom>
          <a:noFill/>
          <a:ln>
            <a:noFill/>
          </a:ln>
        </p:spPr>
      </p:pic>
      <p:sp>
        <p:nvSpPr>
          <p:cNvPr id="173" name="Google Shape;173;p21"/>
          <p:cNvSpPr txBox="1"/>
          <p:nvPr/>
        </p:nvSpPr>
        <p:spPr>
          <a:xfrm>
            <a:off x="2673525" y="771450"/>
            <a:ext cx="37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Uniform block in the vertex shader</a:t>
            </a:r>
            <a:endParaRPr>
              <a:latin typeface="Roboto"/>
              <a:ea typeface="Roboto"/>
              <a:cs typeface="Roboto"/>
              <a:sym typeface="Roboto"/>
            </a:endParaRPr>
          </a:p>
        </p:txBody>
      </p:sp>
      <p:pic>
        <p:nvPicPr>
          <p:cNvPr id="174" name="Google Shape;174;p21"/>
          <p:cNvPicPr preferRelativeResize="0"/>
          <p:nvPr/>
        </p:nvPicPr>
        <p:blipFill>
          <a:blip r:embed="rId6">
            <a:alphaModFix/>
          </a:blip>
          <a:stretch>
            <a:fillRect/>
          </a:stretch>
        </p:blipFill>
        <p:spPr>
          <a:xfrm>
            <a:off x="548100" y="832575"/>
            <a:ext cx="685800" cy="1304925"/>
          </a:xfrm>
          <a:prstGeom prst="rect">
            <a:avLst/>
          </a:prstGeom>
          <a:noFill/>
          <a:ln>
            <a:noFill/>
          </a:ln>
        </p:spPr>
      </p:pic>
      <p:pic>
        <p:nvPicPr>
          <p:cNvPr id="175" name="Google Shape;175;p21"/>
          <p:cNvPicPr preferRelativeResize="0"/>
          <p:nvPr/>
        </p:nvPicPr>
        <p:blipFill>
          <a:blip r:embed="rId7">
            <a:alphaModFix/>
          </a:blip>
          <a:stretch>
            <a:fillRect/>
          </a:stretch>
        </p:blipFill>
        <p:spPr>
          <a:xfrm>
            <a:off x="1610813" y="1065106"/>
            <a:ext cx="685800" cy="839856"/>
          </a:xfrm>
          <a:prstGeom prst="rect">
            <a:avLst/>
          </a:prstGeom>
          <a:noFill/>
          <a:ln>
            <a:noFill/>
          </a:ln>
        </p:spPr>
      </p:pic>
      <p:sp>
        <p:nvSpPr>
          <p:cNvPr id="176" name="Google Shape;176;p21"/>
          <p:cNvSpPr/>
          <p:nvPr/>
        </p:nvSpPr>
        <p:spPr>
          <a:xfrm>
            <a:off x="1626850" y="1236705"/>
            <a:ext cx="669900" cy="1662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accent2"/>
              </a:solidFill>
            </a:endParaRPr>
          </a:p>
        </p:txBody>
      </p:sp>
      <p:cxnSp>
        <p:nvCxnSpPr>
          <p:cNvPr id="177" name="Google Shape;177;p21"/>
          <p:cNvCxnSpPr>
            <a:endCxn id="176" idx="1"/>
          </p:cNvCxnSpPr>
          <p:nvPr/>
        </p:nvCxnSpPr>
        <p:spPr>
          <a:xfrm>
            <a:off x="1228450" y="1051005"/>
            <a:ext cx="398400" cy="268800"/>
          </a:xfrm>
          <a:prstGeom prst="straightConnector1">
            <a:avLst/>
          </a:prstGeom>
          <a:noFill/>
          <a:ln cap="flat" cmpd="sng" w="19050">
            <a:solidFill>
              <a:schemeClr val="accent2"/>
            </a:solidFill>
            <a:prstDash val="solid"/>
            <a:round/>
            <a:headEnd len="med" w="med" type="triangle"/>
            <a:tailEnd len="med" w="med" type="triangle"/>
          </a:ln>
        </p:spPr>
      </p:cxnSp>
      <p:pic>
        <p:nvPicPr>
          <p:cNvPr id="178" name="Google Shape;178;p21"/>
          <p:cNvPicPr preferRelativeResize="0"/>
          <p:nvPr/>
        </p:nvPicPr>
        <p:blipFill>
          <a:blip r:embed="rId8">
            <a:alphaModFix/>
          </a:blip>
          <a:stretch>
            <a:fillRect/>
          </a:stretch>
        </p:blipFill>
        <p:spPr>
          <a:xfrm>
            <a:off x="7156300" y="214000"/>
            <a:ext cx="1751551" cy="1382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