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Robo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7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cdafe752d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cdafe752d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cdafe752d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cdafe752d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cdafe752d1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cdafe752d1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cdafe752d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cdafe752d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cdafe752d1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cdafe752d1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cdafe752d1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cdafe752d1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cdc4791c3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cdc4791c3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cdc4791c38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cdc4791c38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d08ed8f2de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d08ed8f2de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d0876816c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d0876816c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d0c77be203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d0c77be203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d0c77be203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d0c77be203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d0c77be203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d0c77be203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d08ed8f2de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d08ed8f2de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d08ed8f2de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d08ed8f2de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d08ed8f2de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d08ed8f2de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cdc4791c38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cdc4791c38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0.png"/><Relationship Id="rId4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9.png"/><Relationship Id="rId4" Type="http://schemas.openxmlformats.org/officeDocument/2006/relationships/image" Target="../media/image2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Relationship Id="rId4" Type="http://schemas.openxmlformats.org/officeDocument/2006/relationships/image" Target="../media/image18.png"/><Relationship Id="rId5" Type="http://schemas.openxmlformats.org/officeDocument/2006/relationships/image" Target="../media/image14.png"/><Relationship Id="rId6" Type="http://schemas.openxmlformats.org/officeDocument/2006/relationships/image" Target="../media/image1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Relationship Id="rId4" Type="http://schemas.openxmlformats.org/officeDocument/2006/relationships/image" Target="../media/image3.png"/><Relationship Id="rId5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OpenGL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Uniform blocks and uniform buffers</a:t>
            </a:r>
            <a:endParaRPr sz="3600"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Advanced Graphics Programming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2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Adding lights</a:t>
            </a:r>
            <a:endParaRPr/>
          </a:p>
        </p:txBody>
      </p:sp>
      <p:pic>
        <p:nvPicPr>
          <p:cNvPr id="152" name="Google Shape;15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3650" y="1019788"/>
            <a:ext cx="3103925" cy="310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3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Forward shading vertex shader</a:t>
            </a:r>
            <a:endParaRPr/>
          </a:p>
        </p:txBody>
      </p:sp>
      <p:pic>
        <p:nvPicPr>
          <p:cNvPr id="158" name="Google Shape;15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2888" y="771450"/>
            <a:ext cx="4250620" cy="421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1600" y="771450"/>
            <a:ext cx="1700325" cy="94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2437" y="1405725"/>
            <a:ext cx="7326725" cy="341735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Convenience functions to work with buffers</a:t>
            </a:r>
            <a:endParaRPr/>
          </a:p>
        </p:txBody>
      </p:sp>
      <p:pic>
        <p:nvPicPr>
          <p:cNvPr id="166" name="Google Shape;16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10100" y="312600"/>
            <a:ext cx="2324425" cy="12933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67" name="Google Shape;167;p24"/>
          <p:cNvSpPr txBox="1"/>
          <p:nvPr>
            <p:ph idx="4294967295" type="body"/>
          </p:nvPr>
        </p:nvSpPr>
        <p:spPr>
          <a:xfrm>
            <a:off x="471900" y="928475"/>
            <a:ext cx="8222100" cy="51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You have these functions available in the Atenea campus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5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Light struct to store a list of lights in our application</a:t>
            </a:r>
            <a:endParaRPr/>
          </a:p>
        </p:txBody>
      </p:sp>
      <p:pic>
        <p:nvPicPr>
          <p:cNvPr id="173" name="Google Shape;17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2450" y="2165525"/>
            <a:ext cx="2219325" cy="219075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5"/>
          <p:cNvSpPr txBox="1"/>
          <p:nvPr>
            <p:ph idx="4294967295" type="body"/>
          </p:nvPr>
        </p:nvSpPr>
        <p:spPr>
          <a:xfrm>
            <a:off x="471900" y="928475"/>
            <a:ext cx="8222100" cy="51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will have to define these types in Engine.h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Then in your Application struct, create an array/list of lights that you can fill at Init()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Pushing values for the GlobalParams block into the uniform buffer</a:t>
            </a:r>
            <a:endParaRPr/>
          </a:p>
        </p:txBody>
      </p:sp>
      <p:pic>
        <p:nvPicPr>
          <p:cNvPr id="180" name="Google Shape;18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4525" y="1671638"/>
            <a:ext cx="5314950" cy="3171825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6"/>
          <p:cNvSpPr txBox="1"/>
          <p:nvPr>
            <p:ph idx="4294967295" type="body"/>
          </p:nvPr>
        </p:nvSpPr>
        <p:spPr>
          <a:xfrm>
            <a:off x="471900" y="928475"/>
            <a:ext cx="8222100" cy="51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Evolved version of uniform buffer setup. Right after mapping the buffer we can start pushing the global parameters.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7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Pushing values for the LocalParams block into the uniform buffer </a:t>
            </a:r>
            <a:endParaRPr/>
          </a:p>
        </p:txBody>
      </p:sp>
      <p:pic>
        <p:nvPicPr>
          <p:cNvPr id="187" name="Google Shape;18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5450" y="2071688"/>
            <a:ext cx="5753100" cy="2371725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7"/>
          <p:cNvSpPr txBox="1"/>
          <p:nvPr>
            <p:ph idx="4294967295" type="body"/>
          </p:nvPr>
        </p:nvSpPr>
        <p:spPr>
          <a:xfrm>
            <a:off x="471900" y="928475"/>
            <a:ext cx="8222100" cy="51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here we traverse all entities to push all local parameters.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Do not forget to unmap the buffer once you’ve finished pushing values.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Bind both buffer ranges to the shader blocks</a:t>
            </a:r>
            <a:endParaRPr/>
          </a:p>
        </p:txBody>
      </p:sp>
      <p:sp>
        <p:nvSpPr>
          <p:cNvPr id="194" name="Google Shape;194;p28"/>
          <p:cNvSpPr txBox="1"/>
          <p:nvPr>
            <p:ph idx="4294967295" type="body"/>
          </p:nvPr>
        </p:nvSpPr>
        <p:spPr>
          <a:xfrm>
            <a:off x="471900" y="928475"/>
            <a:ext cx="8222100" cy="51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IMPORTANT: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 the previous slides our shader only had one uniform block (LocalParams).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No we have added an extra uniform block into the shader (GlobalParams) and inserted information for it into our uniform buffer.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Do not forget to bind the buffer range with the global parameters (camera position, lights…) to the GlobalParams block in the shader!!!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You o</a:t>
            </a:r>
            <a:r>
              <a:rPr lang="en"/>
              <a:t>nly need to bind it once per frame, as all entities share the same GlobalParams.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9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Forward shading fragment shader</a:t>
            </a:r>
            <a:endParaRPr/>
          </a:p>
        </p:txBody>
      </p:sp>
      <p:pic>
        <p:nvPicPr>
          <p:cNvPr id="200" name="Google Shape;20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5350" y="1341325"/>
            <a:ext cx="5295900" cy="3343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4975" y="830675"/>
            <a:ext cx="1888550" cy="10443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0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  <p:pic>
        <p:nvPicPr>
          <p:cNvPr id="207" name="Google Shape;20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9600" y="525450"/>
            <a:ext cx="5193449" cy="40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added transforms, now lights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5" name="Google Shape;7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898" y="2528002"/>
            <a:ext cx="2666500" cy="210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27499" y="2528000"/>
            <a:ext cx="2666498" cy="210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49704" y="2527998"/>
            <a:ext cx="2666500" cy="2101277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0950" y="1919070"/>
            <a:ext cx="8222099" cy="3466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/>
        </p:nvSpPr>
        <p:spPr>
          <a:xfrm>
            <a:off x="460950" y="1303350"/>
            <a:ext cx="8222100" cy="101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You think that alignment stuff was difficult?</a:t>
            </a:r>
            <a:endParaRPr sz="4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4" name="Google Shape;8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9250" y="2153600"/>
            <a:ext cx="2397126" cy="298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Shader block member alignment</a:t>
            </a:r>
            <a:endParaRPr/>
          </a:p>
        </p:txBody>
      </p:sp>
      <p:sp>
        <p:nvSpPr>
          <p:cNvPr id="90" name="Google Shape;90;p16"/>
          <p:cNvSpPr txBox="1"/>
          <p:nvPr>
            <p:ph idx="1" type="body"/>
          </p:nvPr>
        </p:nvSpPr>
        <p:spPr>
          <a:xfrm>
            <a:off x="471900" y="1919075"/>
            <a:ext cx="8222100" cy="51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Speaking about alignment, if we start filling a buffer from offset 0 with values of type </a:t>
            </a:r>
            <a:r>
              <a:rPr b="1" lang="en"/>
              <a:t>mat4</a:t>
            </a:r>
            <a:r>
              <a:rPr lang="en"/>
              <a:t>…</a:t>
            </a:r>
            <a:r>
              <a:rPr lang="en"/>
              <a:t> we are lucky, it is a type that works ‘out of the box’ (vec4 too)</a:t>
            </a:r>
            <a:endParaRPr/>
          </a:p>
        </p:txBody>
      </p:sp>
      <p:sp>
        <p:nvSpPr>
          <p:cNvPr id="91" name="Google Shape;91;p16"/>
          <p:cNvSpPr/>
          <p:nvPr/>
        </p:nvSpPr>
        <p:spPr>
          <a:xfrm>
            <a:off x="4081300" y="2803900"/>
            <a:ext cx="979500" cy="19575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6"/>
          <p:cNvSpPr/>
          <p:nvPr/>
        </p:nvSpPr>
        <p:spPr>
          <a:xfrm>
            <a:off x="4081300" y="2803900"/>
            <a:ext cx="979500" cy="390600"/>
          </a:xfrm>
          <a:prstGeom prst="rect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2"/>
                </a:solidFill>
              </a:rPr>
              <a:t>mat4</a:t>
            </a:r>
            <a:endParaRPr sz="1100">
              <a:solidFill>
                <a:schemeClr val="accent2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2"/>
                </a:solidFill>
              </a:rPr>
              <a:t>mat4</a:t>
            </a:r>
            <a:endParaRPr sz="1100">
              <a:solidFill>
                <a:schemeClr val="accent2"/>
              </a:solidFill>
            </a:endParaRPr>
          </a:p>
        </p:txBody>
      </p:sp>
      <p:cxnSp>
        <p:nvCxnSpPr>
          <p:cNvPr id="93" name="Google Shape;93;p16"/>
          <p:cNvCxnSpPr/>
          <p:nvPr/>
        </p:nvCxnSpPr>
        <p:spPr>
          <a:xfrm>
            <a:off x="4083208" y="3009304"/>
            <a:ext cx="9795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/>
          <p:nvPr/>
        </p:nvSpPr>
        <p:spPr>
          <a:xfrm>
            <a:off x="6519700" y="2711900"/>
            <a:ext cx="979500" cy="1989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7"/>
          <p:cNvSpPr/>
          <p:nvPr/>
        </p:nvSpPr>
        <p:spPr>
          <a:xfrm>
            <a:off x="6519700" y="3862301"/>
            <a:ext cx="979500" cy="1989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Shader block member alignment</a:t>
            </a:r>
            <a:endParaRPr/>
          </a:p>
        </p:txBody>
      </p:sp>
      <p:sp>
        <p:nvSpPr>
          <p:cNvPr id="101" name="Google Shape;101;p17"/>
          <p:cNvSpPr txBox="1"/>
          <p:nvPr>
            <p:ph idx="1" type="body"/>
          </p:nvPr>
        </p:nvSpPr>
        <p:spPr>
          <a:xfrm>
            <a:off x="471900" y="1919075"/>
            <a:ext cx="8222100" cy="51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But we </a:t>
            </a:r>
            <a:r>
              <a:rPr lang="en"/>
              <a:t>cannot generalize. In shader blocks, memory alignment does not work as in a C++ program.</a:t>
            </a:r>
            <a:endParaRPr/>
          </a:p>
        </p:txBody>
      </p:sp>
      <p:sp>
        <p:nvSpPr>
          <p:cNvPr id="102" name="Google Shape;102;p17"/>
          <p:cNvSpPr/>
          <p:nvPr/>
        </p:nvSpPr>
        <p:spPr>
          <a:xfrm>
            <a:off x="4081300" y="2499100"/>
            <a:ext cx="979500" cy="19575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7"/>
          <p:cNvSpPr/>
          <p:nvPr/>
        </p:nvSpPr>
        <p:spPr>
          <a:xfrm>
            <a:off x="4081300" y="2499100"/>
            <a:ext cx="979500" cy="1495800"/>
          </a:xfrm>
          <a:prstGeom prst="rect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2"/>
                </a:solidFill>
              </a:rPr>
              <a:t>Int</a:t>
            </a:r>
            <a:endParaRPr sz="1100">
              <a:solidFill>
                <a:schemeClr val="accent2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accent2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2"/>
                </a:solidFill>
              </a:rPr>
              <a:t>Vec4</a:t>
            </a:r>
            <a:endParaRPr sz="1100">
              <a:solidFill>
                <a:schemeClr val="accent2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accent2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2"/>
                </a:solidFill>
              </a:rPr>
              <a:t>Vec3</a:t>
            </a:r>
            <a:endParaRPr sz="1100">
              <a:solidFill>
                <a:schemeClr val="accent2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accent2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2"/>
                </a:solidFill>
              </a:rPr>
              <a:t>float</a:t>
            </a:r>
            <a:endParaRPr sz="1100">
              <a:solidFill>
                <a:schemeClr val="accent2"/>
              </a:solidFill>
            </a:endParaRPr>
          </a:p>
        </p:txBody>
      </p:sp>
      <p:cxnSp>
        <p:nvCxnSpPr>
          <p:cNvPr id="104" name="Google Shape;104;p17"/>
          <p:cNvCxnSpPr/>
          <p:nvPr/>
        </p:nvCxnSpPr>
        <p:spPr>
          <a:xfrm>
            <a:off x="4083208" y="2758502"/>
            <a:ext cx="9795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cxnSp>
      <p:pic>
        <p:nvPicPr>
          <p:cNvPr id="105" name="Google Shape;10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7700" y="3091625"/>
            <a:ext cx="1400175" cy="11239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6" name="Google Shape;106;p17"/>
          <p:cNvCxnSpPr/>
          <p:nvPr/>
        </p:nvCxnSpPr>
        <p:spPr>
          <a:xfrm>
            <a:off x="4083208" y="3306704"/>
            <a:ext cx="9795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07" name="Google Shape;107;p17"/>
          <p:cNvCxnSpPr/>
          <p:nvPr/>
        </p:nvCxnSpPr>
        <p:spPr>
          <a:xfrm>
            <a:off x="4083208" y="3709906"/>
            <a:ext cx="9795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08" name="Google Shape;108;p17"/>
          <p:cNvSpPr txBox="1"/>
          <p:nvPr/>
        </p:nvSpPr>
        <p:spPr>
          <a:xfrm>
            <a:off x="3806700" y="4421250"/>
            <a:ext cx="1554300" cy="6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5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Alignment in main memory</a:t>
            </a:r>
            <a:endParaRPr/>
          </a:p>
        </p:txBody>
      </p:sp>
      <p:sp>
        <p:nvSpPr>
          <p:cNvPr id="109" name="Google Shape;109;p17"/>
          <p:cNvSpPr/>
          <p:nvPr/>
        </p:nvSpPr>
        <p:spPr>
          <a:xfrm>
            <a:off x="6519700" y="2499100"/>
            <a:ext cx="979500" cy="19575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7"/>
          <p:cNvSpPr/>
          <p:nvPr/>
        </p:nvSpPr>
        <p:spPr>
          <a:xfrm>
            <a:off x="6519700" y="2499100"/>
            <a:ext cx="979500" cy="1792800"/>
          </a:xfrm>
          <a:prstGeom prst="rect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2"/>
                </a:solidFill>
              </a:rPr>
              <a:t>Int</a:t>
            </a:r>
            <a:endParaRPr sz="1100">
              <a:solidFill>
                <a:schemeClr val="accent2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accent2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accent2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2"/>
                </a:solidFill>
              </a:rPr>
              <a:t>Vec4</a:t>
            </a:r>
            <a:endParaRPr sz="1100">
              <a:solidFill>
                <a:schemeClr val="accent2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accent2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2"/>
                </a:solidFill>
              </a:rPr>
              <a:t>Vec3</a:t>
            </a:r>
            <a:endParaRPr sz="1100">
              <a:solidFill>
                <a:schemeClr val="accent2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accent2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accent2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2"/>
                </a:solidFill>
              </a:rPr>
              <a:t>float</a:t>
            </a:r>
            <a:endParaRPr sz="1100">
              <a:solidFill>
                <a:schemeClr val="accent2"/>
              </a:solidFill>
            </a:endParaRPr>
          </a:p>
        </p:txBody>
      </p:sp>
      <p:cxnSp>
        <p:nvCxnSpPr>
          <p:cNvPr id="111" name="Google Shape;111;p17"/>
          <p:cNvCxnSpPr/>
          <p:nvPr/>
        </p:nvCxnSpPr>
        <p:spPr>
          <a:xfrm>
            <a:off x="6521608" y="2711905"/>
            <a:ext cx="9795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12" name="Google Shape;112;p17"/>
          <p:cNvCxnSpPr/>
          <p:nvPr/>
        </p:nvCxnSpPr>
        <p:spPr>
          <a:xfrm>
            <a:off x="6521608" y="3444302"/>
            <a:ext cx="9795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13" name="Google Shape;113;p17"/>
          <p:cNvCxnSpPr/>
          <p:nvPr/>
        </p:nvCxnSpPr>
        <p:spPr>
          <a:xfrm>
            <a:off x="6521608" y="3852712"/>
            <a:ext cx="9795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14" name="Google Shape;114;p17"/>
          <p:cNvSpPr txBox="1"/>
          <p:nvPr/>
        </p:nvSpPr>
        <p:spPr>
          <a:xfrm>
            <a:off x="6245100" y="4421250"/>
            <a:ext cx="1554300" cy="6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5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Alignment in video memory</a:t>
            </a:r>
            <a:endParaRPr/>
          </a:p>
        </p:txBody>
      </p:sp>
      <p:cxnSp>
        <p:nvCxnSpPr>
          <p:cNvPr id="115" name="Google Shape;115;p17"/>
          <p:cNvCxnSpPr/>
          <p:nvPr/>
        </p:nvCxnSpPr>
        <p:spPr>
          <a:xfrm>
            <a:off x="6521608" y="2910902"/>
            <a:ext cx="9795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16" name="Google Shape;116;p17"/>
          <p:cNvCxnSpPr/>
          <p:nvPr/>
        </p:nvCxnSpPr>
        <p:spPr>
          <a:xfrm>
            <a:off x="6521608" y="4066511"/>
            <a:ext cx="9795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17" name="Google Shape;117;p17"/>
          <p:cNvSpPr txBox="1"/>
          <p:nvPr/>
        </p:nvSpPr>
        <p:spPr>
          <a:xfrm>
            <a:off x="7369002" y="2620899"/>
            <a:ext cx="900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2"/>
                </a:solidFill>
              </a:rPr>
              <a:t>padding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18" name="Google Shape;118;p17"/>
          <p:cNvSpPr txBox="1"/>
          <p:nvPr/>
        </p:nvSpPr>
        <p:spPr>
          <a:xfrm>
            <a:off x="7369002" y="3763899"/>
            <a:ext cx="900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2"/>
                </a:solidFill>
              </a:rPr>
              <a:t>padding</a:t>
            </a:r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Uniform block layouts</a:t>
            </a:r>
            <a:endParaRPr/>
          </a:p>
        </p:txBody>
      </p:sp>
      <p:sp>
        <p:nvSpPr>
          <p:cNvPr id="124" name="Google Shape;124;p1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Packed.</a:t>
            </a:r>
            <a:r>
              <a:rPr lang="en"/>
              <a:t> </a:t>
            </a:r>
            <a:r>
              <a:rPr lang="en" sz="1500"/>
              <a:t>Platform dependent. Offsets need to be queried. </a:t>
            </a:r>
            <a:r>
              <a:rPr lang="en" sz="1500"/>
              <a:t>Equal block descriptions can have different offsets on different shaders (cannot be shared). Most performance/memory efficient.</a:t>
            </a:r>
            <a:endParaRPr sz="15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/>
              <a:t>Shared.</a:t>
            </a:r>
            <a:r>
              <a:rPr lang="en"/>
              <a:t> </a:t>
            </a:r>
            <a:r>
              <a:rPr lang="en" sz="1500"/>
              <a:t>Platform dependent. Offsets need to be queried. Equal block descriptions will have equal offsets on different shaders (can be shared). Also very performance/memory efficient.</a:t>
            </a:r>
            <a:endParaRPr sz="15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/>
              <a:t>Std140.</a:t>
            </a:r>
            <a:r>
              <a:rPr lang="en"/>
              <a:t> </a:t>
            </a:r>
            <a:r>
              <a:rPr lang="en" sz="1500"/>
              <a:t>Platform independent. Layout rules are explicit, so we know the offsets following the layout rules. Quite performance efficient. Not memory efficient.</a:t>
            </a:r>
            <a:endParaRPr sz="15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b="1" lang="en"/>
              <a:t>Std430.</a:t>
            </a:r>
            <a:r>
              <a:rPr lang="en"/>
              <a:t> </a:t>
            </a:r>
            <a:r>
              <a:rPr lang="en" sz="1500"/>
              <a:t>Platform independent. </a:t>
            </a:r>
            <a:r>
              <a:rPr lang="en" sz="1500"/>
              <a:t>Layout rules are explicit, so we know the offsets following the layout rules. </a:t>
            </a:r>
            <a:r>
              <a:rPr lang="en" sz="1500"/>
              <a:t>Less performance efficient than std140. More memory efficient in arrays.</a:t>
            </a:r>
            <a:endParaRPr sz="1500"/>
          </a:p>
        </p:txBody>
      </p:sp>
      <p:pic>
        <p:nvPicPr>
          <p:cNvPr id="125" name="Google Shape;125;p18"/>
          <p:cNvPicPr preferRelativeResize="0"/>
          <p:nvPr/>
        </p:nvPicPr>
        <p:blipFill rotWithShape="1">
          <a:blip r:embed="rId3">
            <a:alphaModFix/>
          </a:blip>
          <a:srcRect b="69707" l="0" r="29942" t="0"/>
          <a:stretch/>
        </p:blipFill>
        <p:spPr>
          <a:xfrm>
            <a:off x="4945550" y="411112"/>
            <a:ext cx="3796950" cy="84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std140 uniform block layout (alignment rules)</a:t>
            </a:r>
            <a:endParaRPr/>
          </a:p>
        </p:txBody>
      </p:sp>
      <p:pic>
        <p:nvPicPr>
          <p:cNvPr id="131" name="Google Shape;13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1113" y="1138225"/>
            <a:ext cx="6581775" cy="332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std140 uniform block layout</a:t>
            </a:r>
            <a:r>
              <a:rPr lang="en"/>
              <a:t> (alignment rules)</a:t>
            </a:r>
            <a:endParaRPr/>
          </a:p>
        </p:txBody>
      </p:sp>
      <p:pic>
        <p:nvPicPr>
          <p:cNvPr id="137" name="Google Shape;13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0638" y="1209675"/>
            <a:ext cx="6562725" cy="318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couple of examples</a:t>
            </a:r>
            <a:endParaRPr/>
          </a:p>
        </p:txBody>
      </p:sp>
      <p:pic>
        <p:nvPicPr>
          <p:cNvPr id="143" name="Google Shape;14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0275" y="1492900"/>
            <a:ext cx="1700325" cy="94025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1"/>
          <p:cNvSpPr txBox="1"/>
          <p:nvPr>
            <p:ph idx="4294967295" type="body"/>
          </p:nvPr>
        </p:nvSpPr>
        <p:spPr>
          <a:xfrm>
            <a:off x="471900" y="928475"/>
            <a:ext cx="8222100" cy="51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How would the alignment of these structs be?</a:t>
            </a:r>
            <a:endParaRPr/>
          </a:p>
        </p:txBody>
      </p:sp>
      <p:pic>
        <p:nvPicPr>
          <p:cNvPr id="145" name="Google Shape;14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0275" y="2661750"/>
            <a:ext cx="1718654" cy="94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0275" y="3881600"/>
            <a:ext cx="3114100" cy="80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