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0ca9d8b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0ca9d8b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0ca9d8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0ca9d8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84989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84989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0ca9d8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0ca9d8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50ca9d8b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50ca9d8b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5577dd4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5577dd4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0ca9d8b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0ca9d8b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0ca9d8b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0ca9d8b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5577dd4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5577dd4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50ca9d8b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50ca9d8b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0ca9d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0ca9d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849896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849896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50ca9d8b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50ca9d8b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5577dd4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5577dd4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849896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849896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a15f5df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a15f5df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a15f5df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a15f5df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0ca9d8b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0ca9d8b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5577dd4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5577dd4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50ca9d8b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50ca9d8b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50ca9d8b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50ca9d8b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0ca9d8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0ca9d8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50ca9d8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50ca9d8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4849896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4849896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849896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4849896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4849896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4849896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8498967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849896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48498967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48498967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5577dd4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5577dd4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50ca9d8b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50ca9d8b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d31e469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d31e469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0ca9d8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0ca9d8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0ca9d8b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0ca9d8b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0ca9d8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0ca9d8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0ca9d8b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0ca9d8b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0ca9d8b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0ca9d8b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0ca9d8b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0ca9d8b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3D_computer_graphics" TargetMode="External"/><Relationship Id="rId4" Type="http://schemas.openxmlformats.org/officeDocument/2006/relationships/hyperlink" Target="https://en.wikipedia.org/wiki/Graphics_processing_units" TargetMode="External"/><Relationship Id="rId5" Type="http://schemas.openxmlformats.org/officeDocument/2006/relationships/hyperlink" Target="https://en.wikipedia.org/wiki/Texture_mapping" TargetMode="External"/><Relationship Id="rId6" Type="http://schemas.openxmlformats.org/officeDocument/2006/relationships/hyperlink" Target="https://en.wikipedia.org/wiki/Framebuffer" TargetMode="External"/><Relationship Id="rId7" Type="http://schemas.openxmlformats.org/officeDocument/2006/relationships/hyperlink" Target="https://en.wikipedia.org/wiki/Multiple_buffering#Double_buffering_in_computer_graphics" TargetMode="External"/><Relationship Id="rId8" Type="http://schemas.openxmlformats.org/officeDocument/2006/relationships/hyperlink" Target="https://en.wikipedia.org/wiki/Pixel_shade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targets,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objects,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render passes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targets in OpenGL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477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So… how do we implement render targets (or render to texture) in OpenGL?</a:t>
            </a:r>
            <a:endParaRPr sz="3000"/>
          </a:p>
        </p:txBody>
      </p:sp>
      <p:pic>
        <p:nvPicPr>
          <p:cNvPr descr="Resultado de imagen de question mark"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850" y="1867350"/>
            <a:ext cx="3055175" cy="30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Objects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30099" l="41216" r="17410" t="0"/>
          <a:stretch/>
        </p:blipFill>
        <p:spPr>
          <a:xfrm>
            <a:off x="471900" y="2169650"/>
            <a:ext cx="3401850" cy="2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3867450" y="2169650"/>
            <a:ext cx="4826400" cy="220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3502650" y="3611000"/>
            <a:ext cx="1802400" cy="76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51666" l="87967" r="0" t="13661"/>
          <a:stretch/>
        </p:blipFill>
        <p:spPr>
          <a:xfrm>
            <a:off x="7704650" y="2123145"/>
            <a:ext cx="989350" cy="1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7973" l="49259" r="25414" t="60182"/>
          <a:stretch/>
        </p:blipFill>
        <p:spPr>
          <a:xfrm>
            <a:off x="5578613" y="2098500"/>
            <a:ext cx="1640374" cy="9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 rot="-637">
            <a:off x="4115975" y="2833271"/>
            <a:ext cx="16203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7269375" y="266240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6110325" y="3313125"/>
            <a:ext cx="25839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write to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Framebuffer Objects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instead of writing to the default Frame Buffer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Pixels will be still available in the graphics memory.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4115974" y="3313125"/>
            <a:ext cx="4560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4693900" y="3239175"/>
            <a:ext cx="1042500" cy="392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Framebuffer Object 1</a:t>
            </a:r>
            <a:endParaRPr sz="1200"/>
          </a:p>
        </p:txBody>
      </p:sp>
      <p:sp>
        <p:nvSpPr>
          <p:cNvPr id="152" name="Google Shape;152;p23"/>
          <p:cNvSpPr/>
          <p:nvPr/>
        </p:nvSpPr>
        <p:spPr>
          <a:xfrm>
            <a:off x="4693900" y="3716625"/>
            <a:ext cx="1042500" cy="392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Framebuffer Object 2</a:t>
            </a:r>
            <a:endParaRPr sz="1200"/>
          </a:p>
        </p:txBody>
      </p:sp>
      <p:sp>
        <p:nvSpPr>
          <p:cNvPr id="153" name="Google Shape;153;p23"/>
          <p:cNvSpPr/>
          <p:nvPr/>
        </p:nvSpPr>
        <p:spPr>
          <a:xfrm>
            <a:off x="4693900" y="4402425"/>
            <a:ext cx="1042500" cy="392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Framebuffer Object N</a:t>
            </a:r>
            <a:endParaRPr sz="1200"/>
          </a:p>
        </p:txBody>
      </p:sp>
      <p:sp>
        <p:nvSpPr>
          <p:cNvPr id="154" name="Google Shape;154;p23"/>
          <p:cNvSpPr txBox="1"/>
          <p:nvPr/>
        </p:nvSpPr>
        <p:spPr>
          <a:xfrm>
            <a:off x="4666525" y="3961250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Frame Buffer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3667650" y="2300075"/>
            <a:ext cx="1830600" cy="2364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 Buffer</a:t>
            </a:r>
            <a:endParaRPr b="1" sz="1200"/>
          </a:p>
        </p:txBody>
      </p:sp>
      <p:sp>
        <p:nvSpPr>
          <p:cNvPr id="161" name="Google Shape;161;p24"/>
          <p:cNvSpPr/>
          <p:nvPr/>
        </p:nvSpPr>
        <p:spPr>
          <a:xfrm>
            <a:off x="3764400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 color buffer</a:t>
            </a:r>
            <a:endParaRPr sz="1200"/>
          </a:p>
        </p:txBody>
      </p:sp>
      <p:sp>
        <p:nvSpPr>
          <p:cNvPr id="162" name="Google Shape;162;p24"/>
          <p:cNvSpPr/>
          <p:nvPr/>
        </p:nvSpPr>
        <p:spPr>
          <a:xfrm>
            <a:off x="3764400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 color buffer</a:t>
            </a:r>
            <a:endParaRPr sz="1200"/>
          </a:p>
        </p:txBody>
      </p:sp>
      <p:sp>
        <p:nvSpPr>
          <p:cNvPr id="163" name="Google Shape;163;p24"/>
          <p:cNvSpPr/>
          <p:nvPr/>
        </p:nvSpPr>
        <p:spPr>
          <a:xfrm>
            <a:off x="3764400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buffer</a:t>
            </a:r>
            <a:endParaRPr sz="1200"/>
          </a:p>
        </p:txBody>
      </p:sp>
      <p:sp>
        <p:nvSpPr>
          <p:cNvPr id="164" name="Google Shape;164;p24"/>
          <p:cNvSpPr/>
          <p:nvPr/>
        </p:nvSpPr>
        <p:spPr>
          <a:xfrm>
            <a:off x="3764400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buffer</a:t>
            </a:r>
            <a:endParaRPr sz="1200"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51666" l="87967" r="0" t="13661"/>
          <a:stretch/>
        </p:blipFill>
        <p:spPr>
          <a:xfrm>
            <a:off x="7107425" y="2404870"/>
            <a:ext cx="989350" cy="1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5401500" y="2830350"/>
            <a:ext cx="15492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1791275" y="3897150"/>
            <a:ext cx="15492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3416675" y="3511375"/>
            <a:ext cx="177000" cy="1037400"/>
          </a:xfrm>
          <a:prstGeom prst="leftBrace">
            <a:avLst>
              <a:gd fmla="val 93079" name="adj1"/>
              <a:gd fmla="val 50000" name="adj2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1169075" y="3721650"/>
            <a:ext cx="850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pixels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 rot="-5400000">
            <a:off x="3849720" y="3173250"/>
            <a:ext cx="311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 rot="5400000">
            <a:off x="4131870" y="3173250"/>
            <a:ext cx="311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4447170" y="3140100"/>
            <a:ext cx="989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swap buffers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471900" y="1990200"/>
            <a:ext cx="30000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Typical configuration...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objects / Render targets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1082850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pic>
        <p:nvPicPr>
          <p:cNvPr descr="Framebuffer with attachments."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200" y="3209997"/>
            <a:ext cx="3111800" cy="14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1179600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183" name="Google Shape;183;p25"/>
          <p:cNvSpPr/>
          <p:nvPr/>
        </p:nvSpPr>
        <p:spPr>
          <a:xfrm>
            <a:off x="1179600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184" name="Google Shape;184;p25"/>
          <p:cNvSpPr/>
          <p:nvPr/>
        </p:nvSpPr>
        <p:spPr>
          <a:xfrm>
            <a:off x="1179600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</a:t>
            </a:r>
            <a:r>
              <a:rPr lang="en" sz="1200"/>
              <a:t>attachment</a:t>
            </a:r>
            <a:endParaRPr sz="1200"/>
          </a:p>
        </p:txBody>
      </p:sp>
      <p:sp>
        <p:nvSpPr>
          <p:cNvPr id="185" name="Google Shape;185;p25"/>
          <p:cNvSpPr/>
          <p:nvPr/>
        </p:nvSpPr>
        <p:spPr>
          <a:xfrm>
            <a:off x="1179600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</a:t>
            </a:r>
            <a:r>
              <a:rPr lang="en" sz="1200"/>
              <a:t>attachment</a:t>
            </a:r>
            <a:endParaRPr sz="1200"/>
          </a:p>
        </p:txBody>
      </p:sp>
      <p:sp>
        <p:nvSpPr>
          <p:cNvPr id="186" name="Google Shape;186;p25"/>
          <p:cNvSpPr/>
          <p:nvPr/>
        </p:nvSpPr>
        <p:spPr>
          <a:xfrm>
            <a:off x="1179600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</a:t>
            </a:r>
            <a:r>
              <a:rPr lang="en" sz="1200"/>
              <a:t>attachment N</a:t>
            </a:r>
            <a:endParaRPr sz="1200"/>
          </a:p>
        </p:txBody>
      </p:sp>
      <p:sp>
        <p:nvSpPr>
          <p:cNvPr id="187" name="Google Shape;187;p25"/>
          <p:cNvSpPr txBox="1"/>
          <p:nvPr/>
        </p:nvSpPr>
        <p:spPr>
          <a:xfrm>
            <a:off x="1463250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471899" y="3119550"/>
            <a:ext cx="4560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232025" y="2604450"/>
            <a:ext cx="850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pixels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3545375" y="2361600"/>
            <a:ext cx="1404900" cy="420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191" name="Google Shape;191;p25"/>
          <p:cNvSpPr/>
          <p:nvPr/>
        </p:nvSpPr>
        <p:spPr>
          <a:xfrm>
            <a:off x="3545375" y="3809400"/>
            <a:ext cx="1404900" cy="420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192" name="Google Shape;192;p25"/>
          <p:cNvCxnSpPr>
            <a:stCxn id="182" idx="3"/>
            <a:endCxn id="190" idx="1"/>
          </p:cNvCxnSpPr>
          <p:nvPr/>
        </p:nvCxnSpPr>
        <p:spPr>
          <a:xfrm>
            <a:off x="2816700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5"/>
          <p:cNvCxnSpPr>
            <a:stCxn id="185" idx="3"/>
            <a:endCxn id="191" idx="1"/>
          </p:cNvCxnSpPr>
          <p:nvPr/>
        </p:nvCxnSpPr>
        <p:spPr>
          <a:xfrm>
            <a:off x="2816700" y="40195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5"/>
          <p:cNvSpPr txBox="1"/>
          <p:nvPr/>
        </p:nvSpPr>
        <p:spPr>
          <a:xfrm>
            <a:off x="5349750" y="1919075"/>
            <a:ext cx="334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have a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Framebuffer Object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 attach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one or multiple textures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to several of its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attachment points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(including color, depth, and stencil).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objects / Render targets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326593" y="2848900"/>
            <a:ext cx="1200000" cy="711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Vertex Processor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(Programmable)</a:t>
            </a:r>
            <a:endParaRPr sz="1100"/>
          </a:p>
        </p:txBody>
      </p:sp>
      <p:sp>
        <p:nvSpPr>
          <p:cNvPr id="201" name="Google Shape;201;p26"/>
          <p:cNvSpPr/>
          <p:nvPr/>
        </p:nvSpPr>
        <p:spPr>
          <a:xfrm>
            <a:off x="4520548" y="2848900"/>
            <a:ext cx="1200000" cy="711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Fragment </a:t>
            </a:r>
            <a:r>
              <a:rPr b="1" lang="en" sz="1200"/>
              <a:t>Processor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(Programmable)</a:t>
            </a:r>
            <a:endParaRPr sz="1100"/>
          </a:p>
        </p:txBody>
      </p:sp>
      <p:sp>
        <p:nvSpPr>
          <p:cNvPr id="202" name="Google Shape;202;p26"/>
          <p:cNvSpPr/>
          <p:nvPr/>
        </p:nvSpPr>
        <p:spPr>
          <a:xfrm>
            <a:off x="2970775" y="2848900"/>
            <a:ext cx="1110600" cy="711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Rasterizer</a:t>
            </a:r>
            <a:endParaRPr sz="1100"/>
          </a:p>
        </p:txBody>
      </p:sp>
      <p:sp>
        <p:nvSpPr>
          <p:cNvPr id="203" name="Google Shape;203;p26"/>
          <p:cNvSpPr/>
          <p:nvPr/>
        </p:nvSpPr>
        <p:spPr>
          <a:xfrm>
            <a:off x="6159725" y="2848900"/>
            <a:ext cx="1083300" cy="711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Output Merging</a:t>
            </a:r>
            <a:endParaRPr sz="1100"/>
          </a:p>
        </p:txBody>
      </p:sp>
      <p:sp>
        <p:nvSpPr>
          <p:cNvPr id="204" name="Google Shape;204;p26"/>
          <p:cNvSpPr txBox="1"/>
          <p:nvPr/>
        </p:nvSpPr>
        <p:spPr>
          <a:xfrm>
            <a:off x="433227" y="2318091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Raw Vertices &amp; Primitives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2185827" y="2165691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Transformed </a:t>
            </a:r>
            <a:r>
              <a:rPr lang="en" sz="1100"/>
              <a:t>Vertices &amp; Primitives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3760245" y="2520909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Fragments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5399118" y="2318091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Processed </a:t>
            </a:r>
            <a:r>
              <a:rPr lang="en" sz="1100"/>
              <a:t>Fragments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6923118" y="2508018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Pixels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2555634" y="308245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4111861" y="308245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5744289" y="308245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7306962" y="285385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7747500" y="2848900"/>
            <a:ext cx="1083300" cy="14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Framebuffer Object 1</a:t>
            </a:r>
            <a:endParaRPr b="1" sz="600"/>
          </a:p>
        </p:txBody>
      </p:sp>
      <p:sp>
        <p:nvSpPr>
          <p:cNvPr id="214" name="Google Shape;214;p26"/>
          <p:cNvSpPr/>
          <p:nvPr/>
        </p:nvSpPr>
        <p:spPr>
          <a:xfrm>
            <a:off x="7804745" y="3111005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Color attachment 0</a:t>
            </a:r>
            <a:endParaRPr b="1" sz="600"/>
          </a:p>
        </p:txBody>
      </p:sp>
      <p:sp>
        <p:nvSpPr>
          <p:cNvPr id="215" name="Google Shape;215;p26"/>
          <p:cNvSpPr/>
          <p:nvPr/>
        </p:nvSpPr>
        <p:spPr>
          <a:xfrm>
            <a:off x="7804745" y="3308957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Color attachment 1</a:t>
            </a:r>
            <a:endParaRPr b="1" sz="600"/>
          </a:p>
        </p:txBody>
      </p:sp>
      <p:sp>
        <p:nvSpPr>
          <p:cNvPr id="216" name="Google Shape;216;p26"/>
          <p:cNvSpPr/>
          <p:nvPr/>
        </p:nvSpPr>
        <p:spPr>
          <a:xfrm>
            <a:off x="7804745" y="4061175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Stencil attachment</a:t>
            </a:r>
            <a:endParaRPr b="1" sz="600"/>
          </a:p>
        </p:txBody>
      </p:sp>
      <p:sp>
        <p:nvSpPr>
          <p:cNvPr id="217" name="Google Shape;217;p26"/>
          <p:cNvSpPr/>
          <p:nvPr/>
        </p:nvSpPr>
        <p:spPr>
          <a:xfrm>
            <a:off x="7804745" y="3863222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Depth attachment</a:t>
            </a:r>
            <a:endParaRPr b="1" sz="600"/>
          </a:p>
        </p:txBody>
      </p:sp>
      <p:sp>
        <p:nvSpPr>
          <p:cNvPr id="218" name="Google Shape;218;p26"/>
          <p:cNvSpPr/>
          <p:nvPr/>
        </p:nvSpPr>
        <p:spPr>
          <a:xfrm>
            <a:off x="7804745" y="3665270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Color attachment N</a:t>
            </a:r>
            <a:endParaRPr b="1" sz="600"/>
          </a:p>
        </p:txBody>
      </p:sp>
      <p:sp>
        <p:nvSpPr>
          <p:cNvPr id="219" name="Google Shape;219;p26"/>
          <p:cNvSpPr txBox="1"/>
          <p:nvPr/>
        </p:nvSpPr>
        <p:spPr>
          <a:xfrm>
            <a:off x="7972576" y="3405593"/>
            <a:ext cx="633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6146075" y="3788475"/>
            <a:ext cx="1110600" cy="420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221" name="Google Shape;221;p26"/>
          <p:cNvSpPr/>
          <p:nvPr/>
        </p:nvSpPr>
        <p:spPr>
          <a:xfrm>
            <a:off x="6146075" y="4512100"/>
            <a:ext cx="1110600" cy="420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222" name="Google Shape;222;p26"/>
          <p:cNvCxnSpPr>
            <a:stCxn id="201" idx="2"/>
            <a:endCxn id="221" idx="1"/>
          </p:cNvCxnSpPr>
          <p:nvPr/>
        </p:nvCxnSpPr>
        <p:spPr>
          <a:xfrm flipH="1" rot="-5400000">
            <a:off x="5052448" y="3628900"/>
            <a:ext cx="1161600" cy="10254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3" name="Google Shape;223;p26"/>
          <p:cNvCxnSpPr>
            <a:stCxn id="201" idx="2"/>
            <a:endCxn id="220" idx="1"/>
          </p:cNvCxnSpPr>
          <p:nvPr/>
        </p:nvCxnSpPr>
        <p:spPr>
          <a:xfrm flipH="1" rot="-5400000">
            <a:off x="5414398" y="3266950"/>
            <a:ext cx="437700" cy="10254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4" name="Google Shape;224;p26"/>
          <p:cNvCxnSpPr>
            <a:stCxn id="200" idx="2"/>
            <a:endCxn id="221" idx="1"/>
          </p:cNvCxnSpPr>
          <p:nvPr/>
        </p:nvCxnSpPr>
        <p:spPr>
          <a:xfrm flipH="1" rot="-5400000">
            <a:off x="3455543" y="2031850"/>
            <a:ext cx="1161600" cy="42195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5" name="Google Shape;225;p26"/>
          <p:cNvCxnSpPr>
            <a:stCxn id="200" idx="2"/>
            <a:endCxn id="220" idx="1"/>
          </p:cNvCxnSpPr>
          <p:nvPr/>
        </p:nvCxnSpPr>
        <p:spPr>
          <a:xfrm flipH="1" rot="-5400000">
            <a:off x="3817493" y="1669900"/>
            <a:ext cx="437700" cy="42195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6" name="Google Shape;226;p26"/>
          <p:cNvCxnSpPr>
            <a:stCxn id="214" idx="1"/>
            <a:endCxn id="220" idx="3"/>
          </p:cNvCxnSpPr>
          <p:nvPr/>
        </p:nvCxnSpPr>
        <p:spPr>
          <a:xfrm flipH="1">
            <a:off x="7256645" y="3187955"/>
            <a:ext cx="548100" cy="810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6"/>
          <p:cNvCxnSpPr>
            <a:stCxn id="217" idx="1"/>
            <a:endCxn id="221" idx="3"/>
          </p:cNvCxnSpPr>
          <p:nvPr/>
        </p:nvCxnSpPr>
        <p:spPr>
          <a:xfrm flipH="1">
            <a:off x="7256645" y="3940172"/>
            <a:ext cx="548100" cy="782100"/>
          </a:xfrm>
          <a:prstGeom prst="bentConnector3">
            <a:avLst>
              <a:gd fmla="val 31617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objects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Creation of textures and framebuffer object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9494" l="0" r="0" t="4896"/>
          <a:stretch/>
        </p:blipFill>
        <p:spPr>
          <a:xfrm>
            <a:off x="152400" y="826275"/>
            <a:ext cx="7205125" cy="412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6404525" y="889500"/>
            <a:ext cx="2673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Done during initialization or when regenerating textures (e.g. during a window resize).</a:t>
            </a:r>
            <a:endParaRPr b="1"/>
          </a:p>
        </p:txBody>
      </p:sp>
      <p:sp>
        <p:nvSpPr>
          <p:cNvPr id="240" name="Google Shape;240;p28"/>
          <p:cNvSpPr txBox="1"/>
          <p:nvPr/>
        </p:nvSpPr>
        <p:spPr>
          <a:xfrm>
            <a:off x="4680865" y="4307628"/>
            <a:ext cx="2673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See the next slide...</a:t>
            </a:r>
            <a:endParaRPr b="1">
              <a:solidFill>
                <a:schemeClr val="accent2"/>
              </a:solidFill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 rot="10800000">
            <a:off x="3750125" y="4505335"/>
            <a:ext cx="978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Checking the status of a framebuffer object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6252125" y="889500"/>
            <a:ext cx="2673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Make sure to check the status of the framebuffer object after configuring it.</a:t>
            </a:r>
            <a:endParaRPr b="1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7200"/>
            <a:ext cx="8839199" cy="252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objects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Usage of a framebuffer object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656150" y="889500"/>
            <a:ext cx="32691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Done at each frame when we want to render the scene into the color and depth textures.</a:t>
            </a:r>
            <a:endParaRPr b="1"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25" y="1423800"/>
            <a:ext cx="408516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rendering pipeline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30099" l="0" r="0" t="0"/>
          <a:stretch/>
        </p:blipFill>
        <p:spPr>
          <a:xfrm>
            <a:off x="471900" y="2148753"/>
            <a:ext cx="8222101" cy="220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0" y="1919070"/>
            <a:ext cx="8222099" cy="34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Usage of a framebuffer object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5656150" y="889500"/>
            <a:ext cx="32691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Done at each frame when we want to render the scene into the color and depth textures.</a:t>
            </a:r>
            <a:endParaRPr b="1"/>
          </a:p>
        </p:txBody>
      </p:sp>
      <p:sp>
        <p:nvSpPr>
          <p:cNvPr id="267" name="Google Shape;267;p32"/>
          <p:cNvSpPr txBox="1"/>
          <p:nvPr/>
        </p:nvSpPr>
        <p:spPr>
          <a:xfrm>
            <a:off x="6252125" y="2565900"/>
            <a:ext cx="26730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render color into our render targets, our fragment shaders will need to have an output that matches the FBO configuration.</a:t>
            </a:r>
            <a:endParaRPr b="1"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25" y="1423800"/>
            <a:ext cx="4085160" cy="30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/>
          <p:nvPr/>
        </p:nvSpPr>
        <p:spPr>
          <a:xfrm>
            <a:off x="2647225" y="3282312"/>
            <a:ext cx="33087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Using the rendered texture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299700" y="1302000"/>
            <a:ext cx="419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</a:rPr>
              <a:t>if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(</a:t>
            </a:r>
            <a:r>
              <a:rPr lang="en" sz="1100">
                <a:solidFill>
                  <a:srgbClr val="092E64"/>
                </a:solidFill>
              </a:rPr>
              <a:t>program</a:t>
            </a:r>
            <a:r>
              <a:rPr lang="en" sz="1100"/>
              <a:t>.</a:t>
            </a:r>
            <a:r>
              <a:rPr lang="en" sz="1100">
                <a:solidFill>
                  <a:srgbClr val="00677C"/>
                </a:solidFill>
              </a:rPr>
              <a:t>bind</a:t>
            </a:r>
            <a:r>
              <a:rPr lang="en" sz="1100"/>
              <a:t>())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</a:t>
            </a:r>
            <a:r>
              <a:rPr lang="en" sz="1100">
                <a:solidFill>
                  <a:srgbClr val="092E64"/>
                </a:solidFill>
              </a:rPr>
              <a:t>program</a:t>
            </a:r>
            <a:r>
              <a:rPr lang="en" sz="1100"/>
              <a:t>.</a:t>
            </a:r>
            <a:r>
              <a:rPr lang="en" sz="1100">
                <a:solidFill>
                  <a:srgbClr val="00677C"/>
                </a:solidFill>
              </a:rPr>
              <a:t>setUniformValue</a:t>
            </a:r>
            <a:r>
              <a:rPr lang="en" sz="1100"/>
              <a:t>(</a:t>
            </a:r>
            <a:r>
              <a:rPr lang="en" sz="1100">
                <a:solidFill>
                  <a:srgbClr val="008000"/>
                </a:solidFill>
              </a:rPr>
              <a:t>"colorTexture"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</a:t>
            </a: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glActiveTexture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</a:t>
            </a: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glBindTexture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</a:t>
            </a:r>
            <a:r>
              <a:rPr lang="en" sz="1100">
                <a:solidFill>
                  <a:srgbClr val="CE5C00"/>
                </a:solidFill>
              </a:rPr>
              <a:t>resourceManager</a:t>
            </a:r>
            <a:r>
              <a:rPr lang="en" sz="1100"/>
              <a:t>-&gt;</a:t>
            </a:r>
            <a:r>
              <a:rPr lang="en" sz="1100">
                <a:solidFill>
                  <a:srgbClr val="800000"/>
                </a:solidFill>
              </a:rPr>
              <a:t>quad</a:t>
            </a:r>
            <a:r>
              <a:rPr lang="en" sz="1100"/>
              <a:t>-&gt;</a:t>
            </a:r>
            <a:r>
              <a:rPr lang="en" sz="1100">
                <a:solidFill>
                  <a:srgbClr val="800000"/>
                </a:solidFill>
              </a:rPr>
              <a:t>submeshes</a:t>
            </a:r>
            <a:r>
              <a:rPr lang="en" sz="1100">
                <a:solidFill>
                  <a:srgbClr val="00677C"/>
                </a:solidFill>
              </a:rPr>
              <a:t>[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>
                <a:solidFill>
                  <a:srgbClr val="00677C"/>
                </a:solidFill>
              </a:rPr>
              <a:t>]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draw</a:t>
            </a:r>
            <a:r>
              <a:rPr lang="en" sz="1100"/>
              <a:t>();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sp>
        <p:nvSpPr>
          <p:cNvPr id="276" name="Google Shape;276;p33"/>
          <p:cNvSpPr txBox="1"/>
          <p:nvPr/>
        </p:nvSpPr>
        <p:spPr>
          <a:xfrm>
            <a:off x="6252125" y="889500"/>
            <a:ext cx="2673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Done at each frame if we want to use the texture where the FBO has rendered geometry.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examples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/>
        </p:nvSpPr>
        <p:spPr>
          <a:xfrm>
            <a:off x="483975" y="838200"/>
            <a:ext cx="81555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Creation and configuration of textures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…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Creation and configuration of a framebuffer object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glGenFramebuffers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&amp;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glBindFramebuffer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GL_DEPTH_ATTACHMENT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depthTexture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glDrawBuffer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);</a:t>
            </a:r>
            <a:endParaRPr/>
          </a:p>
        </p:txBody>
      </p:sp>
      <p:sp>
        <p:nvSpPr>
          <p:cNvPr id="287" name="Google Shape;287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Fragment shader must match (FBO example 1)</a:t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21141" l="0" r="0" t="0"/>
          <a:stretch/>
        </p:blipFill>
        <p:spPr>
          <a:xfrm>
            <a:off x="5799475" y="2848325"/>
            <a:ext cx="2771775" cy="18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/>
          <p:nvPr/>
        </p:nvSpPr>
        <p:spPr>
          <a:xfrm>
            <a:off x="6089825" y="3770880"/>
            <a:ext cx="1688700" cy="30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527225" y="2323075"/>
            <a:ext cx="3148800" cy="30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/>
        </p:nvSpPr>
        <p:spPr>
          <a:xfrm>
            <a:off x="483975" y="838200"/>
            <a:ext cx="81555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Creation and configuration of textures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…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Creation and configuration of a framebuffer object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glGenFramebuffers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&amp;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glBindFramebuffer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colorTexture2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GL_DEPTH_ATTACHMENT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depthTexture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glDrawBuffer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);</a:t>
            </a:r>
            <a:endParaRPr/>
          </a:p>
        </p:txBody>
      </p:sp>
      <p:sp>
        <p:nvSpPr>
          <p:cNvPr id="296" name="Google Shape;296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Fragment shader must match (FBO example 2)</a:t>
            </a:r>
            <a:endParaRPr/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21141" l="0" r="0" t="0"/>
          <a:stretch/>
        </p:blipFill>
        <p:spPr>
          <a:xfrm>
            <a:off x="5799475" y="2848325"/>
            <a:ext cx="2771775" cy="18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/>
          <p:nvPr/>
        </p:nvSpPr>
        <p:spPr>
          <a:xfrm>
            <a:off x="6089825" y="3770880"/>
            <a:ext cx="1688700" cy="30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527225" y="1942090"/>
            <a:ext cx="75447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527225" y="2529400"/>
            <a:ext cx="3166800" cy="24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6"/>
          <p:cNvCxnSpPr/>
          <p:nvPr/>
        </p:nvCxnSpPr>
        <p:spPr>
          <a:xfrm>
            <a:off x="3924400" y="2415650"/>
            <a:ext cx="0" cy="15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6"/>
          <p:cNvCxnSpPr/>
          <p:nvPr/>
        </p:nvCxnSpPr>
        <p:spPr>
          <a:xfrm>
            <a:off x="2095600" y="2774352"/>
            <a:ext cx="0" cy="126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6"/>
          <p:cNvSpPr txBox="1"/>
          <p:nvPr/>
        </p:nvSpPr>
        <p:spPr>
          <a:xfrm>
            <a:off x="1557150" y="3944900"/>
            <a:ext cx="1494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 we choose to only draw to a single color attachment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3309750" y="3944900"/>
            <a:ext cx="1737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can have several color attachments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4434125" y="2990550"/>
            <a:ext cx="1737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fragment shader has only one output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" name="Google Shape;306;p36"/>
          <p:cNvCxnSpPr>
            <a:stCxn id="298" idx="1"/>
          </p:cNvCxnSpPr>
          <p:nvPr/>
        </p:nvCxnSpPr>
        <p:spPr>
          <a:xfrm rot="10800000">
            <a:off x="5537525" y="3619680"/>
            <a:ext cx="552300" cy="30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50" y="3061175"/>
            <a:ext cx="3985701" cy="18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7"/>
          <p:cNvSpPr txBox="1"/>
          <p:nvPr/>
        </p:nvSpPr>
        <p:spPr>
          <a:xfrm>
            <a:off x="483975" y="533400"/>
            <a:ext cx="8155500" cy="27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Creation and configuration of textures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…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Creation and configuration of a framebuffer object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glGenFramebuffers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&amp;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glBindFramebuffer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colorTexture2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GL_COLOR_ATTACHMENT2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colorTexture3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GL_COLOR_ATTACHMENT3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colorTexture4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GL_DEPTH_ATTACHMENT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depthTexture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GLenum </a:t>
            </a:r>
            <a:r>
              <a:rPr lang="en" sz="1100">
                <a:solidFill>
                  <a:srgbClr val="45818E"/>
                </a:solidFill>
              </a:rPr>
              <a:t>buffers[] </a:t>
            </a:r>
            <a:r>
              <a:rPr lang="en" sz="1100"/>
              <a:t>= { </a:t>
            </a:r>
            <a:r>
              <a:rPr lang="en" sz="1100">
                <a:solidFill>
                  <a:srgbClr val="073763"/>
                </a:solidFill>
              </a:rPr>
              <a:t>GL_COLOR_ATTACHMENT0, GL_COLOR_ATTACHMENT1,</a:t>
            </a:r>
            <a:endParaRPr sz="11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73763"/>
                </a:solidFill>
              </a:rPr>
              <a:t>                                  GL_COLOR_ATTACHMENT2, GL_COLOR_ATTACHMENT3 };</a:t>
            </a:r>
            <a:endParaRPr sz="11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glDrawBuffers</a:t>
            </a:r>
            <a:r>
              <a:rPr lang="en" sz="1100"/>
              <a:t>(4, </a:t>
            </a:r>
            <a:r>
              <a:rPr lang="en" sz="1100">
                <a:solidFill>
                  <a:srgbClr val="000080"/>
                </a:solidFill>
              </a:rPr>
              <a:t>buffers</a:t>
            </a:r>
            <a:r>
              <a:rPr lang="en" sz="1100"/>
              <a:t>);</a:t>
            </a:r>
            <a:endParaRPr/>
          </a:p>
        </p:txBody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Fragment shader must match (FBO example 3)</a:t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331675" y="4276294"/>
            <a:ext cx="3700800" cy="6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527225" y="1637307"/>
            <a:ext cx="7544700" cy="78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527225" y="2631200"/>
            <a:ext cx="5314800" cy="5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7"/>
          <p:cNvCxnSpPr>
            <a:endCxn id="318" idx="1"/>
          </p:cNvCxnSpPr>
          <p:nvPr/>
        </p:nvCxnSpPr>
        <p:spPr>
          <a:xfrm flipH="1" rot="10800000">
            <a:off x="6236175" y="1046500"/>
            <a:ext cx="666300" cy="58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7"/>
          <p:cNvCxnSpPr/>
          <p:nvPr/>
        </p:nvCxnSpPr>
        <p:spPr>
          <a:xfrm flipH="1">
            <a:off x="1493225" y="3212300"/>
            <a:ext cx="15000" cy="90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7"/>
          <p:cNvSpPr txBox="1"/>
          <p:nvPr/>
        </p:nvSpPr>
        <p:spPr>
          <a:xfrm>
            <a:off x="795150" y="4021100"/>
            <a:ext cx="1494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 we choose to draw to several color attachments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6902475" y="652150"/>
            <a:ext cx="1737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can have several color attachments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2663000" y="3467275"/>
            <a:ext cx="19092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fragment shader has several outputs.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location is the index in the array received by glDrawBuffers(...)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37"/>
          <p:cNvCxnSpPr>
            <a:stCxn id="314" idx="1"/>
            <a:endCxn id="321" idx="3"/>
          </p:cNvCxnSpPr>
          <p:nvPr/>
        </p:nvCxnSpPr>
        <p:spPr>
          <a:xfrm rot="10800000">
            <a:off x="4572075" y="4230094"/>
            <a:ext cx="759600" cy="36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with N textures attached to it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with glDrawBuffers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and change its attachments dynamically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by attaching different textures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several FBOs with textures attached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by binding FBOs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with N textures attached to it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with glDrawBuffers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341" name="Google Shape;341;p40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342" name="Google Shape;342;p40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343" name="Google Shape;343;p40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344" name="Google Shape;344;p40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345" name="Google Shape;345;p40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346" name="Google Shape;346;p40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348" name="Google Shape;348;p40"/>
          <p:cNvSpPr/>
          <p:nvPr/>
        </p:nvSpPr>
        <p:spPr>
          <a:xfrm>
            <a:off x="7289100" y="2804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349" name="Google Shape;349;p40"/>
          <p:cNvCxnSpPr>
            <a:stCxn id="341" idx="3"/>
            <a:endCxn id="347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0"/>
          <p:cNvCxnSpPr/>
          <p:nvPr/>
        </p:nvCxnSpPr>
        <p:spPr>
          <a:xfrm>
            <a:off x="6560425" y="2952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40"/>
          <p:cNvSpPr txBox="1"/>
          <p:nvPr/>
        </p:nvSpPr>
        <p:spPr>
          <a:xfrm>
            <a:off x="6819325" y="3586775"/>
            <a:ext cx="2324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GLenum buffs[] =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{ GL_COLOR_ATTACHMENT0 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gl-&gt;glDrawBuffers(1, buffs);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4866339" y="2382116"/>
            <a:ext cx="3893100" cy="37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with N textures attached to it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with glDrawBuffers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360" name="Google Shape;360;p41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361" name="Google Shape;361;p41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362" name="Google Shape;362;p41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363" name="Google Shape;363;p41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364" name="Google Shape;364;p41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365" name="Google Shape;365;p41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367" name="Google Shape;367;p41"/>
          <p:cNvSpPr/>
          <p:nvPr/>
        </p:nvSpPr>
        <p:spPr>
          <a:xfrm>
            <a:off x="7289100" y="2804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368" name="Google Shape;368;p41"/>
          <p:cNvCxnSpPr>
            <a:stCxn id="360" idx="3"/>
            <a:endCxn id="366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1"/>
          <p:cNvCxnSpPr/>
          <p:nvPr/>
        </p:nvCxnSpPr>
        <p:spPr>
          <a:xfrm>
            <a:off x="6560425" y="2952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41"/>
          <p:cNvSpPr txBox="1"/>
          <p:nvPr/>
        </p:nvSpPr>
        <p:spPr>
          <a:xfrm>
            <a:off x="6819325" y="3586775"/>
            <a:ext cx="2324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GLenum buffs[] =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{ GL_COLOR_ATTACHMENT1 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gl-&gt;glDrawBuffers(1, buffs);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4866339" y="2763116"/>
            <a:ext cx="3893100" cy="37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frame buffer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30099" l="41216" r="17410" t="0"/>
          <a:stretch/>
        </p:blipFill>
        <p:spPr>
          <a:xfrm>
            <a:off x="471900" y="2169650"/>
            <a:ext cx="3401850" cy="2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3867450" y="2169650"/>
            <a:ext cx="4826400" cy="220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502650" y="3611000"/>
            <a:ext cx="1802400" cy="76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51666" l="87967" r="0" t="13661"/>
          <a:stretch/>
        </p:blipFill>
        <p:spPr>
          <a:xfrm>
            <a:off x="7704650" y="2580345"/>
            <a:ext cx="989350" cy="1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7973" l="49259" r="25414" t="60182"/>
          <a:stretch/>
        </p:blipFill>
        <p:spPr>
          <a:xfrm>
            <a:off x="4969013" y="2784300"/>
            <a:ext cx="1640374" cy="9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4001500" y="3119600"/>
            <a:ext cx="8346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744700" y="3119600"/>
            <a:ext cx="8346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343400" y="3832350"/>
            <a:ext cx="44475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Frame Buffer: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Last stage of the graphics pipeline.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display reads colors from the default Frame Buffer.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Raster scan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Refresh rate 60Hz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50" y="1919070"/>
            <a:ext cx="8222099" cy="34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with N textures attached to it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with glDrawBuffers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378" name="Google Shape;378;p42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379" name="Google Shape;379;p42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380" name="Google Shape;380;p42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381" name="Google Shape;381;p42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382" name="Google Shape;382;p42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383" name="Google Shape;383;p42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384" name="Google Shape;384;p42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386" name="Google Shape;386;p42"/>
          <p:cNvSpPr/>
          <p:nvPr/>
        </p:nvSpPr>
        <p:spPr>
          <a:xfrm>
            <a:off x="7289100" y="2804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387" name="Google Shape;387;p42"/>
          <p:cNvCxnSpPr>
            <a:stCxn id="379" idx="3"/>
            <a:endCxn id="385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6560425" y="2952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42"/>
          <p:cNvSpPr txBox="1"/>
          <p:nvPr/>
        </p:nvSpPr>
        <p:spPr>
          <a:xfrm>
            <a:off x="6819325" y="3586775"/>
            <a:ext cx="2324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GLenum buffs[] =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GL_COLOR_ATTACHMENT0,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GL_COLOR_ATTACHMENT1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gl-&gt;glDrawBuffers(2, buffs);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2"/>
          <p:cNvSpPr/>
          <p:nvPr/>
        </p:nvSpPr>
        <p:spPr>
          <a:xfrm>
            <a:off x="4866350" y="2372535"/>
            <a:ext cx="3893100" cy="76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396" name="Google Shape;396;p43"/>
          <p:cNvSpPr/>
          <p:nvPr/>
        </p:nvSpPr>
        <p:spPr>
          <a:xfrm>
            <a:off x="4866350" y="2358075"/>
            <a:ext cx="3893100" cy="40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98" name="Google Shape;398;p43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with N textures attached to it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with glDrawBuffers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Keep one FBO and change its attachments dynamically</a:t>
            </a:r>
            <a:endParaRPr sz="1400">
              <a:solidFill>
                <a:srgbClr val="66666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Change render targets by attaching different textures</a:t>
            </a:r>
            <a:endParaRPr sz="12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400" name="Google Shape;400;p43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401" name="Google Shape;401;p43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402" name="Google Shape;402;p43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403" name="Google Shape;403;p43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404" name="Google Shape;404;p43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3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cxnSp>
        <p:nvCxnSpPr>
          <p:cNvPr id="406" name="Google Shape;406;p43"/>
          <p:cNvCxnSpPr>
            <a:stCxn id="399" idx="3"/>
            <a:endCxn id="405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412" name="Google Shape;412;p44"/>
          <p:cNvSpPr/>
          <p:nvPr/>
        </p:nvSpPr>
        <p:spPr>
          <a:xfrm>
            <a:off x="4866350" y="2358075"/>
            <a:ext cx="3893100" cy="40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414" name="Google Shape;414;p44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with N textures attached to it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with glDrawBuffers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Keep one FBO and change its attachments dynamically</a:t>
            </a:r>
            <a:endParaRPr sz="1400">
              <a:solidFill>
                <a:srgbClr val="66666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Change render targets by attaching different textures</a:t>
            </a:r>
            <a:endParaRPr sz="12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415" name="Google Shape;415;p44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416" name="Google Shape;416;p44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417" name="Google Shape;417;p44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418" name="Google Shape;418;p44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419" name="Google Shape;419;p44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420" name="Google Shape;420;p44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Texture B</a:t>
            </a:r>
            <a:endParaRPr b="1" sz="1200"/>
          </a:p>
        </p:txBody>
      </p:sp>
      <p:cxnSp>
        <p:nvCxnSpPr>
          <p:cNvPr id="422" name="Google Shape;422;p44"/>
          <p:cNvCxnSpPr>
            <a:stCxn id="415" idx="3"/>
            <a:endCxn id="421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44"/>
          <p:cNvSpPr txBox="1"/>
          <p:nvPr/>
        </p:nvSpPr>
        <p:spPr>
          <a:xfrm>
            <a:off x="6819325" y="3100950"/>
            <a:ext cx="2324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Reconfiguring the attachments of a Framebuffer Object is more expensive than having several attachments and switching among them with glDrawBuffers()...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429" name="Google Shape;429;p4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with N textures attached to it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with glDrawBuffers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Keep several FBOs with textures attached</a:t>
            </a:r>
            <a:endParaRPr sz="1400">
              <a:solidFill>
                <a:srgbClr val="66666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Change render targets by binding FBOs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30" name="Google Shape;430;p45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431" name="Google Shape;431;p45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432" name="Google Shape;432;p45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433" name="Google Shape;433;p45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434" name="Google Shape;434;p45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435" name="Google Shape;435;p45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436" name="Google Shape;436;p45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5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cxnSp>
        <p:nvCxnSpPr>
          <p:cNvPr id="438" name="Google Shape;438;p45"/>
          <p:cNvCxnSpPr>
            <a:stCxn id="431" idx="3"/>
            <a:endCxn id="437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5"/>
          <p:cNvSpPr/>
          <p:nvPr/>
        </p:nvSpPr>
        <p:spPr>
          <a:xfrm>
            <a:off x="4866350" y="2365673"/>
            <a:ext cx="3893100" cy="40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/>
          <p:nvPr/>
        </p:nvSpPr>
        <p:spPr>
          <a:xfrm>
            <a:off x="4780363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2</a:t>
            </a:r>
            <a:endParaRPr b="1" sz="1200"/>
          </a:p>
        </p:txBody>
      </p:sp>
      <p:sp>
        <p:nvSpPr>
          <p:cNvPr id="445" name="Google Shape;445;p46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4866350" y="2365673"/>
            <a:ext cx="3893100" cy="40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448" name="Google Shape;448;p46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with N textures attached to it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with glDrawBuffers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Keep several FBOs with textures attached</a:t>
            </a:r>
            <a:endParaRPr sz="1400">
              <a:solidFill>
                <a:srgbClr val="66666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Change render targets by binding FBOs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49" name="Google Shape;449;p46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450" name="Google Shape;450;p46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451" name="Google Shape;451;p46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452" name="Google Shape;452;p46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453" name="Google Shape;453;p46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454" name="Google Shape;454;p46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455" name="Google Shape;455;p46"/>
          <p:cNvCxnSpPr>
            <a:stCxn id="449" idx="3"/>
            <a:endCxn id="454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6"/>
          <p:cNvSpPr txBox="1"/>
          <p:nvPr/>
        </p:nvSpPr>
        <p:spPr>
          <a:xfrm>
            <a:off x="6819325" y="3100950"/>
            <a:ext cx="2324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Changing among several configured FBOs is probably not so expensive as reconfiguring a single FBO several times (driver consistency checks), but indeed more expensive than changing render targets with glDrawBuffers.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462" name="Google Shape;462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 changing render targets in the same FBO with glDrawBuffers than resetting FBO attachments or binding different FBOs.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possible.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Anyway… probably not the bottleneck of your application.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pic>
        <p:nvPicPr>
          <p:cNvPr id="473" name="Google Shape;4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50" y="1710600"/>
            <a:ext cx="4905300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9"/>
          <p:cNvSpPr txBox="1"/>
          <p:nvPr/>
        </p:nvSpPr>
        <p:spPr>
          <a:xfrm>
            <a:off x="251375" y="822300"/>
            <a:ext cx="8673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Modify your graphics engine so that: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a first pass render your scene into a texture using a framebuffer object.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a second pass, render a screen-filling quad to blit the texture with the rendered scene onto screen.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9"/>
          <p:cNvSpPr txBox="1"/>
          <p:nvPr/>
        </p:nvSpPr>
        <p:spPr>
          <a:xfrm>
            <a:off x="436025" y="1878200"/>
            <a:ext cx="25095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When we have several intermediate render targets, we will be able to select which one to visualize on the scene viewer.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instance: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Final render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Normals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Ambient occlusion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Albedo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" name="Google Shape;476;p49"/>
          <p:cNvCxnSpPr/>
          <p:nvPr/>
        </p:nvCxnSpPr>
        <p:spPr>
          <a:xfrm flipH="1" rot="10800000">
            <a:off x="2842450" y="2105000"/>
            <a:ext cx="1972200" cy="34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frame buffer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pixel values to the Frame Buffer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stage in the rendering pipeline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are presented on the display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No way to deal with those colors anymore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Well, we have glReadPixels but… it’s slow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want to work with those pixels...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../../../_images/compositing_types_input_mask_example.png"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050" y="1914506"/>
            <a:ext cx="5077890" cy="30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want to work with those pixels...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de post processing effects"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25" y="1919075"/>
            <a:ext cx="4813357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target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Wikipedia:</a:t>
            </a:r>
            <a:endParaRPr/>
          </a:p>
          <a:p>
            <a:pPr indent="0" lvl="0" marL="0" rtl="0" algn="ctr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the field of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3D computer graphics</a:t>
            </a:r>
            <a:r>
              <a:rPr lang="en" sz="1400"/>
              <a:t>, a render target is a feature of modern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graphics processing units</a:t>
            </a:r>
            <a:r>
              <a:rPr lang="en" sz="1400"/>
              <a:t> (GPUs) that allows a 3D scene to be rendered to an intermediate memory buffer, or Render Target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Texture</a:t>
            </a:r>
            <a:r>
              <a:rPr lang="en" sz="1400"/>
              <a:t> (RTT), instead of the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frame buffer</a:t>
            </a:r>
            <a:r>
              <a:rPr lang="en" sz="1400"/>
              <a:t> or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back buffer</a:t>
            </a:r>
            <a:r>
              <a:rPr lang="en" sz="1400"/>
              <a:t>. This RTT can then be manipulated by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pixel shaders</a:t>
            </a:r>
            <a:r>
              <a:rPr lang="en" sz="1400"/>
              <a:t> in order to apply additional effects to the final image before displaying it.</a:t>
            </a:r>
            <a:endParaRPr sz="1400"/>
          </a:p>
          <a:p>
            <a:pPr indent="0" lvl="0" marL="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So, a </a:t>
            </a:r>
            <a:r>
              <a:rPr b="1" lang="en"/>
              <a:t>render target</a:t>
            </a:r>
            <a:r>
              <a:rPr lang="en"/>
              <a:t> is a </a:t>
            </a:r>
            <a:r>
              <a:rPr b="1" lang="en"/>
              <a:t>texture </a:t>
            </a:r>
            <a:r>
              <a:rPr lang="en"/>
              <a:t>or set of textures </a:t>
            </a:r>
            <a:r>
              <a:rPr b="1" lang="en"/>
              <a:t>where we render</a:t>
            </a:r>
            <a:r>
              <a:rPr lang="en"/>
              <a:t> geometry.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And Framebuffer Objects in OpenGL allow implementing render targets.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targets in Unity (Render Textures)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63" y="860099"/>
            <a:ext cx="7764674" cy="4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targets in Unreal Engine 4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63" y="771450"/>
            <a:ext cx="6473077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