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21c7db7ae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21c7db7a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21c7db7ae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21c7db7ae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22b6369d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22b6369d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21c7db7ae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21c7db7ae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22b6369d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22b6369d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22b6369d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22b6369d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21c7db7ae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521c7db7ae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22b6369d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22b6369d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21c7db7ae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21c7db7ae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21c7db7a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521c7db7a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21c7db7ae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21c7db7ae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21c7db7ae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21c7db7ae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21c7db7a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21c7db7a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206aa3de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206aa3de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21c7db7a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21c7db7a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21c7db7ae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21c7db7ae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21c7db7a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21c7db7a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21c7db7ae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21c7db7a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21c7db7a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21c7db7a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13.jp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1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png"/><Relationship Id="rId4" Type="http://schemas.openxmlformats.org/officeDocument/2006/relationships/image" Target="../media/image18.png"/><Relationship Id="rId5" Type="http://schemas.openxmlformats.org/officeDocument/2006/relationships/image" Target="../media/image19.gif"/><Relationship Id="rId6" Type="http://schemas.openxmlformats.org/officeDocument/2006/relationships/image" Target="../media/image20.gif"/><Relationship Id="rId7" Type="http://schemas.openxmlformats.org/officeDocument/2006/relationships/image" Target="../media/image24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Relationship Id="rId5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opengl-tutorial.org/es/intermediate-tutorials/tutorial-13-normal-mapping/" TargetMode="External"/><Relationship Id="rId4" Type="http://schemas.openxmlformats.org/officeDocument/2006/relationships/hyperlink" Target="https://learnopengl.com/Advanced-Lighting/Normal-Mapp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13.jp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13.jp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1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13.jp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Bump / Normal mapping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Graphics Programming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these blue-ish colours?</a:t>
            </a:r>
            <a:endParaRPr/>
          </a:p>
        </p:txBody>
      </p:sp>
      <p:pic>
        <p:nvPicPr>
          <p:cNvPr descr="Un normal map utilizando solamente #8080FF, que se traduce a un vector de 0,0,1 o para arriba. Esto aplica ninguna modificación a la surface normal del polígono, y por lo tanto produce ningún cambio a la iluminación. Cualquier pixel que sea diferente a este color resultará en un vector que apunta en una diferente dirección - que por lo tanto modifica el ángulo que es utilizado para calcular cómo la luz rebota ese punto." id="167" name="Google Shape;16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975" y="986150"/>
            <a:ext cx="1674175" cy="1674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a textura normal map ejemplo" id="168" name="Google Shape;16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7625" y="986150"/>
            <a:ext cx="1674175" cy="1674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bump mapping" id="169" name="Google Shape;16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975" y="3027425"/>
            <a:ext cx="1674175" cy="1674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bump mapping" id="170" name="Google Shape;170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47625" y="3027425"/>
            <a:ext cx="1674175" cy="1674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xyz axis" id="171" name="Google Shape;171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30875" y="2855950"/>
            <a:ext cx="2466975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rgb cube" id="172" name="Google Shape;172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97848" y="2855950"/>
            <a:ext cx="2211596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2"/>
          <p:cNvSpPr txBox="1"/>
          <p:nvPr/>
        </p:nvSpPr>
        <p:spPr>
          <a:xfrm>
            <a:off x="5883950" y="986175"/>
            <a:ext cx="3125700" cy="17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We get color from the texture</a:t>
            </a:r>
            <a:endParaRPr b="1" sz="12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color = texture[u, v]</a:t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RGB to XYZ conversion</a:t>
            </a:r>
            <a:endParaRPr b="1" sz="12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normal.x = (color.r - </a:t>
            </a:r>
            <a:r>
              <a:rPr b="1" lang="en" sz="12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) * </a:t>
            </a:r>
            <a:r>
              <a:rPr b="1" lang="en" sz="12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2.0</a:t>
            </a:r>
            <a:endParaRPr b="1" sz="12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normal.y = (color.g - </a:t>
            </a:r>
            <a:r>
              <a:rPr b="1" lang="en" sz="12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) * </a:t>
            </a:r>
            <a:r>
              <a:rPr b="1" lang="en" sz="12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2.0</a:t>
            </a:r>
            <a:endParaRPr b="1" sz="12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normal.z = (color.b - </a:t>
            </a:r>
            <a:r>
              <a:rPr b="1" lang="en" sz="12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) * </a:t>
            </a:r>
            <a:r>
              <a:rPr b="1" lang="en" sz="12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2.0</a:t>
            </a:r>
            <a:endParaRPr b="1" sz="12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4" name="Google Shape;174;p22"/>
          <p:cNvSpPr txBox="1"/>
          <p:nvPr/>
        </p:nvSpPr>
        <p:spPr>
          <a:xfrm>
            <a:off x="4215901" y="986175"/>
            <a:ext cx="14589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</a:t>
            </a:r>
            <a:r>
              <a:rPr b="1"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coding</a:t>
            </a:r>
            <a:endParaRPr b="1"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(done in GLSL)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5" name="Google Shape;175;p22"/>
          <p:cNvCxnSpPr/>
          <p:nvPr/>
        </p:nvCxnSpPr>
        <p:spPr>
          <a:xfrm rot="10800000">
            <a:off x="5498425" y="3226200"/>
            <a:ext cx="81300" cy="51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Tangent space matrix (TBN) - What is it?</a:t>
            </a:r>
            <a:endParaRPr/>
          </a:p>
        </p:txBody>
      </p:sp>
      <p:pic>
        <p:nvPicPr>
          <p:cNvPr id="181" name="Google Shape;18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7775" y="904075"/>
            <a:ext cx="2762432" cy="2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0036" y="2101350"/>
            <a:ext cx="2872614" cy="2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3"/>
          <p:cNvSpPr txBox="1"/>
          <p:nvPr/>
        </p:nvSpPr>
        <p:spPr>
          <a:xfrm>
            <a:off x="372450" y="983275"/>
            <a:ext cx="4097700" cy="3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Change of base matrix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From tangent space to local space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3x3 matrix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only defines rotations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Consist of 3 axes expressed in the local coordinate system of the object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X: </a:t>
            </a:r>
            <a:r>
              <a:rPr b="1"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angent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Y: </a:t>
            </a:r>
            <a:r>
              <a:rPr b="1"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itangent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Z: </a:t>
            </a:r>
            <a:r>
              <a:rPr b="1"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ormal (same old normal)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l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TBN Matrix</a:t>
            </a:r>
            <a:endParaRPr b="1"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23"/>
          <p:cNvSpPr txBox="1"/>
          <p:nvPr/>
        </p:nvSpPr>
        <p:spPr>
          <a:xfrm>
            <a:off x="2492654" y="3469325"/>
            <a:ext cx="10383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Define texture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orientation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3"/>
          <p:cNvSpPr/>
          <p:nvPr/>
        </p:nvSpPr>
        <p:spPr>
          <a:xfrm>
            <a:off x="2388482" y="3493750"/>
            <a:ext cx="146700" cy="386100"/>
          </a:xfrm>
          <a:prstGeom prst="rightBrace">
            <a:avLst>
              <a:gd fmla="val 33316" name="adj1"/>
              <a:gd fmla="val 50000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3"/>
          <p:cNvSpPr txBox="1"/>
          <p:nvPr/>
        </p:nvSpPr>
        <p:spPr>
          <a:xfrm>
            <a:off x="7418850" y="3580001"/>
            <a:ext cx="1655400" cy="11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Different texture mappings will generate different tangent space bases on the same model.</a:t>
            </a:r>
            <a:endParaRPr sz="1200"/>
          </a:p>
        </p:txBody>
      </p:sp>
      <p:sp>
        <p:nvSpPr>
          <p:cNvPr id="187" name="Google Shape;187;p23"/>
          <p:cNvSpPr/>
          <p:nvPr/>
        </p:nvSpPr>
        <p:spPr>
          <a:xfrm rot="5400000">
            <a:off x="7709525" y="3268875"/>
            <a:ext cx="446700" cy="236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3"/>
          <p:cNvSpPr/>
          <p:nvPr/>
        </p:nvSpPr>
        <p:spPr>
          <a:xfrm>
            <a:off x="6939524" y="4068175"/>
            <a:ext cx="446700" cy="236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Tangent space matrix (TBN) - Usage</a:t>
            </a:r>
            <a:endParaRPr/>
          </a:p>
        </p:txBody>
      </p:sp>
      <p:pic>
        <p:nvPicPr>
          <p:cNvPr id="194" name="Google Shape;19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7775" y="904075"/>
            <a:ext cx="2762432" cy="2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0036" y="2101350"/>
            <a:ext cx="2872614" cy="2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4"/>
          <p:cNvSpPr txBox="1"/>
          <p:nvPr/>
        </p:nvSpPr>
        <p:spPr>
          <a:xfrm>
            <a:off x="372450" y="983275"/>
            <a:ext cx="4097700" cy="3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From tangent to local space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From local to tangent space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24"/>
          <p:cNvSpPr txBox="1"/>
          <p:nvPr/>
        </p:nvSpPr>
        <p:spPr>
          <a:xfrm>
            <a:off x="7418850" y="3580001"/>
            <a:ext cx="1655400" cy="11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Different texture mappings will generate different tangent space bases on the same model.</a:t>
            </a:r>
            <a:endParaRPr sz="1200"/>
          </a:p>
        </p:txBody>
      </p:sp>
      <p:sp>
        <p:nvSpPr>
          <p:cNvPr id="198" name="Google Shape;198;p24"/>
          <p:cNvSpPr/>
          <p:nvPr/>
        </p:nvSpPr>
        <p:spPr>
          <a:xfrm rot="5400000">
            <a:off x="7709525" y="3268875"/>
            <a:ext cx="446700" cy="236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4"/>
          <p:cNvSpPr/>
          <p:nvPr/>
        </p:nvSpPr>
        <p:spPr>
          <a:xfrm>
            <a:off x="6939524" y="4068175"/>
            <a:ext cx="446700" cy="236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Matrix multiplication to convert from tangent space to object space." id="200" name="Google Shape;200;p24" title="TBN: Tangent space to object space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7738" y="1449250"/>
            <a:ext cx="2587129" cy="6120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trix multiplication to convert from object space to tangent space" id="201" name="Google Shape;201;p24" title="TBN: Object space to tangent space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27738" y="2730884"/>
            <a:ext cx="2787937" cy="6477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trix multiplication to convert from object space to tangent space." id="202" name="Google Shape;202;p24" title="TBN: Object space to tangent space.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27738" y="4200600"/>
            <a:ext cx="2587129" cy="6033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4"/>
          <p:cNvSpPr txBox="1"/>
          <p:nvPr/>
        </p:nvSpPr>
        <p:spPr>
          <a:xfrm>
            <a:off x="1038475" y="3459325"/>
            <a:ext cx="10761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Inverse of TBN</a:t>
            </a:r>
            <a:endParaRPr b="1"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24"/>
          <p:cNvSpPr txBox="1"/>
          <p:nvPr/>
        </p:nvSpPr>
        <p:spPr>
          <a:xfrm>
            <a:off x="2895325" y="3675708"/>
            <a:ext cx="15747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If </a:t>
            </a:r>
            <a:r>
              <a:rPr b="1"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TBN is orthonormal…</a:t>
            </a:r>
            <a:endParaRPr b="1"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inverse = transposed</a:t>
            </a:r>
            <a:endParaRPr b="1"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5" name="Google Shape;205;p24"/>
          <p:cNvCxnSpPr>
            <a:stCxn id="203" idx="3"/>
            <a:endCxn id="201" idx="2"/>
          </p:cNvCxnSpPr>
          <p:nvPr/>
        </p:nvCxnSpPr>
        <p:spPr>
          <a:xfrm flipH="1" rot="10800000">
            <a:off x="2114575" y="3378625"/>
            <a:ext cx="407100" cy="285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24"/>
          <p:cNvCxnSpPr>
            <a:stCxn id="204" idx="1"/>
            <a:endCxn id="202" idx="0"/>
          </p:cNvCxnSpPr>
          <p:nvPr/>
        </p:nvCxnSpPr>
        <p:spPr>
          <a:xfrm flipH="1">
            <a:off x="2421325" y="3880908"/>
            <a:ext cx="474000" cy="319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Tangent space matrix (TBN) - Calculation</a:t>
            </a:r>
            <a:endParaRPr/>
          </a:p>
        </p:txBody>
      </p:sp>
      <p:sp>
        <p:nvSpPr>
          <p:cNvPr id="212" name="Google Shape;212;p25"/>
          <p:cNvSpPr txBox="1"/>
          <p:nvPr/>
        </p:nvSpPr>
        <p:spPr>
          <a:xfrm>
            <a:off x="352900" y="983275"/>
            <a:ext cx="84177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So the X and Y axes of TBN (tangent and bitangent) depend on the texture mapping on the surface at each vertex.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3" name="Google Shape;213;p25"/>
          <p:cNvPicPr preferRelativeResize="0"/>
          <p:nvPr/>
        </p:nvPicPr>
        <p:blipFill rotWithShape="1">
          <a:blip r:embed="rId3">
            <a:alphaModFix/>
          </a:blip>
          <a:srcRect b="0" l="0" r="22045" t="0"/>
          <a:stretch/>
        </p:blipFill>
        <p:spPr>
          <a:xfrm>
            <a:off x="352900" y="1820375"/>
            <a:ext cx="4072500" cy="2938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dges of a surface in OpenGL required for calculating TBN matrix" id="214" name="Google Shape;21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1725" y="1869163"/>
            <a:ext cx="2331250" cy="150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69994" y="3708426"/>
            <a:ext cx="4466199" cy="444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Tangent space matrix (TBN) - Calculation</a:t>
            </a:r>
            <a:endParaRPr/>
          </a:p>
        </p:txBody>
      </p:sp>
      <p:sp>
        <p:nvSpPr>
          <p:cNvPr id="221" name="Google Shape;221;p26"/>
          <p:cNvSpPr txBox="1"/>
          <p:nvPr/>
        </p:nvSpPr>
        <p:spPr>
          <a:xfrm>
            <a:off x="352900" y="983275"/>
            <a:ext cx="84177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We can have assimp do the hard work for us.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2" name="Google Shape;222;p26"/>
          <p:cNvPicPr preferRelativeResize="0"/>
          <p:nvPr/>
        </p:nvPicPr>
        <p:blipFill rotWithShape="1">
          <a:blip r:embed="rId3">
            <a:alphaModFix/>
          </a:blip>
          <a:srcRect b="0" l="0" r="22045" t="0"/>
          <a:stretch/>
        </p:blipFill>
        <p:spPr>
          <a:xfrm>
            <a:off x="352900" y="1820375"/>
            <a:ext cx="4072500" cy="29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2000" y="2250175"/>
            <a:ext cx="3821275" cy="1622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6"/>
          <p:cNvSpPr/>
          <p:nvPr/>
        </p:nvSpPr>
        <p:spPr>
          <a:xfrm>
            <a:off x="5754375" y="3652975"/>
            <a:ext cx="2418900" cy="219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Tangent space matrix (TBN) - Calculation</a:t>
            </a:r>
            <a:endParaRPr/>
          </a:p>
        </p:txBody>
      </p:sp>
      <p:sp>
        <p:nvSpPr>
          <p:cNvPr id="230" name="Google Shape;230;p27"/>
          <p:cNvSpPr txBox="1"/>
          <p:nvPr/>
        </p:nvSpPr>
        <p:spPr>
          <a:xfrm>
            <a:off x="352900" y="983275"/>
            <a:ext cx="42192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We can have assimp do the hard work for us.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1" name="Google Shape;231;p27"/>
          <p:cNvPicPr preferRelativeResize="0"/>
          <p:nvPr/>
        </p:nvPicPr>
        <p:blipFill rotWithShape="1">
          <a:blip r:embed="rId3">
            <a:alphaModFix/>
          </a:blip>
          <a:srcRect b="0" l="0" r="22045" t="0"/>
          <a:stretch/>
        </p:blipFill>
        <p:spPr>
          <a:xfrm>
            <a:off x="352900" y="1820375"/>
            <a:ext cx="4072500" cy="29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7"/>
          <p:cNvSpPr/>
          <p:nvPr/>
        </p:nvSpPr>
        <p:spPr>
          <a:xfrm>
            <a:off x="4776975" y="3115425"/>
            <a:ext cx="3628500" cy="1374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7"/>
          <p:cNvSpPr txBox="1"/>
          <p:nvPr/>
        </p:nvSpPr>
        <p:spPr>
          <a:xfrm>
            <a:off x="4572000" y="983275"/>
            <a:ext cx="4167600" cy="3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" sz="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process</a:t>
            </a:r>
            <a:r>
              <a:rPr lang="en" sz="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vertices</a:t>
            </a:r>
            <a:endParaRPr sz="8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unsigned</a:t>
            </a:r>
            <a:r>
              <a:rPr lang="en" sz="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esh-&gt;</a:t>
            </a:r>
            <a:r>
              <a:rPr lang="en" sz="8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mN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um</a:t>
            </a:r>
            <a:r>
              <a:rPr lang="en" sz="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Vertices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++)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vert</a:t>
            </a:r>
            <a:r>
              <a:rPr lang="en" sz="8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ices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8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pus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" sz="8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_back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mes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h-&gt;</a:t>
            </a:r>
            <a:r>
              <a:rPr lang="en" sz="8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mV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er</a:t>
            </a:r>
            <a:r>
              <a:rPr lang="en" sz="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tices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].x);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vert</a:t>
            </a:r>
            <a:r>
              <a:rPr lang="en" sz="8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ices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8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pus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" sz="8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_back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mes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h-&gt;</a:t>
            </a:r>
            <a:r>
              <a:rPr lang="en" sz="8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mV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er</a:t>
            </a:r>
            <a:r>
              <a:rPr lang="en" sz="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tices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].y);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vert</a:t>
            </a:r>
            <a:r>
              <a:rPr lang="en" sz="8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ices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8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pus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" sz="8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_back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mes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h-&gt;</a:t>
            </a:r>
            <a:r>
              <a:rPr lang="en" sz="8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mV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er</a:t>
            </a:r>
            <a:r>
              <a:rPr lang="en" sz="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tices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].z);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vert</a:t>
            </a:r>
            <a:r>
              <a:rPr lang="en" sz="8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ices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8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pus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" sz="8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_back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mes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h-&gt;</a:t>
            </a:r>
            <a:r>
              <a:rPr lang="en" sz="8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mN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" sz="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mals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].x);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vert</a:t>
            </a:r>
            <a:r>
              <a:rPr lang="en" sz="8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ices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8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pus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" sz="8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_back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mes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h-&gt;</a:t>
            </a:r>
            <a:r>
              <a:rPr lang="en" sz="8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mN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" sz="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mals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].y);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vert</a:t>
            </a:r>
            <a:r>
              <a:rPr lang="en" sz="8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ices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8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pus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" sz="8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_back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mes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h-&gt;</a:t>
            </a:r>
            <a:r>
              <a:rPr lang="en" sz="8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mN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" sz="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mals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].z);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8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(m</a:t>
            </a:r>
            <a:r>
              <a:rPr lang="en" sz="8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es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h-&gt;</a:t>
            </a:r>
            <a:r>
              <a:rPr lang="en" sz="8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mT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ex</a:t>
            </a:r>
            <a:r>
              <a:rPr lang="en" sz="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tureCoords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hasT</a:t>
            </a:r>
            <a:r>
              <a:rPr lang="en" sz="8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exCoords</a:t>
            </a:r>
            <a:r>
              <a:rPr lang="en" sz="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vert</a:t>
            </a:r>
            <a:r>
              <a:rPr lang="en" sz="8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ices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8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pus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" sz="8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_back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mes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h-&gt;</a:t>
            </a:r>
            <a:r>
              <a:rPr lang="en" sz="8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mT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ex</a:t>
            </a:r>
            <a:r>
              <a:rPr lang="en" sz="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tureCoords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][i].x);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vert</a:t>
            </a:r>
            <a:r>
              <a:rPr lang="en" sz="8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ices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8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pus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" sz="8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_back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mes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h-&gt;</a:t>
            </a:r>
            <a:r>
              <a:rPr lang="en" sz="8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mT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ex</a:t>
            </a:r>
            <a:r>
              <a:rPr lang="en" sz="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tureCoords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][i].y);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8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(m</a:t>
            </a:r>
            <a:r>
              <a:rPr lang="en" sz="8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es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h-&gt;</a:t>
            </a:r>
            <a:r>
              <a:rPr lang="en" sz="8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mT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an</a:t>
            </a:r>
            <a:r>
              <a:rPr lang="en" sz="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gents</a:t>
            </a:r>
            <a:r>
              <a:rPr lang="en" sz="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!=</a:t>
            </a:r>
            <a:r>
              <a:rPr lang="en" sz="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nullptr</a:t>
            </a:r>
            <a:r>
              <a:rPr lang="en" sz="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" sz="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mesh-&gt;</a:t>
            </a:r>
            <a:r>
              <a:rPr lang="en" sz="8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mB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it</a:t>
            </a:r>
            <a:r>
              <a:rPr lang="en" sz="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angents</a:t>
            </a:r>
            <a:r>
              <a:rPr lang="en" sz="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!=</a:t>
            </a:r>
            <a:r>
              <a:rPr lang="en" sz="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nullptr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hasT</a:t>
            </a:r>
            <a:r>
              <a:rPr lang="en" sz="8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angentSpace</a:t>
            </a:r>
            <a:r>
              <a:rPr lang="en" sz="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vert</a:t>
            </a:r>
            <a:r>
              <a:rPr lang="en" sz="8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ices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8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pus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" sz="8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_back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mes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h-&gt;</a:t>
            </a:r>
            <a:r>
              <a:rPr lang="en" sz="8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mT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an</a:t>
            </a:r>
            <a:r>
              <a:rPr lang="en" sz="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gents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].x);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vert</a:t>
            </a:r>
            <a:r>
              <a:rPr lang="en" sz="8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ices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8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pus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" sz="8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_back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mes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h-&gt;</a:t>
            </a:r>
            <a:r>
              <a:rPr lang="en" sz="8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mT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an</a:t>
            </a:r>
            <a:r>
              <a:rPr lang="en" sz="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gents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].y);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vert</a:t>
            </a:r>
            <a:r>
              <a:rPr lang="en" sz="8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ices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8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pus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" sz="8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_back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mes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h-&gt;</a:t>
            </a:r>
            <a:r>
              <a:rPr lang="en" sz="8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mT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an</a:t>
            </a:r>
            <a:r>
              <a:rPr lang="en" sz="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gents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].z);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vert</a:t>
            </a:r>
            <a:r>
              <a:rPr lang="en" sz="8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ices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8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pus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" sz="8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_back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mes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h-&gt;</a:t>
            </a:r>
            <a:r>
              <a:rPr lang="en" sz="8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mB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it</a:t>
            </a:r>
            <a:r>
              <a:rPr lang="en" sz="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angents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].x);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vert</a:t>
            </a:r>
            <a:r>
              <a:rPr lang="en" sz="8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ices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8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pus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" sz="8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_back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mes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h-&gt;</a:t>
            </a:r>
            <a:r>
              <a:rPr lang="en" sz="8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mB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it</a:t>
            </a:r>
            <a:r>
              <a:rPr lang="en" sz="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angents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].y);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vert</a:t>
            </a:r>
            <a:r>
              <a:rPr lang="en" sz="8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ices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8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pus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" sz="8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_back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mes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h-&gt;</a:t>
            </a:r>
            <a:r>
              <a:rPr lang="en" sz="8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mB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it</a:t>
            </a:r>
            <a:r>
              <a:rPr lang="en" sz="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angents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].z);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 mapping (vertex shader)</a:t>
            </a:r>
            <a:endParaRPr/>
          </a:p>
        </p:txBody>
      </p:sp>
      <p:sp>
        <p:nvSpPr>
          <p:cNvPr id="239" name="Google Shape;239;p28"/>
          <p:cNvSpPr txBox="1"/>
          <p:nvPr/>
        </p:nvSpPr>
        <p:spPr>
          <a:xfrm>
            <a:off x="517350" y="886075"/>
            <a:ext cx="3282300" cy="3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#version 330 core</a:t>
            </a:r>
            <a:endParaRPr sz="1100">
              <a:solidFill>
                <a:srgbClr val="C0C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layout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(location=</a:t>
            </a:r>
            <a:r>
              <a:rPr lang="en" sz="11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position;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layout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(location=</a:t>
            </a:r>
            <a:r>
              <a:rPr lang="en" sz="11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normal;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layout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(location=</a:t>
            </a:r>
            <a:r>
              <a:rPr lang="en" sz="11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vec2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texCoords;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layout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(location=</a:t>
            </a:r>
            <a:r>
              <a:rPr lang="en" sz="11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tangent;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layout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(location=</a:t>
            </a:r>
            <a:r>
              <a:rPr lang="en" sz="11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bitangent;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uniform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mat4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projectionMatrix;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uniform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mat4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worldViewMatrix;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Data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tangentLocalspace;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bitangentLocalspace;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normalLocalspace;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vec2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texCoords;</a:t>
            </a:r>
            <a:endParaRPr sz="1100">
              <a:solidFill>
                <a:srgbClr val="C0C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VSOut;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8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0" name="Google Shape;240;p28"/>
          <p:cNvSpPr txBox="1"/>
          <p:nvPr/>
        </p:nvSpPr>
        <p:spPr>
          <a:xfrm>
            <a:off x="3799650" y="2840525"/>
            <a:ext cx="4978800" cy="18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main(</a:t>
            </a:r>
            <a:r>
              <a:rPr lang="en" sz="11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VSOut.tangentLocalspace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tangent;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VSOut.bitangentLocalspace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bitangent;</a:t>
            </a:r>
            <a:endParaRPr sz="11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VSOut.normalLocalspace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normal;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VSOut.texCoords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texCoords;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 mat4 wvp = projectionMatrix * worldViewMatrix;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gl_Position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wvp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*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(position,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8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 mapping (fragment shader)</a:t>
            </a:r>
            <a:endParaRPr/>
          </a:p>
        </p:txBody>
      </p:sp>
      <p:sp>
        <p:nvSpPr>
          <p:cNvPr id="246" name="Google Shape;246;p29"/>
          <p:cNvSpPr txBox="1"/>
          <p:nvPr/>
        </p:nvSpPr>
        <p:spPr>
          <a:xfrm>
            <a:off x="517350" y="1705700"/>
            <a:ext cx="8109300" cy="30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main(</a:t>
            </a:r>
            <a:r>
              <a:rPr lang="en" sz="11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 //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Tangent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local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(TBN)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matrix</a:t>
            </a:r>
            <a:endParaRPr sz="11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normalize(FSIn.tangentLocalspace);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normalize(FSIn.bitangentLocalspace);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normalize(FSIn.normalLocalspace);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mat3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TBN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mat3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(T,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B,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N);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 //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Convert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normal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tangent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space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to local space and view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space</a:t>
            </a:r>
            <a:endParaRPr sz="11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tangentSpaceNormal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texture(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normalMap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FSIn.texCoords).xyz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localSpaceNormal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TBN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tangentSpaceNormal;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viewSpaceNormal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normalize(worldViewMatrix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(localSpaceNormal,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0.0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)).xyz;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 //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1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7" name="Google Shape;247;p29"/>
          <p:cNvSpPr txBox="1"/>
          <p:nvPr/>
        </p:nvSpPr>
        <p:spPr>
          <a:xfrm>
            <a:off x="6019600" y="914875"/>
            <a:ext cx="2820000" cy="22611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Uniform inputs</a:t>
            </a:r>
            <a:endParaRPr sz="1100">
              <a:solidFill>
                <a:srgbClr val="8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uniform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mat4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worldViewMatrix;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uniform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sampler2D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normalMap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Inputs from VS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Data {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tangentLocalspace;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bitangentLocalspace;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normalLocalspace;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vec2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texCoords;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1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FSIn;</a:t>
            </a:r>
            <a:endParaRPr sz="1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height map to normal map</a:t>
            </a:r>
            <a:endParaRPr/>
          </a:p>
        </p:txBody>
      </p:sp>
      <p:sp>
        <p:nvSpPr>
          <p:cNvPr id="253" name="Google Shape;253;p30"/>
          <p:cNvSpPr txBox="1"/>
          <p:nvPr/>
        </p:nvSpPr>
        <p:spPr>
          <a:xfrm>
            <a:off x="3090825" y="685800"/>
            <a:ext cx="5586300" cy="43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QImage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bumpMap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myMaterial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9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bumpTexture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9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getImage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QImage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normalMap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bumpMap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9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QImage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9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Format_RGB888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normalMap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9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normalMap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9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bumpiness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2.0f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9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9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surrounding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indices</a:t>
            </a:r>
            <a:endParaRPr sz="9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9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il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9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ir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9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ib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9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it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9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surrounding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pixels</a:t>
            </a:r>
            <a:endParaRPr sz="9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9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tl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qRed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bumpMap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9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pixel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il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it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255.0f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top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endParaRPr sz="9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9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qRed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bumpMap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9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pixel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il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255.0f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endParaRPr sz="9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9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bl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qRed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bumpMap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9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pixel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il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ib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255.0f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bottom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endParaRPr sz="9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9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qRed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bumpMap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9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pixel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it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255.0f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top</a:t>
            </a:r>
            <a:endParaRPr sz="9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9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qRed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bumpMap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9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pixel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ib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255.0f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bottom</a:t>
            </a:r>
            <a:endParaRPr sz="9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9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qRed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bumpMap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9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pixel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ir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it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255.0f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top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right</a:t>
            </a:r>
            <a:endParaRPr sz="9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9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qRed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bumpMap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9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pixel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ir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255.0f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right</a:t>
            </a:r>
            <a:endParaRPr sz="9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9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br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qRed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bumpMap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9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pixel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ir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ib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255.0f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bottom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right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9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sobel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filter</a:t>
            </a:r>
            <a:endParaRPr sz="9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9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dX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tl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bl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br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9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dY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bl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br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tl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9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dZ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bumpiness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9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normal vector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9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QVector3D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dX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dY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dZ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9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normalize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9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QVector3D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0.5f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0.5f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0.5f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normalMap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9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setPixelColor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QColor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9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fromRgbF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9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9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9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()));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Resultado de imagen de bump mapping" id="254" name="Google Shape;254;p30"/>
          <p:cNvPicPr preferRelativeResize="0"/>
          <p:nvPr/>
        </p:nvPicPr>
        <p:blipFill rotWithShape="1">
          <a:blip r:embed="rId3">
            <a:alphaModFix/>
          </a:blip>
          <a:srcRect b="0" l="0" r="50433" t="0"/>
          <a:stretch/>
        </p:blipFill>
        <p:spPr>
          <a:xfrm>
            <a:off x="321324" y="941800"/>
            <a:ext cx="1866250" cy="18465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bump mapping" id="255" name="Google Shape;255;p30"/>
          <p:cNvPicPr preferRelativeResize="0"/>
          <p:nvPr/>
        </p:nvPicPr>
        <p:blipFill rotWithShape="1">
          <a:blip r:embed="rId3">
            <a:alphaModFix/>
          </a:blip>
          <a:srcRect b="0" l="50433" r="0" t="0"/>
          <a:stretch/>
        </p:blipFill>
        <p:spPr>
          <a:xfrm>
            <a:off x="1600649" y="2883025"/>
            <a:ext cx="1866250" cy="184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0"/>
          <p:cNvSpPr/>
          <p:nvPr/>
        </p:nvSpPr>
        <p:spPr>
          <a:xfrm rot="2700000">
            <a:off x="1555624" y="2720296"/>
            <a:ext cx="689853" cy="35383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Bumpiness</a:t>
            </a:r>
            <a:endParaRPr/>
          </a:p>
        </p:txBody>
      </p:sp>
      <p:pic>
        <p:nvPicPr>
          <p:cNvPr descr="Ajustes de Bajo y Alto Bumpiness cuando importe un height map como un normal map, y el efecto resultante en el modelo." id="262" name="Google Shape;26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9375" y="1439450"/>
            <a:ext cx="4415836" cy="315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225" y="1439450"/>
            <a:ext cx="3584000" cy="315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1"/>
          <p:cNvSpPr txBox="1"/>
          <p:nvPr/>
        </p:nvSpPr>
        <p:spPr>
          <a:xfrm>
            <a:off x="467225" y="865250"/>
            <a:ext cx="82281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Bumpiness can be changed modifying the z component of the normal map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Much less polygons, same perceived quality</a:t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1714500" y="4359200"/>
            <a:ext cx="57150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4M tris vs. 500 tris and they look the same!</a:t>
            </a:r>
            <a:endParaRPr b="1"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6105700" y="3719850"/>
            <a:ext cx="854400" cy="369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Comparrison of visualizing details on a mesh with and without normal mapping"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034825"/>
            <a:ext cx="5715000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Tutorials</a:t>
            </a:r>
            <a:endParaRPr/>
          </a:p>
        </p:txBody>
      </p:sp>
      <p:sp>
        <p:nvSpPr>
          <p:cNvPr id="270" name="Google Shape;270;p32"/>
          <p:cNvSpPr txBox="1"/>
          <p:nvPr/>
        </p:nvSpPr>
        <p:spPr>
          <a:xfrm>
            <a:off x="480200" y="1026250"/>
            <a:ext cx="8129400" cy="19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</a:rPr>
              <a:t>A couple of resources:</a:t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http://www.opengl-tutorial.org/es/intermediate-tutorials/tutorial-13-normal-mapping/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https://learnopengl.com/Advanced-Lighting/Normal-Mapping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number of polygons...</a:t>
            </a:r>
            <a:endParaRPr/>
          </a:p>
        </p:txBody>
      </p:sp>
      <p:pic>
        <p:nvPicPr>
          <p:cNvPr descr="Una pared de piedra sin efecto bumpmap. Las caras y bordes de la piedra no atrapan la luz directional en la escena." id="82" name="Google Shape;82;p15"/>
          <p:cNvPicPr preferRelativeResize="0"/>
          <p:nvPr/>
        </p:nvPicPr>
        <p:blipFill rotWithShape="1">
          <a:blip r:embed="rId3">
            <a:alphaModFix/>
          </a:blip>
          <a:srcRect b="0" l="0" r="0" t="8642"/>
          <a:stretch/>
        </p:blipFill>
        <p:spPr>
          <a:xfrm>
            <a:off x="523875" y="966176"/>
            <a:ext cx="6214276" cy="1856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 misma pared de piedra con el bumpmapping aplicado. Los bordes de las piedras que encaran el sol reflejan la luz directional del sol de manera diferente a las caras de las piedras, y los bordes que miran lo opuesto." id="83" name="Google Shape;83;p15"/>
          <p:cNvPicPr preferRelativeResize="0"/>
          <p:nvPr/>
        </p:nvPicPr>
        <p:blipFill rotWithShape="1">
          <a:blip r:embed="rId4">
            <a:alphaModFix/>
          </a:blip>
          <a:srcRect b="0" l="0" r="0" t="8642"/>
          <a:stretch/>
        </p:blipFill>
        <p:spPr>
          <a:xfrm>
            <a:off x="523875" y="2975925"/>
            <a:ext cx="6214276" cy="18568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7045950" y="3344688"/>
            <a:ext cx="1955100" cy="11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Looks better!</a:t>
            </a:r>
            <a:endParaRPr b="1" sz="3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6105700" y="3719850"/>
            <a:ext cx="854400" cy="369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Texture mapping</a:t>
            </a:r>
            <a:endParaRPr/>
          </a:p>
        </p:txBody>
      </p:sp>
      <p:pic>
        <p:nvPicPr>
          <p:cNvPr descr="Resultado de imagen de bump mapping"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2494" y="1482850"/>
            <a:ext cx="5725526" cy="2807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relacionada" id="92" name="Google Shape;92;p16"/>
          <p:cNvPicPr preferRelativeResize="0"/>
          <p:nvPr/>
        </p:nvPicPr>
        <p:blipFill rotWithShape="1">
          <a:blip r:embed="rId4">
            <a:alphaModFix/>
          </a:blip>
          <a:srcRect b="0" l="0" r="50184" t="0"/>
          <a:stretch/>
        </p:blipFill>
        <p:spPr>
          <a:xfrm>
            <a:off x="273270" y="1482850"/>
            <a:ext cx="2853025" cy="28079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273275" y="4290775"/>
            <a:ext cx="28530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Albedo</a:t>
            </a:r>
            <a:endParaRPr b="1"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3164910" y="4290775"/>
            <a:ext cx="28530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Height map</a:t>
            </a:r>
            <a:endParaRPr b="1"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6097879" y="4290775"/>
            <a:ext cx="28530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Normal </a:t>
            </a:r>
            <a:r>
              <a:rPr b="1" lang="en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map</a:t>
            </a:r>
            <a:endParaRPr b="1"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4612714" y="785575"/>
            <a:ext cx="2853000" cy="7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Bump </a:t>
            </a:r>
            <a:r>
              <a:rPr b="1" lang="en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maps</a:t>
            </a:r>
            <a:endParaRPr b="1"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6"/>
          <p:cNvSpPr/>
          <p:nvPr/>
        </p:nvSpPr>
        <p:spPr>
          <a:xfrm rot="-2700000">
            <a:off x="5343762" y="1281491"/>
            <a:ext cx="467539" cy="36911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 rot="-8100000">
            <a:off x="6334362" y="1281491"/>
            <a:ext cx="467539" cy="36911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bump mapping work?</a:t>
            </a:r>
            <a:endParaRPr/>
          </a:p>
        </p:txBody>
      </p:sp>
      <p:pic>
        <p:nvPicPr>
          <p:cNvPr descr="Dos cilindros de 12-lados, a la izquierda con flat shading (sombreado plano), y a la derecha con smoothed shading (sombreado suavizado)" id="104" name="Google Shape;104;p17"/>
          <p:cNvPicPr preferRelativeResize="0"/>
          <p:nvPr/>
        </p:nvPicPr>
        <p:blipFill rotWithShape="1">
          <a:blip r:embed="rId3">
            <a:alphaModFix/>
          </a:blip>
          <a:srcRect b="0" l="14440" r="12035" t="0"/>
          <a:stretch/>
        </p:blipFill>
        <p:spPr>
          <a:xfrm>
            <a:off x="331425" y="1393275"/>
            <a:ext cx="3295550" cy="313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1275" y="1393272"/>
            <a:ext cx="5033090" cy="1424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21285" y="3271807"/>
            <a:ext cx="5033090" cy="126006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/>
          <p:cNvSpPr txBox="1"/>
          <p:nvPr/>
        </p:nvSpPr>
        <p:spPr>
          <a:xfrm>
            <a:off x="4911325" y="1024550"/>
            <a:ext cx="28530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Per-face normals</a:t>
            </a:r>
            <a:endParaRPr b="1"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4911325" y="2876550"/>
            <a:ext cx="28530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Per-vertex normals</a:t>
            </a:r>
            <a:endParaRPr b="1"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bump mapping work?</a:t>
            </a:r>
            <a:endParaRPr/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299" y="2886375"/>
            <a:ext cx="3951501" cy="1401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a textura normal map ejemplo" id="115" name="Google Shape;1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300" y="991825"/>
            <a:ext cx="1674175" cy="1674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 normal map ejemplo aplicada a la superficie del mesh cilíndrico utilizado arriba" id="116" name="Google Shape;116;p18"/>
          <p:cNvPicPr preferRelativeResize="0"/>
          <p:nvPr/>
        </p:nvPicPr>
        <p:blipFill rotWithShape="1">
          <a:blip r:embed="rId5">
            <a:alphaModFix/>
          </a:blip>
          <a:srcRect b="0" l="0" r="28036" t="0"/>
          <a:stretch/>
        </p:blipFill>
        <p:spPr>
          <a:xfrm>
            <a:off x="4504375" y="1091200"/>
            <a:ext cx="4145899" cy="306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/>
          <p:nvPr/>
        </p:nvSpPr>
        <p:spPr>
          <a:xfrm>
            <a:off x="1071750" y="2590350"/>
            <a:ext cx="284100" cy="602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 rot="-5400000">
            <a:off x="4429950" y="2999775"/>
            <a:ext cx="284100" cy="602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2111300" y="991825"/>
            <a:ext cx="28530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Input texture</a:t>
            </a:r>
            <a:endParaRPr b="1"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(Uniform variable)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397300" y="4268425"/>
            <a:ext cx="51282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Fragment shader</a:t>
            </a:r>
            <a:endParaRPr b="1"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(modifies per-fragment normals based on the mapped texels)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these blue-ish colours?</a:t>
            </a:r>
            <a:endParaRPr/>
          </a:p>
        </p:txBody>
      </p:sp>
      <p:pic>
        <p:nvPicPr>
          <p:cNvPr descr="Un normal map utilizando solamente #8080FF, que se traduce a un vector de 0,0,1 o para arriba. Esto aplica ninguna modificación a la surface normal del polígono, y por lo tanto produce ningún cambio a la iluminación. Cualquier pixel que sea diferente a este color resultará en un vector que apunta en una diferente dirección - que por lo tanto modifica el ángulo que es utilizado para calcular cómo la luz rebota ese punto."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975" y="986150"/>
            <a:ext cx="1674175" cy="1674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a textura normal map ejemplo" id="127" name="Google Shape;12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7625" y="986150"/>
            <a:ext cx="1674175" cy="1674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bump mapping" id="128" name="Google Shape;12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975" y="3027425"/>
            <a:ext cx="1674175" cy="1674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bump mapping" id="129" name="Google Shape;12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47625" y="3027425"/>
            <a:ext cx="1674175" cy="167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 txBox="1"/>
          <p:nvPr/>
        </p:nvSpPr>
        <p:spPr>
          <a:xfrm>
            <a:off x="4121800" y="909950"/>
            <a:ext cx="3561300" cy="21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590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Normals are stored in a coord. system that is tangent to the mesh surface.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b="1"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Tangent space</a:t>
            </a:r>
            <a:endParaRPr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Defined per-vertex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Interpolated per-fragment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Resultado de imagen de xyz axis" id="131" name="Google Shape;131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30863" y="2853750"/>
            <a:ext cx="2466975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/>
        </p:nvSpPr>
        <p:spPr>
          <a:xfrm>
            <a:off x="6797850" y="2853750"/>
            <a:ext cx="2014800" cy="18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 this space, the surface normals roughly point towards the Z axis.</a:t>
            </a:r>
            <a:endParaRPr/>
          </a:p>
        </p:txBody>
      </p:sp>
      <p:cxnSp>
        <p:nvCxnSpPr>
          <p:cNvPr id="133" name="Google Shape;133;p19"/>
          <p:cNvCxnSpPr/>
          <p:nvPr/>
        </p:nvCxnSpPr>
        <p:spPr>
          <a:xfrm rot="10800000">
            <a:off x="5498425" y="3226200"/>
            <a:ext cx="81300" cy="51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Resultado de imagen de tangent space matrix" id="134" name="Google Shape;134;p19"/>
          <p:cNvPicPr preferRelativeResize="0"/>
          <p:nvPr/>
        </p:nvPicPr>
        <p:blipFill rotWithShape="1">
          <a:blip r:embed="rId8">
            <a:alphaModFix/>
          </a:blip>
          <a:srcRect b="0" l="51224" r="0" t="0"/>
          <a:stretch/>
        </p:blipFill>
        <p:spPr>
          <a:xfrm>
            <a:off x="7390376" y="986150"/>
            <a:ext cx="1534474" cy="167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these blue-ish colours?</a:t>
            </a:r>
            <a:endParaRPr/>
          </a:p>
        </p:txBody>
      </p:sp>
      <p:pic>
        <p:nvPicPr>
          <p:cNvPr descr="Un normal map utilizando solamente #8080FF, que se traduce a un vector de 0,0,1 o para arriba. Esto aplica ninguna modificación a la surface normal del polígono, y por lo tanto produce ningún cambio a la iluminación. Cualquier pixel que sea diferente a este color resultará en un vector que apunta en una diferente dirección - que por lo tanto modifica el ángulo que es utilizado para calcular cómo la luz rebota ese punto."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975" y="986150"/>
            <a:ext cx="1674175" cy="1674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a textura normal map ejemplo" id="141" name="Google Shape;14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7625" y="986150"/>
            <a:ext cx="1674175" cy="1674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bump mapping" id="142" name="Google Shape;14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975" y="3027425"/>
            <a:ext cx="1674175" cy="1674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bump mapping" id="143" name="Google Shape;14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47625" y="3027425"/>
            <a:ext cx="1674175" cy="167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 txBox="1"/>
          <p:nvPr/>
        </p:nvSpPr>
        <p:spPr>
          <a:xfrm>
            <a:off x="4330875" y="909950"/>
            <a:ext cx="4678500" cy="21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Surface normals are 3D vectors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Vector components are in range [-1, 1]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They need to be stored in color textures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RGB components are in range [0, 255]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Or in range [0, 1] in GLSL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3D vector - color conversion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Resultado de imagen de xyz axis" id="145" name="Google Shape;145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30875" y="2855950"/>
            <a:ext cx="2466975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rgb cube" id="146" name="Google Shape;146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97848" y="2855950"/>
            <a:ext cx="2211596" cy="1847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20"/>
          <p:cNvCxnSpPr/>
          <p:nvPr/>
        </p:nvCxnSpPr>
        <p:spPr>
          <a:xfrm rot="10800000">
            <a:off x="5498425" y="3226200"/>
            <a:ext cx="81300" cy="51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these blue-ish colours?</a:t>
            </a:r>
            <a:endParaRPr/>
          </a:p>
        </p:txBody>
      </p:sp>
      <p:pic>
        <p:nvPicPr>
          <p:cNvPr descr="Un normal map utilizando solamente #8080FF, que se traduce a un vector de 0,0,1 o para arriba. Esto aplica ninguna modificación a la surface normal del polígono, y por lo tanto produce ningún cambio a la iluminación. Cualquier pixel que sea diferente a este color resultará en un vector que apunta en una diferente dirección - que por lo tanto modifica el ángulo que es utilizado para calcular cómo la luz rebota ese punto." id="153" name="Google Shape;1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975" y="986150"/>
            <a:ext cx="1674175" cy="1674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a textura normal map ejemplo" id="154" name="Google Shape;15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7625" y="986150"/>
            <a:ext cx="1674175" cy="1674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bump mapping" id="155" name="Google Shape;15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975" y="3027425"/>
            <a:ext cx="1674175" cy="1674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bump mapping" id="156" name="Google Shape;15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47625" y="3027425"/>
            <a:ext cx="1674175" cy="1674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xyz axis" id="157" name="Google Shape;157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30875" y="2855950"/>
            <a:ext cx="2466975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rgb cube" id="158" name="Google Shape;158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97848" y="2855950"/>
            <a:ext cx="2211596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 txBox="1"/>
          <p:nvPr/>
        </p:nvSpPr>
        <p:spPr>
          <a:xfrm>
            <a:off x="5883950" y="986175"/>
            <a:ext cx="3125700" cy="17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XYZ to RGB conversion</a:t>
            </a:r>
            <a:endParaRPr b="1" sz="12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color.r = normal.x * </a:t>
            </a:r>
            <a:r>
              <a:rPr b="1" lang="en" sz="12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1" lang="en" sz="12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0.5</a:t>
            </a:r>
            <a:endParaRPr b="1" sz="12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color.g = normal.y * </a:t>
            </a:r>
            <a:r>
              <a:rPr b="1" lang="en" sz="12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1" lang="en" sz="12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0.5</a:t>
            </a:r>
            <a:endParaRPr b="1" sz="12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color.b = normal.z * </a:t>
            </a:r>
            <a:r>
              <a:rPr b="1" lang="en" sz="12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1" lang="en" sz="12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0.5</a:t>
            </a:r>
            <a:endParaRPr b="1" sz="12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We store color in the texture</a:t>
            </a:r>
            <a:endParaRPr b="1" sz="12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texture[u, v] = color</a:t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4330875" y="986167"/>
            <a:ext cx="13440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Encoding</a:t>
            </a:r>
            <a:endParaRPr b="1"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1" name="Google Shape;161;p21"/>
          <p:cNvCxnSpPr/>
          <p:nvPr/>
        </p:nvCxnSpPr>
        <p:spPr>
          <a:xfrm rot="10800000">
            <a:off x="5498425" y="3226200"/>
            <a:ext cx="81300" cy="51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