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5551a891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5551a891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05514986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05514986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05514986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05514986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05514986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05514986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0551498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0551498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05514986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05514986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05514986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05514986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05514986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05514986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5551a891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5551a891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05514986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05514986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5551a891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5551a89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05514986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05514986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5551a891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5551a891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05514986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05514986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0551498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055149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551a891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551a891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921da50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921da50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5a16aaf9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5a16aaf9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5551a891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5551a891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5551a89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5551a89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5551a891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5551a891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5551a89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5551a89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5514986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551498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551498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551498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5551a891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5551a891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2" Type="http://schemas.openxmlformats.org/officeDocument/2006/relationships/image" Target="../media/image16.png"/><Relationship Id="rId9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2" Type="http://schemas.openxmlformats.org/officeDocument/2006/relationships/image" Target="../media/image16.png"/><Relationship Id="rId9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Relationship Id="rId8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3" Type="http://schemas.openxmlformats.org/officeDocument/2006/relationships/image" Target="../media/image23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1.png"/><Relationship Id="rId17" Type="http://schemas.openxmlformats.org/officeDocument/2006/relationships/image" Target="../media/image24.png"/><Relationship Id="rId16" Type="http://schemas.openxmlformats.org/officeDocument/2006/relationships/image" Target="../media/image22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33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Relationship Id="rId8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learnopengl.com/Advanced-Lighting/Bloom" TargetMode="External"/><Relationship Id="rId4" Type="http://schemas.openxmlformats.org/officeDocument/2006/relationships/hyperlink" Target="https://stackoverflow.com/questions/30419153/hdr-bloom-effect-rendering-pipeline-using-opengl-glsl" TargetMode="External"/><Relationship Id="rId5" Type="http://schemas.openxmlformats.org/officeDocument/2006/relationships/hyperlink" Target="https://chrismdp.com/2015/06/how-to-quickly-add-bloom-to-your-engine/" TargetMode="External"/><Relationship Id="rId6" Type="http://schemas.openxmlformats.org/officeDocument/2006/relationships/hyperlink" Target="https://docs.unrealengine.com/en-US/Engine/Rendering/PostProcessEffects/Bloom/index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Bloom/glow effect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blit with the brightest pixels (fragment shader)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75" y="1583650"/>
            <a:ext cx="6009000" cy="30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4213" y="1846175"/>
            <a:ext cx="1432262" cy="14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1266" y="1846175"/>
            <a:ext cx="1438616" cy="14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6992767" y="2529906"/>
            <a:ext cx="554400" cy="22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5711275" y="3221125"/>
            <a:ext cx="1438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inputTexture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7387675" y="3221125"/>
            <a:ext cx="1438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Output texture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(attached to fbo)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pipeline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71450"/>
            <a:ext cx="6332493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/>
          <p:nvPr/>
        </p:nvSpPr>
        <p:spPr>
          <a:xfrm>
            <a:off x="534025" y="2238228"/>
            <a:ext cx="5846100" cy="33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204875" y="2241503"/>
            <a:ext cx="42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Mipmap generation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738" y="1914007"/>
            <a:ext cx="1298357" cy="131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872" y="1914007"/>
            <a:ext cx="1292556" cy="131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1192" y="1913938"/>
            <a:ext cx="1287076" cy="131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7048" y="1913937"/>
            <a:ext cx="1287082" cy="1315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2898" y="1914010"/>
            <a:ext cx="1298357" cy="131547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1142750" y="3274425"/>
            <a:ext cx="6858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rtBright is a mipmap with several levels of detail (LOD)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Each subsequent LOD resolution is a quarter of the previous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1114625" y="1503700"/>
            <a:ext cx="2009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rtBright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pipeline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71450"/>
            <a:ext cx="6332493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/>
          <p:nvPr/>
        </p:nvSpPr>
        <p:spPr>
          <a:xfrm>
            <a:off x="534025" y="2619220"/>
            <a:ext cx="5846100" cy="837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204875" y="2892170"/>
            <a:ext cx="42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blur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738" y="1503070"/>
            <a:ext cx="1298357" cy="131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872" y="1503069"/>
            <a:ext cx="1292556" cy="131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1192" y="1503001"/>
            <a:ext cx="1287076" cy="131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7048" y="1503000"/>
            <a:ext cx="1287082" cy="1315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2898" y="1503073"/>
            <a:ext cx="1298357" cy="1315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2750" y="2939050"/>
            <a:ext cx="1298350" cy="132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39875" y="2926751"/>
            <a:ext cx="1298375" cy="132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37025" y="2924800"/>
            <a:ext cx="1298376" cy="132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34175" y="2930900"/>
            <a:ext cx="1275800" cy="132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08750" y="2935376"/>
            <a:ext cx="1287075" cy="13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98250" y="20406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Attachment 0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rtBright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98250" y="3412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Attachment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rtBloomH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1269625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fboBloom1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2666763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fboBloom2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3989238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fboBloom3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438275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fboBloom4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6829988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fboBloom5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1653175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3047400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4372800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5830400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7213325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pipeline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71450"/>
            <a:ext cx="6332493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/>
          <p:nvPr/>
        </p:nvSpPr>
        <p:spPr>
          <a:xfrm>
            <a:off x="534025" y="3519567"/>
            <a:ext cx="5846100" cy="837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204875" y="3792517"/>
            <a:ext cx="42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738" y="2933298"/>
            <a:ext cx="1298357" cy="1321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869" y="2933298"/>
            <a:ext cx="1292549" cy="1315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1192" y="2933297"/>
            <a:ext cx="1298358" cy="132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8324" y="2933230"/>
            <a:ext cx="1275807" cy="1321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2905" y="2933298"/>
            <a:ext cx="1298358" cy="1327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</a:t>
            </a:r>
            <a:r>
              <a:rPr lang="en"/>
              <a:t>blur</a:t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2750" y="1491250"/>
            <a:ext cx="1298350" cy="132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39875" y="1478951"/>
            <a:ext cx="1298375" cy="132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37025" y="1477000"/>
            <a:ext cx="1298376" cy="132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34175" y="1483100"/>
            <a:ext cx="1275800" cy="132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08750" y="1487576"/>
            <a:ext cx="1287075" cy="13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98250" y="20406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Attachment 1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rtBloomH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98250" y="3412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Attachment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rtBright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1269625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fboBloom1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666763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fboBloom2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3989238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fboBloom3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5438275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fboBloom4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6829988" y="1126250"/>
            <a:ext cx="104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fboBloom5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1653175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3047400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4372800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5830400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7213325" y="2734175"/>
            <a:ext cx="277500" cy="3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whole blur process (overview)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840" y="1190054"/>
            <a:ext cx="1101639" cy="1116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290" y="1190054"/>
            <a:ext cx="1096716" cy="1116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6806" y="1189996"/>
            <a:ext cx="1092066" cy="1116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2685" y="1189995"/>
            <a:ext cx="1092072" cy="111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8560" y="1190057"/>
            <a:ext cx="1101639" cy="111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40850" y="2408452"/>
            <a:ext cx="1101632" cy="112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26292" y="2398017"/>
            <a:ext cx="1101654" cy="1121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11755" y="2396361"/>
            <a:ext cx="1101654" cy="1126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97218" y="2401537"/>
            <a:ext cx="1082500" cy="112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63526" y="2405334"/>
            <a:ext cx="1092065" cy="111627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690349" y="1535964"/>
            <a:ext cx="1150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Attachment 0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rtBright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690349" y="2699729"/>
            <a:ext cx="1150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Attachment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rtBloomH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1840847" y="870325"/>
            <a:ext cx="10824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fboBloom1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3026278" y="870325"/>
            <a:ext cx="10824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fboBloom2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4206790" y="870325"/>
            <a:ext cx="10824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fboBloom3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5397212" y="870325"/>
            <a:ext cx="10824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fboBloom4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6587634" y="870325"/>
            <a:ext cx="10680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fboBloom5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2273939" y="2234620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3456920" y="2234620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4581504" y="2234620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5818258" y="2234620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6991651" y="2234620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836461" y="3631994"/>
            <a:ext cx="1101595" cy="112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21861" y="3631993"/>
            <a:ext cx="1096666" cy="1116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202333" y="3631993"/>
            <a:ext cx="1101595" cy="112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387733" y="3631936"/>
            <a:ext cx="1082462" cy="112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554001" y="3631993"/>
            <a:ext cx="1101595" cy="112613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/>
        </p:nvSpPr>
        <p:spPr>
          <a:xfrm>
            <a:off x="690349" y="3945538"/>
            <a:ext cx="1150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Attachment 0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rtBright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2273939" y="3477627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456920" y="3477627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4581504" y="3477627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818258" y="3477627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6991651" y="3477627"/>
            <a:ext cx="235800" cy="2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Blur in one direction (function and fragment shader)</a:t>
            </a:r>
            <a:endParaRPr/>
          </a:p>
        </p:txBody>
      </p:sp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3721793" cy="421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600" y="771450"/>
            <a:ext cx="4936935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pipeline</a:t>
            </a:r>
            <a:endParaRPr/>
          </a:p>
        </p:txBody>
      </p:sp>
      <p:pic>
        <p:nvPicPr>
          <p:cNvPr id="285" name="Google Shape;2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71450"/>
            <a:ext cx="6332493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1"/>
          <p:cNvSpPr/>
          <p:nvPr/>
        </p:nvSpPr>
        <p:spPr>
          <a:xfrm>
            <a:off x="534025" y="4370577"/>
            <a:ext cx="5846100" cy="252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204875" y="4332943"/>
            <a:ext cx="42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Bloom/glow effect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Bloom Intensity - 0"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223875"/>
            <a:ext cx="4018825" cy="179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oom Intensity - 5"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818" y="2228677"/>
            <a:ext cx="4016182" cy="17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1757575" y="4013300"/>
            <a:ext cx="144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Without bloom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962163" y="4013300"/>
            <a:ext cx="144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With bloom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bloom on the final image</a:t>
            </a:r>
            <a:endParaRPr/>
          </a:p>
        </p:txBody>
      </p:sp>
      <p:pic>
        <p:nvPicPr>
          <p:cNvPr id="293" name="Google Shape;2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959" y="1056200"/>
            <a:ext cx="1482225" cy="15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183" y="1049132"/>
            <a:ext cx="1482225" cy="150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3458" y="1056200"/>
            <a:ext cx="1482225" cy="150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4659" y="1056226"/>
            <a:ext cx="1456383" cy="15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9008" y="1056475"/>
            <a:ext cx="1482225" cy="15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0888" y="3149776"/>
            <a:ext cx="1456400" cy="146907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2"/>
          <p:cNvSpPr/>
          <p:nvPr/>
        </p:nvSpPr>
        <p:spPr>
          <a:xfrm>
            <a:off x="1639408" y="1436613"/>
            <a:ext cx="688500" cy="688500"/>
          </a:xfrm>
          <a:prstGeom prst="mathPlus">
            <a:avLst>
              <a:gd fmla="val 18351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3372021" y="1436613"/>
            <a:ext cx="688500" cy="688500"/>
          </a:xfrm>
          <a:prstGeom prst="mathPlus">
            <a:avLst>
              <a:gd fmla="val 18351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5110568" y="1436613"/>
            <a:ext cx="688500" cy="688500"/>
          </a:xfrm>
          <a:prstGeom prst="mathPlus">
            <a:avLst>
              <a:gd fmla="val 18351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6822101" y="1436613"/>
            <a:ext cx="688500" cy="688500"/>
          </a:xfrm>
          <a:prstGeom prst="mathPlus">
            <a:avLst>
              <a:gd fmla="val 18351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 txBox="1"/>
          <p:nvPr/>
        </p:nvSpPr>
        <p:spPr>
          <a:xfrm>
            <a:off x="367950" y="7729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rtBright  LOD 0</a:t>
            </a:r>
            <a:endParaRPr/>
          </a:p>
        </p:txBody>
      </p:sp>
      <p:sp>
        <p:nvSpPr>
          <p:cNvPr id="304" name="Google Shape;304;p32"/>
          <p:cNvSpPr txBox="1"/>
          <p:nvPr/>
        </p:nvSpPr>
        <p:spPr>
          <a:xfrm>
            <a:off x="2109138" y="7729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rtBright  LOD 1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3770388" y="7729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rtBright  LOD 2</a:t>
            </a: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5558738" y="7729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rtBright  LOD 3</a:t>
            </a:r>
            <a:endParaRPr/>
          </a:p>
        </p:txBody>
      </p:sp>
      <p:sp>
        <p:nvSpPr>
          <p:cNvPr id="307" name="Google Shape;307;p32"/>
          <p:cNvSpPr txBox="1"/>
          <p:nvPr/>
        </p:nvSpPr>
        <p:spPr>
          <a:xfrm>
            <a:off x="7300013" y="7729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rtBright  LOD 4</a:t>
            </a:r>
            <a:endParaRPr/>
          </a:p>
        </p:txBody>
      </p:sp>
      <p:sp>
        <p:nvSpPr>
          <p:cNvPr id="308" name="Google Shape;308;p32"/>
          <p:cNvSpPr txBox="1"/>
          <p:nvPr/>
        </p:nvSpPr>
        <p:spPr>
          <a:xfrm>
            <a:off x="367950" y="25255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x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intensity factor 0</a:t>
            </a:r>
            <a:endParaRPr/>
          </a:p>
        </p:txBody>
      </p:sp>
      <p:sp>
        <p:nvSpPr>
          <p:cNvPr id="309" name="Google Shape;309;p32"/>
          <p:cNvSpPr txBox="1"/>
          <p:nvPr/>
        </p:nvSpPr>
        <p:spPr>
          <a:xfrm>
            <a:off x="2109138" y="25255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x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intensity factor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3770388" y="25255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x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intensity factor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5558738" y="25255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x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intensity factor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7300013" y="2525525"/>
            <a:ext cx="1482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x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intensity factor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7299000" y="4589500"/>
            <a:ext cx="1456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rt3 after</a:t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3372025" y="3569550"/>
            <a:ext cx="3669000" cy="6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Additive blending onto the final image</a:t>
            </a:r>
            <a:endParaRPr/>
          </a:p>
        </p:txBody>
      </p:sp>
      <p:pic>
        <p:nvPicPr>
          <p:cNvPr id="315" name="Google Shape;315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11703" y="3149775"/>
            <a:ext cx="1443799" cy="14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2"/>
          <p:cNvSpPr txBox="1"/>
          <p:nvPr/>
        </p:nvSpPr>
        <p:spPr>
          <a:xfrm>
            <a:off x="364800" y="4589500"/>
            <a:ext cx="1456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t3 before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bloom on the final image (function and fragment shader)</a:t>
            </a:r>
            <a:endParaRPr/>
          </a:p>
        </p:txBody>
      </p:sp>
      <p:pic>
        <p:nvPicPr>
          <p:cNvPr id="322" name="Google Shape;3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50" y="771450"/>
            <a:ext cx="3420520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675" y="1473763"/>
            <a:ext cx="4244424" cy="23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fine tuning</a:t>
            </a:r>
            <a:endParaRPr/>
          </a:p>
        </p:txBody>
      </p:sp>
      <p:sp>
        <p:nvSpPr>
          <p:cNvPr id="329" name="Google Shape;329;p34"/>
          <p:cNvSpPr txBox="1"/>
          <p:nvPr/>
        </p:nvSpPr>
        <p:spPr>
          <a:xfrm>
            <a:off x="267000" y="928300"/>
            <a:ext cx="8658000" cy="3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Some controls in the misc settings would be ideal</a:t>
            </a:r>
            <a:endParaRPr sz="2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Enable/disable effect</a:t>
            </a:r>
            <a:endParaRPr sz="2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Kernel radius for the blur</a:t>
            </a:r>
            <a:endParaRPr sz="2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Intensity value for each LOD</a:t>
            </a:r>
            <a:endParaRPr sz="2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800"/>
              </a:spcBef>
              <a:spcAft>
                <a:spcPts val="800"/>
              </a:spcAft>
              <a:buClr>
                <a:srgbClr val="999999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Control amount of brightness</a:t>
            </a:r>
            <a:endParaRPr sz="2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975" y="2257876"/>
            <a:ext cx="3223050" cy="22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36" name="Google Shape;3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800" y="771450"/>
            <a:ext cx="4147053" cy="42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1450"/>
            <a:ext cx="4183195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43" name="Google Shape;3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500" y="771450"/>
            <a:ext cx="3877760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60" y="771450"/>
            <a:ext cx="4038159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0" name="Google Shape;350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Basic bloom effect: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https://learnopengl.com/Advanced-Lighting/Bloom</a:t>
            </a:r>
            <a:endParaRPr sz="1400"/>
          </a:p>
          <a:p>
            <a:pPr indent="0" lvl="0" marL="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Thread about bloom: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https://stackoverflow.com/questions/30419153/hdr-bloom-effect-rendering-pipeline-using-opengl-glsl</a:t>
            </a:r>
            <a:endParaRPr sz="1400"/>
          </a:p>
          <a:p>
            <a:pPr indent="0" lvl="0" marL="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Post about multiresolution bloom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https://chrismdp.com/2015/06/how-to-quickly-add-bloom-to-your-engine/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Bloom configuration parameters in Unreal Engine: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https://docs.unrealengine.com/en-US/Engine/Rendering/PostProcessEffects/Bloom/index.html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pic>
        <p:nvPicPr>
          <p:cNvPr id="356" name="Google Shape;3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025" y="526350"/>
            <a:ext cx="4090800" cy="4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resources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338" y="2968888"/>
            <a:ext cx="63150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500" y="2004300"/>
            <a:ext cx="4881425" cy="6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initialization (mipmap textures)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12505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initialization (bloom FBOs)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320087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pipeline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71450"/>
            <a:ext cx="6332493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pipeline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71450"/>
            <a:ext cx="6332493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534025" y="1995575"/>
            <a:ext cx="5846100" cy="33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204875" y="1998850"/>
            <a:ext cx="42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blit with the brightest pixels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212" y="923850"/>
            <a:ext cx="3304763" cy="33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025" y="923850"/>
            <a:ext cx="3319424" cy="334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3934925" y="2501475"/>
            <a:ext cx="1278900" cy="5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978025" y="4272200"/>
            <a:ext cx="3304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texture: rt3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861225" y="4272200"/>
            <a:ext cx="33048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 texture: rtBright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Resolution is a quarter of rt3! (width/2, height/2)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blit with the brightest pixels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227946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4213" y="1846175"/>
            <a:ext cx="1432262" cy="14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1266" y="1846175"/>
            <a:ext cx="1438616" cy="14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6992767" y="2529906"/>
            <a:ext cx="554400" cy="22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5711275" y="3221125"/>
            <a:ext cx="1438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inputTexture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387675" y="3221125"/>
            <a:ext cx="1438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Output texture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(attached to fbo)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