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dae887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dae887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75bcc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75bcc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dae887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dae887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dae887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dae887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dae887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fdae887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75bcce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75bcce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dae887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dae887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075bcce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075bcce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75bcce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75bcce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dae887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fdae887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dae887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dae887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dae8872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dae887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dae88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dae88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dae887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dae887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dae887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dae887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dae8872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dae8872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dae887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dae887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dae887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dae887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dae8872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dae887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476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- Your first application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triangle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3406525"/>
            <a:ext cx="3514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226" y="2605625"/>
            <a:ext cx="2420375" cy="22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06400" y="1016000"/>
            <a:ext cx="83652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paint this triangle we will need to prepare some stuff: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vertex buffer object (an array in the GPU with the actual data)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vertex array object (an object in the GPU with the geometry layout)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shader program (the algorithm that will position and paint the triangle)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72525" y="3012025"/>
            <a:ext cx="4978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Qt provides three classes to handle these objects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triangle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555750"/>
            <a:ext cx="84010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06400" y="1016000"/>
            <a:ext cx="8518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we perform the rendering call, the following pipeline will execute in the GPU: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4150" y="3675500"/>
            <a:ext cx="1174500" cy="10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525" y="3822702"/>
            <a:ext cx="1174500" cy="95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triangle (initialization of program, VBO, and VAO)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5233717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855125" y="949250"/>
            <a:ext cx="29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Shader program creation and setup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854950" y="1718300"/>
            <a:ext cx="2992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buffer object (geometry data) creation and data upload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854175" y="1396550"/>
            <a:ext cx="770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Positions</a:t>
            </a:r>
            <a:endParaRPr sz="1000"/>
          </a:p>
        </p:txBody>
      </p:sp>
      <p:sp>
        <p:nvSpPr>
          <p:cNvPr id="159" name="Google Shape;159;p24"/>
          <p:cNvSpPr txBox="1"/>
          <p:nvPr/>
        </p:nvSpPr>
        <p:spPr>
          <a:xfrm>
            <a:off x="3395100" y="1396550"/>
            <a:ext cx="685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Colors</a:t>
            </a:r>
            <a:endParaRPr sz="1000"/>
          </a:p>
        </p:txBody>
      </p:sp>
      <p:cxnSp>
        <p:nvCxnSpPr>
          <p:cNvPr id="160" name="Google Shape;160;p24"/>
          <p:cNvCxnSpPr>
            <a:endCxn id="158" idx="1"/>
          </p:cNvCxnSpPr>
          <p:nvPr/>
        </p:nvCxnSpPr>
        <p:spPr>
          <a:xfrm flipH="1" rot="10800000">
            <a:off x="1676275" y="1557500"/>
            <a:ext cx="177900" cy="26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endCxn id="159" idx="1"/>
          </p:cNvCxnSpPr>
          <p:nvPr/>
        </p:nvCxnSpPr>
        <p:spPr>
          <a:xfrm flipH="1" rot="10800000">
            <a:off x="3217200" y="1557500"/>
            <a:ext cx="177900" cy="262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4123233" y="2529817"/>
            <a:ext cx="1160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Only for drawing</a:t>
            </a:r>
            <a:endParaRPr sz="1000"/>
          </a:p>
        </p:txBody>
      </p:sp>
      <p:cxnSp>
        <p:nvCxnSpPr>
          <p:cNvPr id="163" name="Google Shape;163;p24"/>
          <p:cNvCxnSpPr>
            <a:endCxn id="162" idx="1"/>
          </p:cNvCxnSpPr>
          <p:nvPr/>
        </p:nvCxnSpPr>
        <p:spPr>
          <a:xfrm>
            <a:off x="3674433" y="2690767"/>
            <a:ext cx="448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5854950" y="2886700"/>
            <a:ext cx="29925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array offset creation and setup. VAOs, when created, remember the configuration of bound VBOs and attribute layout…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time we bind a VAO, triangle meshes will be ready to be drawn.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4"/>
          <p:cNvCxnSpPr>
            <a:endCxn id="164" idx="1"/>
          </p:cNvCxnSpPr>
          <p:nvPr/>
        </p:nvCxnSpPr>
        <p:spPr>
          <a:xfrm>
            <a:off x="3666150" y="3707950"/>
            <a:ext cx="2188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>
            <a:endCxn id="157" idx="1"/>
          </p:cNvCxnSpPr>
          <p:nvPr/>
        </p:nvCxnSpPr>
        <p:spPr>
          <a:xfrm>
            <a:off x="4640850" y="2047700"/>
            <a:ext cx="1214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>
            <a:endCxn id="156" idx="1"/>
          </p:cNvCxnSpPr>
          <p:nvPr/>
        </p:nvCxnSpPr>
        <p:spPr>
          <a:xfrm>
            <a:off x="5115025" y="1134800"/>
            <a:ext cx="740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1887425"/>
            <a:ext cx="37242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triangle (render code)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194725" y="1000050"/>
            <a:ext cx="29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Ready to use the shader program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194725" y="1642100"/>
            <a:ext cx="2992500" cy="16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are going to use the geometry uploaded before.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Recall that VAOs remember the 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configuration of bound VBOs and attribute layout when the VAO was bound for the first time.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25"/>
          <p:cNvCxnSpPr>
            <a:endCxn id="175" idx="1"/>
          </p:cNvCxnSpPr>
          <p:nvPr/>
        </p:nvCxnSpPr>
        <p:spPr>
          <a:xfrm>
            <a:off x="2192925" y="2463350"/>
            <a:ext cx="3001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endCxn id="174" idx="1"/>
          </p:cNvCxnSpPr>
          <p:nvPr/>
        </p:nvCxnSpPr>
        <p:spPr>
          <a:xfrm flipH="1" rot="10800000">
            <a:off x="2524125" y="1185600"/>
            <a:ext cx="2670600" cy="863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5"/>
          <p:cNvSpPr txBox="1"/>
          <p:nvPr/>
        </p:nvSpPr>
        <p:spPr>
          <a:xfrm>
            <a:off x="5194725" y="3369275"/>
            <a:ext cx="2992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From the bound VAO, render 3 vertices (interpreted as triangles) starting from the first vertex.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5"/>
          <p:cNvCxnSpPr>
            <a:stCxn id="172" idx="3"/>
            <a:endCxn id="178" idx="1"/>
          </p:cNvCxnSpPr>
          <p:nvPr/>
        </p:nvCxnSpPr>
        <p:spPr>
          <a:xfrm>
            <a:off x="4283075" y="2682763"/>
            <a:ext cx="911700" cy="1071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5"/>
          <p:cNvSpPr txBox="1"/>
          <p:nvPr/>
        </p:nvSpPr>
        <p:spPr>
          <a:xfrm>
            <a:off x="1917075" y="4012725"/>
            <a:ext cx="2315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Stop using the VAO and the shader program for now...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5"/>
          <p:cNvCxnSpPr>
            <a:endCxn id="180" idx="0"/>
          </p:cNvCxnSpPr>
          <p:nvPr/>
        </p:nvCxnSpPr>
        <p:spPr>
          <a:xfrm>
            <a:off x="2717925" y="3208725"/>
            <a:ext cx="356700" cy="804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Let’s paint a triangle (GLSL code)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1436913" y="919550"/>
            <a:ext cx="29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shader (VS)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4617200" y="919550"/>
            <a:ext cx="29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Fragment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shader (FS)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925" y="1591156"/>
            <a:ext cx="2992500" cy="2713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315" y="1791113"/>
            <a:ext cx="3018270" cy="2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25925" y="1854875"/>
            <a:ext cx="1360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 vertex attributes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(from VAO)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25925" y="2616875"/>
            <a:ext cx="1360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 data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(will travel to FS)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22050" y="3462875"/>
            <a:ext cx="1360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leave the position as-is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Forward the color attribute to the FS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7713650" y="2227400"/>
            <a:ext cx="1360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(comes from the VS)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7713650" y="2896267"/>
            <a:ext cx="1360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 color (will be the fragment color)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7713650" y="3438131"/>
            <a:ext cx="1360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set the output color with the color coming from the VS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470800" y="4390900"/>
            <a:ext cx="2992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VS sets the vertex position and can forward data to the FS.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617200" y="4390900"/>
            <a:ext cx="29925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FS computes the final color of the rasterized fragment.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OpenGL 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OpenGL classes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406400" y="1016000"/>
            <a:ext cx="85185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you have seen, Qt provides abstraction classes to ease OpenGL workflow: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QOpenGLFunctions_3_3_Core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QOpenGLBuffer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QOpenGLVertexArrayObject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QOpenGLShaderProgram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QOpenGLTexture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QOpenGLFramebufferObject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QVector3D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QMatrix4x4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OpenGL vs. standard </a:t>
            </a:r>
            <a:r>
              <a:rPr lang="en"/>
              <a:t>OpenGL</a:t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406400" y="1016000"/>
            <a:ext cx="36324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 you have seen, Qt provides abstraction classes to ease OpenGL workflow: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But you decide whether to use Qt classes or standard OpenGL calls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075" y="328050"/>
            <a:ext cx="4552976" cy="46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50" y="3207400"/>
            <a:ext cx="4085925" cy="5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Qt 3D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925400"/>
            <a:ext cx="829627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406400" y="1016000"/>
            <a:ext cx="85185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a higher level of abstraction, Qt also provides its Qt 3D module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 of scope in this subject, we will work at a lower level.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screenshots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OpenGL information</a:t>
            </a:r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325300" y="966125"/>
            <a:ext cx="33276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Qt, create a new action to save OpenGL screenshots.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could open a QFileDialog from a menu</a:t>
            </a:r>
            <a:r>
              <a:rPr lang="en" sz="1400"/>
              <a:t> (e.g. File &gt; Save screenshot).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QOpenGLWidget’s function </a:t>
            </a:r>
            <a:r>
              <a:rPr i="1" lang="en" sz="1400"/>
              <a:t>grabFrameBuffer()</a:t>
            </a:r>
            <a:r>
              <a:rPr lang="en" sz="1400"/>
              <a:t> in order to capture the last image that was rendered. Notice that this call needs to be executed with the OpenGL context being active (so we execute </a:t>
            </a:r>
            <a:r>
              <a:rPr i="1" lang="en" sz="1400"/>
              <a:t>makeCurrent()</a:t>
            </a:r>
            <a:r>
              <a:rPr lang="en" sz="1400"/>
              <a:t>).</a:t>
            </a:r>
            <a:endParaRPr sz="1400"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50" y="1740750"/>
            <a:ext cx="1971200" cy="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675" y="2928673"/>
            <a:ext cx="3586100" cy="10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initialization (main.cpp)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50" y="1070025"/>
            <a:ext cx="5780501" cy="37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1012800" y="2085851"/>
            <a:ext cx="3916800" cy="504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791950" y="1658500"/>
            <a:ext cx="3132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will use </a:t>
            </a: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OpenGL 3.3 Core profile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There are newer OpenGL versions, but the </a:t>
            </a: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core basics remain the same since 3.3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don’t use the compatibility profile to avoid calling deprecated OpenGL functions.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>
            <a:stCxn id="80" idx="3"/>
            <a:endCxn id="81" idx="1"/>
          </p:cNvCxnSpPr>
          <p:nvPr/>
        </p:nvCxnSpPr>
        <p:spPr>
          <a:xfrm>
            <a:off x="4929600" y="2338001"/>
            <a:ext cx="862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initialization (openglwidget.h)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25" y="771905"/>
            <a:ext cx="3738551" cy="42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985625" y="1635039"/>
            <a:ext cx="4035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inherit from QOpenGLFunctions_3_3_Core to have available all functions of Opengl 3.3 Core Profile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985625" y="2904350"/>
            <a:ext cx="4035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override these three methods to initialize our OpenGL stuff, handle resizing, and updating each frame of our application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985625" y="4085175"/>
            <a:ext cx="4035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is a function created by us, will be called manually to destroy OpenGL objects (mainly vertex buffers and textures)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6"/>
          <p:cNvCxnSpPr>
            <a:endCxn id="89" idx="1"/>
          </p:cNvCxnSpPr>
          <p:nvPr/>
        </p:nvCxnSpPr>
        <p:spPr>
          <a:xfrm>
            <a:off x="4080225" y="2010639"/>
            <a:ext cx="905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90" idx="1"/>
          </p:cNvCxnSpPr>
          <p:nvPr/>
        </p:nvCxnSpPr>
        <p:spPr>
          <a:xfrm>
            <a:off x="3968325" y="3279950"/>
            <a:ext cx="1017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endCxn id="91" idx="1"/>
          </p:cNvCxnSpPr>
          <p:nvPr/>
        </p:nvCxnSpPr>
        <p:spPr>
          <a:xfrm>
            <a:off x="2582325" y="4460775"/>
            <a:ext cx="2403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initialization (openglwidget.cpp)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25" y="1762050"/>
            <a:ext cx="3687625" cy="2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425" y="771450"/>
            <a:ext cx="4394071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670700" y="3863475"/>
            <a:ext cx="1341300" cy="4023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55054" y="4568653"/>
            <a:ext cx="2195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Finalize our OpenGL stuff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7"/>
          <p:cNvCxnSpPr>
            <a:stCxn id="102" idx="2"/>
            <a:endCxn id="103" idx="0"/>
          </p:cNvCxnSpPr>
          <p:nvPr/>
        </p:nvCxnSpPr>
        <p:spPr>
          <a:xfrm>
            <a:off x="1341350" y="4265775"/>
            <a:ext cx="11400" cy="303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4467275" y="1039050"/>
            <a:ext cx="2597400" cy="3030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5" idx="1"/>
            <a:endCxn id="107" idx="3"/>
          </p:cNvCxnSpPr>
          <p:nvPr/>
        </p:nvCxnSpPr>
        <p:spPr>
          <a:xfrm rot="10800000">
            <a:off x="2736275" y="1190550"/>
            <a:ext cx="1731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138950" y="989400"/>
            <a:ext cx="2597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Initialize OpenGL functions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OpenGL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OpenGL information</a:t>
            </a:r>
            <a:endParaRPr/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325300" y="966125"/>
            <a:ext cx="33276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Qt, create a new dialog showing basic information about the OpenGL context.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could open this dialog from a menu action (e.g. Help &gt; About OpenGL).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Notice that to recover OpenGL information you will need to execute OpenGL calls. These can only be done when the OpenGL context is active (e.g. within </a:t>
            </a:r>
            <a:r>
              <a:rPr i="1" lang="en" sz="1400"/>
              <a:t>initializeGL()</a:t>
            </a:r>
            <a:r>
              <a:rPr lang="en" sz="1400"/>
              <a:t>, </a:t>
            </a:r>
            <a:r>
              <a:rPr i="1" lang="en" sz="1400"/>
              <a:t>paintGL()</a:t>
            </a:r>
            <a:r>
              <a:rPr lang="en" sz="1400"/>
              <a:t>, after executing OpenGLWidget’s </a:t>
            </a:r>
            <a:r>
              <a:rPr i="1" lang="en" sz="1400"/>
              <a:t>makeCurrent()</a:t>
            </a:r>
            <a:r>
              <a:rPr lang="en" sz="1400"/>
              <a:t>, etc).</a:t>
            </a:r>
            <a:endParaRPr sz="14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25" y="1211725"/>
            <a:ext cx="34766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OpenGL information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375" y="816650"/>
            <a:ext cx="5105478" cy="421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325300" y="966125"/>
            <a:ext cx="33276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Qt, create a new dialog showing basic information about the OpenGL context.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could open this dialog from a menu action (e.g. Help &gt; About OpenGL).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Notice that to recover OpenGL information you will need to execute OpenGL calls. These can only be done when the OpenGL context is active (e.g. within </a:t>
            </a:r>
            <a:r>
              <a:rPr i="1" lang="en" sz="1400"/>
              <a:t>initializeGL()</a:t>
            </a:r>
            <a:r>
              <a:rPr lang="en" sz="1400"/>
              <a:t>, </a:t>
            </a:r>
            <a:r>
              <a:rPr i="1" lang="en" sz="1400"/>
              <a:t>paintGL()</a:t>
            </a:r>
            <a:r>
              <a:rPr lang="en" sz="1400"/>
              <a:t>, after executing OpenGLWidget’s </a:t>
            </a:r>
            <a:r>
              <a:rPr i="1" lang="en" sz="1400"/>
              <a:t>makeCurrent()</a:t>
            </a:r>
            <a:r>
              <a:rPr lang="en" sz="1400"/>
              <a:t>, etc).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paint a triangle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