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ffee957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ffee957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cffee95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cffee95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ffee957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ffee957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ffee95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ffee95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ffee95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ffee95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cffee95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cffee95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cffee957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cffee957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09e07ce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09e07ce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9e07ce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9e07ce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cffee957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cffee957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9e07ce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9e07ce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cffee957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cffee957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ffee957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ffee957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ffee957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ffee957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ffee95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ffee95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ffee95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ffee95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ffee95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ffee95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ffee957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ffee957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ffee95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ffee95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ffee957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ffee957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Meshes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formats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2596188"/>
            <a:ext cx="20097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288" y="2031150"/>
            <a:ext cx="49625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6563700" y="19686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Mesh</a:t>
            </a:r>
            <a:endParaRPr b="1" sz="600">
              <a:solidFill>
                <a:srgbClr val="666666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7374401" y="1968608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Sub</a:t>
            </a:r>
            <a:endParaRPr b="1"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Mesh</a:t>
            </a:r>
            <a:endParaRPr b="1" sz="600">
              <a:solidFill>
                <a:srgbClr val="666666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8204600" y="19686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Vertex</a:t>
            </a:r>
            <a:endParaRPr b="1" sz="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Format</a:t>
            </a:r>
            <a:endParaRPr b="1" sz="600">
              <a:solidFill>
                <a:srgbClr val="FF0000"/>
              </a:solidFill>
            </a:endParaRPr>
          </a:p>
        </p:txBody>
      </p:sp>
      <p:cxnSp>
        <p:nvCxnSpPr>
          <p:cNvPr id="188" name="Google Shape;188;p22"/>
          <p:cNvCxnSpPr>
            <a:stCxn id="185" idx="3"/>
            <a:endCxn id="186" idx="1"/>
          </p:cNvCxnSpPr>
          <p:nvPr/>
        </p:nvCxnSpPr>
        <p:spPr>
          <a:xfrm>
            <a:off x="7024500" y="2168700"/>
            <a:ext cx="34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2"/>
          <p:cNvCxnSpPr>
            <a:stCxn id="186" idx="3"/>
            <a:endCxn id="187" idx="1"/>
          </p:cNvCxnSpPr>
          <p:nvPr/>
        </p:nvCxnSpPr>
        <p:spPr>
          <a:xfrm>
            <a:off x="7835201" y="2168708"/>
            <a:ext cx="369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7191457" y="1931947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026793" y="1925449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Submeshes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700" y="1919075"/>
            <a:ext cx="6192600" cy="30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/>
          <p:nvPr/>
        </p:nvSpPr>
        <p:spPr>
          <a:xfrm>
            <a:off x="1637125" y="2709025"/>
            <a:ext cx="1124100" cy="586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73950" y="2553752"/>
            <a:ext cx="1377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 OpenGL context must be active when these methods are called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563700" y="19686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Mesh</a:t>
            </a:r>
            <a:endParaRPr b="1" sz="600">
              <a:solidFill>
                <a:srgbClr val="666666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7374401" y="1968608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Sub</a:t>
            </a:r>
            <a:endParaRPr b="1" sz="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Mesh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204600" y="19686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Vertex</a:t>
            </a:r>
            <a:endParaRPr b="1"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Format</a:t>
            </a:r>
            <a:endParaRPr b="1" sz="600">
              <a:solidFill>
                <a:srgbClr val="666666"/>
              </a:solidFill>
            </a:endParaRPr>
          </a:p>
        </p:txBody>
      </p:sp>
      <p:cxnSp>
        <p:nvCxnSpPr>
          <p:cNvPr id="204" name="Google Shape;204;p23"/>
          <p:cNvCxnSpPr>
            <a:stCxn id="201" idx="3"/>
            <a:endCxn id="202" idx="1"/>
          </p:cNvCxnSpPr>
          <p:nvPr/>
        </p:nvCxnSpPr>
        <p:spPr>
          <a:xfrm>
            <a:off x="7024500" y="2168700"/>
            <a:ext cx="34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3"/>
          <p:cNvCxnSpPr>
            <a:stCxn id="202" idx="3"/>
            <a:endCxn id="203" idx="1"/>
          </p:cNvCxnSpPr>
          <p:nvPr/>
        </p:nvCxnSpPr>
        <p:spPr>
          <a:xfrm>
            <a:off x="7835201" y="2168708"/>
            <a:ext cx="369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>
            <a:off x="7191457" y="1931947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8026793" y="1925449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Submeshes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6563700" y="9780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Mesh</a:t>
            </a:r>
            <a:endParaRPr b="1" sz="600">
              <a:solidFill>
                <a:srgbClr val="666666"/>
              </a:solidFill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374401" y="978008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Sub</a:t>
            </a:r>
            <a:endParaRPr b="1" sz="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Mesh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8204600" y="9780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Vertex</a:t>
            </a:r>
            <a:endParaRPr b="1"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Format</a:t>
            </a:r>
            <a:endParaRPr b="1" sz="600">
              <a:solidFill>
                <a:srgbClr val="666666"/>
              </a:solidFill>
            </a:endParaRPr>
          </a:p>
        </p:txBody>
      </p:sp>
      <p:cxnSp>
        <p:nvCxnSpPr>
          <p:cNvPr id="216" name="Google Shape;216;p24"/>
          <p:cNvCxnSpPr>
            <a:stCxn id="213" idx="3"/>
            <a:endCxn id="214" idx="1"/>
          </p:cNvCxnSpPr>
          <p:nvPr/>
        </p:nvCxnSpPr>
        <p:spPr>
          <a:xfrm>
            <a:off x="7024500" y="1178100"/>
            <a:ext cx="34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14" idx="3"/>
            <a:endCxn id="215" idx="1"/>
          </p:cNvCxnSpPr>
          <p:nvPr/>
        </p:nvCxnSpPr>
        <p:spPr>
          <a:xfrm>
            <a:off x="7835201" y="1178108"/>
            <a:ext cx="369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4"/>
          <p:cNvSpPr txBox="1"/>
          <p:nvPr/>
        </p:nvSpPr>
        <p:spPr>
          <a:xfrm>
            <a:off x="7191457" y="941347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8026793" y="934849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68" y="763910"/>
            <a:ext cx="3991901" cy="42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195" y="1658270"/>
            <a:ext cx="4045426" cy="10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4801425" y="3726300"/>
            <a:ext cx="3982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Again, these methods need to be called whenever an OpenGL context is active: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update():  the mesh data needs to change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draw(): the mesh needs to be rendered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destroy(): the remove the resource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200" y="2915475"/>
            <a:ext cx="2165075" cy="6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Meshes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50" y="1842875"/>
            <a:ext cx="6912399" cy="30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1344000" y="2709025"/>
            <a:ext cx="1557900" cy="586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21550" y="2629952"/>
            <a:ext cx="1377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 OpenGL context must be active when these methods are called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6563700" y="19686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Mesh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7374401" y="1968608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Sub</a:t>
            </a:r>
            <a:endParaRPr b="1"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Mesh</a:t>
            </a:r>
            <a:endParaRPr b="1" sz="600">
              <a:solidFill>
                <a:srgbClr val="666666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8204600" y="1968600"/>
            <a:ext cx="4608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Vertex</a:t>
            </a:r>
            <a:endParaRPr b="1"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</a:rPr>
              <a:t>Format</a:t>
            </a:r>
            <a:endParaRPr b="1" sz="600">
              <a:solidFill>
                <a:srgbClr val="666666"/>
              </a:solidFill>
            </a:endParaRPr>
          </a:p>
        </p:txBody>
      </p:sp>
      <p:cxnSp>
        <p:nvCxnSpPr>
          <p:cNvPr id="236" name="Google Shape;236;p25"/>
          <p:cNvCxnSpPr>
            <a:stCxn id="233" idx="3"/>
            <a:endCxn id="234" idx="1"/>
          </p:cNvCxnSpPr>
          <p:nvPr/>
        </p:nvCxnSpPr>
        <p:spPr>
          <a:xfrm>
            <a:off x="7024500" y="2168700"/>
            <a:ext cx="34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>
            <a:stCxn id="234" idx="3"/>
            <a:endCxn id="235" idx="1"/>
          </p:cNvCxnSpPr>
          <p:nvPr/>
        </p:nvCxnSpPr>
        <p:spPr>
          <a:xfrm>
            <a:off x="7835201" y="2168708"/>
            <a:ext cx="369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7191457" y="1931947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8026793" y="1925449"/>
            <a:ext cx="11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mesh creation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meshes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838075" y="1919075"/>
            <a:ext cx="38559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rendering engines have built-in meshes for different purposes: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Prototyping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Debugging placeholders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Rendering purposes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to generate some common meshes during the initialization of the application so they can be used later.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1829434"/>
            <a:ext cx="4045200" cy="31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a sphere mesh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539973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225" y="1627075"/>
            <a:ext cx="2469700" cy="2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into account backface culling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Order or vertices of visible triangles must be counter clockwise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600" y="2632919"/>
            <a:ext cx="1979300" cy="202272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6390748" y="4396750"/>
            <a:ext cx="12696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Clockwise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6917944" y="2555101"/>
            <a:ext cx="14508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Counter clockwise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4">
            <a:alphaModFix/>
          </a:blip>
          <a:srcRect b="0" l="0" r="20344" t="0"/>
          <a:stretch/>
        </p:blipFill>
        <p:spPr>
          <a:xfrm>
            <a:off x="3471175" y="2894150"/>
            <a:ext cx="2223550" cy="14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41" y="2894150"/>
            <a:ext cx="2346019" cy="14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models with Assimp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models with Assimp</a:t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9" y="771450"/>
            <a:ext cx="5012292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890" y="2970500"/>
            <a:ext cx="3674508" cy="202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898" y="771450"/>
            <a:ext cx="3674499" cy="208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VAOs, VBOs, and IBOs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models with Assimp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49372" l="0" r="0" t="0"/>
          <a:stretch/>
        </p:blipFill>
        <p:spPr>
          <a:xfrm>
            <a:off x="165426" y="844775"/>
            <a:ext cx="4328325" cy="274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50627"/>
          <a:stretch/>
        </p:blipFill>
        <p:spPr>
          <a:xfrm>
            <a:off x="4660652" y="2312475"/>
            <a:ext cx="4328325" cy="267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2"/>
          <p:cNvCxnSpPr>
            <a:stCxn id="288" idx="2"/>
          </p:cNvCxnSpPr>
          <p:nvPr/>
        </p:nvCxnSpPr>
        <p:spPr>
          <a:xfrm>
            <a:off x="2329589" y="3591410"/>
            <a:ext cx="0" cy="57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/>
          <p:nvPr/>
        </p:nvCxnSpPr>
        <p:spPr>
          <a:xfrm>
            <a:off x="2339626" y="4172216"/>
            <a:ext cx="2223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/>
          <p:nvPr/>
        </p:nvCxnSpPr>
        <p:spPr>
          <a:xfrm rot="10800000">
            <a:off x="4575401" y="1783725"/>
            <a:ext cx="0" cy="239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4575393" y="1777634"/>
            <a:ext cx="225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>
            <a:endCxn id="289" idx="0"/>
          </p:cNvCxnSpPr>
          <p:nvPr/>
        </p:nvCxnSpPr>
        <p:spPr>
          <a:xfrm>
            <a:off x="6824814" y="1783875"/>
            <a:ext cx="0" cy="52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Assimp to the project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38" y="2055100"/>
            <a:ext cx="3128900" cy="2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925" y="2055101"/>
            <a:ext cx="2853425" cy="28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25" y="1168626"/>
            <a:ext cx="4666650" cy="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318025" y="847650"/>
            <a:ext cx="2682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Project file (.pro)</a:t>
            </a:r>
            <a:endParaRPr b="1"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024" y="2055100"/>
            <a:ext cx="2074425" cy="2656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5375625" y="959050"/>
            <a:ext cx="34638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Find the headers and binaries of Assimp in the virtual campus: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Compiled for Release and Debug modes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VBO (Vertex buffer object)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Buffers in the GPU that contain the actual geometry data (positions, normals…)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IBO / EBO (Index / element buffer object)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Buffers in the GPU with indices describing the order in which to render the VBO.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VAO (Vertex attribute object)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Objects in the GPU containing the description (and state) of all attributes in the associated VBO (and possibly IBO).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Meshes with vertex replication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1" y="1919076"/>
            <a:ext cx="4202773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53574" t="0"/>
          <a:stretch/>
        </p:blipFill>
        <p:spPr>
          <a:xfrm>
            <a:off x="4967775" y="2525950"/>
            <a:ext cx="1763975" cy="14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220475" y="3048463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(0,0)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601475" y="3048463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(1,0)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220475" y="3206971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(0,1)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982475" y="3048463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(0,1)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982475" y="3206971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601475" y="3206971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(1,0)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220475" y="3365480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982475" y="3365480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(2,1)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601475" y="3365480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(1,0)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220475" y="2652875"/>
            <a:ext cx="195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VBO data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Meshes with vertex replication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1" y="1919076"/>
            <a:ext cx="4202773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33168" l="0" r="0" t="0"/>
          <a:stretch/>
        </p:blipFill>
        <p:spPr>
          <a:xfrm>
            <a:off x="5039325" y="2144276"/>
            <a:ext cx="1997850" cy="3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039325" y="1842875"/>
            <a:ext cx="195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Classes in Qt...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324" y="2810999"/>
            <a:ext cx="2784826" cy="10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039325" y="2528675"/>
            <a:ext cx="195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Initialization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9325" y="4353588"/>
            <a:ext cx="2889726" cy="1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039325" y="3900275"/>
            <a:ext cx="195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8200" y="4198475"/>
            <a:ext cx="632705" cy="1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9874" y="4514834"/>
            <a:ext cx="825000" cy="1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 meshes (avoid vertex replication)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4132419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53574" t="0"/>
          <a:stretch/>
        </p:blipFill>
        <p:spPr>
          <a:xfrm>
            <a:off x="4967775" y="2525950"/>
            <a:ext cx="1763975" cy="14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7525275" y="2591263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(0,0)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525275" y="2749771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(0,1)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7525275" y="3066789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525275" y="2908280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(1,0)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525275" y="3225297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(2,1)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079325" y="2195675"/>
            <a:ext cx="1246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220475" y="3491075"/>
            <a:ext cx="1056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IBO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44275" y="3834897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0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525275" y="3834897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906275" y="3834897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7144275" y="3993406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7525275" y="3993406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906275" y="3993406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44275" y="4151915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525275" y="4151915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906275" y="4151915"/>
            <a:ext cx="354300" cy="1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 meshes (avoid vertex replication)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4132419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325" y="2141075"/>
            <a:ext cx="1956756" cy="4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5039325" y="1842875"/>
            <a:ext cx="195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Classes in Qt...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00" y="4585175"/>
            <a:ext cx="4213076" cy="1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5039325" y="2653744"/>
            <a:ext cx="3390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Initialization (besides vao and vbo)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039325" y="4128875"/>
            <a:ext cx="195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9325" y="2951944"/>
            <a:ext cx="3540266" cy="11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9600" y="4427075"/>
            <a:ext cx="632705" cy="1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1274" y="4731216"/>
            <a:ext cx="825000" cy="11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>
            <a:endCxn id="153" idx="1"/>
          </p:cNvCxnSpPr>
          <p:nvPr/>
        </p:nvCxnSpPr>
        <p:spPr>
          <a:xfrm flipH="1" rot="10800000">
            <a:off x="6304150" y="2145725"/>
            <a:ext cx="1022700" cy="2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7326850" y="1842875"/>
            <a:ext cx="1595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IBO (index buffer object) or EBO (element buffer object) are the same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(possible) mesh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1124300" y="2861750"/>
            <a:ext cx="1087200" cy="684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Mesh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886950" y="2861750"/>
            <a:ext cx="1087200" cy="684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SubMesh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54775" y="2861750"/>
            <a:ext cx="1515900" cy="684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VertexFormat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168" name="Google Shape;168;p21"/>
          <p:cNvCxnSpPr>
            <a:stCxn id="165" idx="3"/>
            <a:endCxn id="166" idx="1"/>
          </p:cNvCxnSpPr>
          <p:nvPr/>
        </p:nvCxnSpPr>
        <p:spPr>
          <a:xfrm>
            <a:off x="2211500" y="3203900"/>
            <a:ext cx="1675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>
            <a:stCxn id="166" idx="3"/>
            <a:endCxn id="167" idx="1"/>
          </p:cNvCxnSpPr>
          <p:nvPr/>
        </p:nvCxnSpPr>
        <p:spPr>
          <a:xfrm>
            <a:off x="4974150" y="3203900"/>
            <a:ext cx="1280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3537550" y="2819300"/>
            <a:ext cx="281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899750" y="2819300"/>
            <a:ext cx="281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180850" y="3686025"/>
            <a:ext cx="2361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Description of the contents of the submesh (which vertex attributes, what are their types, number of components…)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3787700" y="3686025"/>
            <a:ext cx="17103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Object that maps the geometry to the GPU (it contains the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vbo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ibo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vao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objects).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1124300" y="3686025"/>
            <a:ext cx="17103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Container of submeshes.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1124300" y="2055088"/>
            <a:ext cx="1087200" cy="410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Resource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176" name="Google Shape;176;p21"/>
          <p:cNvCxnSpPr>
            <a:stCxn id="165" idx="0"/>
            <a:endCxn id="175" idx="2"/>
          </p:cNvCxnSpPr>
          <p:nvPr/>
        </p:nvCxnSpPr>
        <p:spPr>
          <a:xfrm rot="10800000">
            <a:off x="1667900" y="2465450"/>
            <a:ext cx="0" cy="3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