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122B4E-F084-456E-AD7A-E6E9E9017839}">
  <a:tblStyle styleId="{20122B4E-F084-456E-AD7A-E6E9E9017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52221df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52221df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52221d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52221d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52221df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52221df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56ad5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56ad5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252221d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252221d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52221df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52221df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56ad5f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56ad5f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252221df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252221d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56ad5f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56ad5f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56ad5f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256ad5f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52221df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52221d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56ad5f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56ad5f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56ad5f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56ad5f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256ad5f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256ad5f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256ad5f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256ad5f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256ad5f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256ad5f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256ad5f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256ad5f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256ad5f1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256ad5f1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252221d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252221d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256ad5f1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256ad5f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256ad5f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256ad5f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52221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52221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252221d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252221d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52221d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52221d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52221d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52221d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52221d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52221d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52221df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52221df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52221df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52221df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7b845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87b845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Transformations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vs. Cross product</a:t>
            </a:r>
            <a:endParaRPr/>
          </a:p>
        </p:txBody>
      </p:sp>
      <p:pic>
        <p:nvPicPr>
          <p:cNvPr descr="dot product |a| cos(theta)"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00" y="3489750"/>
            <a:ext cx="1292600" cy="113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product components"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775" y="3489749"/>
            <a:ext cx="1552927" cy="1139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22"/>
          <p:cNvGraphicFramePr/>
          <p:nvPr/>
        </p:nvGraphicFramePr>
        <p:xfrm>
          <a:off x="47190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{20122B4E-F084-456E-AD7A-E6E9E9017839}</a:tableStyleId>
              </a:tblPr>
              <a:tblGrid>
                <a:gridCol w="3859800"/>
                <a:gridCol w="4362300"/>
              </a:tblGrid>
              <a:tr h="148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Dot product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Result: A scalar value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Projection of a onto b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Normalize b to find the projection measure in the current base coordinates.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Cross product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Result: A third vector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Perpendicular to a and b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Area of the parallelogram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Right Hand Rule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5162690" y="2198699"/>
            <a:ext cx="2648999" cy="21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>
            <p:ph idx="4294967295" type="body"/>
          </p:nvPr>
        </p:nvSpPr>
        <p:spPr>
          <a:xfrm>
            <a:off x="776700" y="2376275"/>
            <a:ext cx="37071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local coordinates</a:t>
            </a:r>
            <a:r>
              <a:rPr lang="en"/>
              <a:t> of an object (or object coordinates) are its coordinates as read from the file generated with the 3D modeling software.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93225" y="771450"/>
            <a:ext cx="23703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550" y="2571751"/>
            <a:ext cx="5430699" cy="1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>
            <p:ph idx="4294967295" type="body"/>
          </p:nvPr>
        </p:nvSpPr>
        <p:spPr>
          <a:xfrm>
            <a:off x="397975" y="2119725"/>
            <a:ext cx="33894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world coordinates</a:t>
            </a:r>
            <a:r>
              <a:rPr lang="en"/>
              <a:t>, are the coordinates of an object with respect to the world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the </a:t>
            </a:r>
            <a:r>
              <a:rPr b="1" lang="en"/>
              <a:t>world matrix</a:t>
            </a:r>
            <a:r>
              <a:rPr lang="en"/>
              <a:t> (or </a:t>
            </a:r>
            <a:r>
              <a:rPr b="1" lang="en"/>
              <a:t>model matrix</a:t>
            </a:r>
            <a:r>
              <a:rPr lang="en"/>
              <a:t>) to transform from local coordinates to world coordinates.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2028075" y="771450"/>
            <a:ext cx="16860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623" y="2119725"/>
            <a:ext cx="5695377" cy="25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>
            <p:ph idx="4294967295" type="body"/>
          </p:nvPr>
        </p:nvSpPr>
        <p:spPr>
          <a:xfrm>
            <a:off x="397975" y="2119725"/>
            <a:ext cx="30507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camera </a:t>
            </a:r>
            <a:r>
              <a:rPr b="1" lang="en" sz="1400"/>
              <a:t>coordinates</a:t>
            </a:r>
            <a:r>
              <a:rPr lang="en" sz="1400"/>
              <a:t>, are the coordinates of an object with respect to the camera space (also </a:t>
            </a:r>
            <a:r>
              <a:rPr b="1" lang="en" sz="1400"/>
              <a:t>eye </a:t>
            </a:r>
            <a:r>
              <a:rPr lang="en" sz="1400"/>
              <a:t>coordinates, or </a:t>
            </a:r>
            <a:r>
              <a:rPr b="1" lang="en" sz="1400"/>
              <a:t>view </a:t>
            </a:r>
            <a:r>
              <a:rPr lang="en" sz="1400"/>
              <a:t>coordinates).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view </a:t>
            </a:r>
            <a:r>
              <a:rPr b="1" lang="en" sz="1400"/>
              <a:t>matrix</a:t>
            </a:r>
            <a:r>
              <a:rPr lang="en" sz="1400"/>
              <a:t> (or </a:t>
            </a:r>
            <a:r>
              <a:rPr b="1" lang="en" sz="1400"/>
              <a:t>camera / eye </a:t>
            </a:r>
            <a:r>
              <a:rPr b="1" lang="en" sz="1400"/>
              <a:t>matrix</a:t>
            </a:r>
            <a:r>
              <a:rPr lang="en" sz="1400"/>
              <a:t>) to transform from world coordinates to camera/eye/view coordinates.</a:t>
            </a:r>
            <a:endParaRPr sz="1400"/>
          </a:p>
        </p:txBody>
      </p:sp>
      <p:sp>
        <p:nvSpPr>
          <p:cNvPr id="231" name="Google Shape;231;p26"/>
          <p:cNvSpPr/>
          <p:nvPr/>
        </p:nvSpPr>
        <p:spPr>
          <a:xfrm>
            <a:off x="3066550" y="771450"/>
            <a:ext cx="16737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6900" y="1942050"/>
            <a:ext cx="4064950" cy="18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9600" y="3149750"/>
            <a:ext cx="1758350" cy="17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397975" y="21197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</a:t>
            </a:r>
            <a:r>
              <a:rPr b="1" lang="en" sz="1400"/>
              <a:t>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</a:t>
            </a:r>
            <a:r>
              <a:rPr b="1" lang="en" sz="1400"/>
              <a:t>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243" name="Google Shape;243;p27"/>
          <p:cNvSpPr/>
          <p:nvPr/>
        </p:nvSpPr>
        <p:spPr>
          <a:xfrm flipH="1" rot="10800000">
            <a:off x="5910275" y="3655775"/>
            <a:ext cx="855300" cy="36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5195250" y="4022375"/>
            <a:ext cx="146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projection and perspective division</a:t>
            </a:r>
            <a:endParaRPr b="1" sz="1000"/>
          </a:p>
        </p:txBody>
      </p:sp>
      <p:sp>
        <p:nvSpPr>
          <p:cNvPr id="245" name="Google Shape;245;p27"/>
          <p:cNvSpPr/>
          <p:nvPr/>
        </p:nvSpPr>
        <p:spPr>
          <a:xfrm>
            <a:off x="4105025" y="7714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7666275" y="2038000"/>
            <a:ext cx="1249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>
            <p:ph idx="4294967295" type="body"/>
          </p:nvPr>
        </p:nvSpPr>
        <p:spPr>
          <a:xfrm>
            <a:off x="397975" y="21197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256" name="Google Shape;256;p28"/>
          <p:cNvSpPr/>
          <p:nvPr/>
        </p:nvSpPr>
        <p:spPr>
          <a:xfrm>
            <a:off x="4105025" y="7714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_images/ViewFrustum.png" id="257" name="Google Shape;257;p28"/>
          <p:cNvPicPr preferRelativeResize="0"/>
          <p:nvPr/>
        </p:nvPicPr>
        <p:blipFill rotWithShape="1">
          <a:blip r:embed="rId6">
            <a:alphaModFix/>
          </a:blip>
          <a:srcRect b="14008" l="52157" r="0" t="0"/>
          <a:stretch/>
        </p:blipFill>
        <p:spPr>
          <a:xfrm>
            <a:off x="4296800" y="2119725"/>
            <a:ext cx="3269302" cy="28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7666275" y="2038000"/>
            <a:ext cx="1249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66" name="Google Shape;2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 rotWithShape="1">
          <a:blip r:embed="rId6">
            <a:alphaModFix/>
          </a:blip>
          <a:srcRect b="0" l="30191" r="0" t="0"/>
          <a:stretch/>
        </p:blipFill>
        <p:spPr>
          <a:xfrm>
            <a:off x="3672850" y="2617554"/>
            <a:ext cx="3535375" cy="223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225" y="2119725"/>
            <a:ext cx="1549725" cy="15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>
            <p:ph idx="4294967295" type="body"/>
          </p:nvPr>
        </p:nvSpPr>
        <p:spPr>
          <a:xfrm>
            <a:off x="397975" y="21197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270" name="Google Shape;270;p29"/>
          <p:cNvSpPr/>
          <p:nvPr/>
        </p:nvSpPr>
        <p:spPr>
          <a:xfrm flipH="1" rot="5400000">
            <a:off x="7479350" y="3647450"/>
            <a:ext cx="365100" cy="852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7616850" y="4285700"/>
            <a:ext cx="146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projection and perspective division</a:t>
            </a:r>
            <a:endParaRPr b="1" sz="1000"/>
          </a:p>
        </p:txBody>
      </p:sp>
      <p:sp>
        <p:nvSpPr>
          <p:cNvPr id="272" name="Google Shape;272;p29"/>
          <p:cNvSpPr/>
          <p:nvPr/>
        </p:nvSpPr>
        <p:spPr>
          <a:xfrm>
            <a:off x="4105025" y="7714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3780075" y="2266600"/>
            <a:ext cx="1161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4294967295" type="body"/>
          </p:nvPr>
        </p:nvSpPr>
        <p:spPr>
          <a:xfrm>
            <a:off x="397975" y="21197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283" name="Google Shape;283;p30"/>
          <p:cNvSpPr/>
          <p:nvPr/>
        </p:nvSpPr>
        <p:spPr>
          <a:xfrm>
            <a:off x="4105025" y="7714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3780075" y="2266600"/>
            <a:ext cx="1161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_images/ViewFrustum.png" id="285" name="Google Shape;285;p30"/>
          <p:cNvPicPr preferRelativeResize="0"/>
          <p:nvPr/>
        </p:nvPicPr>
        <p:blipFill rotWithShape="1">
          <a:blip r:embed="rId6">
            <a:alphaModFix/>
          </a:blip>
          <a:srcRect b="0" l="0" r="42102" t="0"/>
          <a:stretch/>
        </p:blipFill>
        <p:spPr>
          <a:xfrm>
            <a:off x="5022676" y="2119725"/>
            <a:ext cx="3402348" cy="28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5229025" y="4495575"/>
            <a:ext cx="2076900" cy="4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7941275" y="2327100"/>
            <a:ext cx="983400" cy="164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9680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7714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95" name="Google Shape;2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8563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>
            <p:ph idx="4294967295" type="body"/>
          </p:nvPr>
        </p:nvSpPr>
        <p:spPr>
          <a:xfrm>
            <a:off x="397975" y="21197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window </a:t>
            </a:r>
            <a:r>
              <a:rPr b="1" lang="en" sz="1400"/>
              <a:t>coordinates</a:t>
            </a:r>
            <a:r>
              <a:rPr lang="en" sz="1400"/>
              <a:t>, are the coordinates of an object after its </a:t>
            </a:r>
            <a:r>
              <a:rPr b="1" lang="en" sz="1400"/>
              <a:t>viewport transformation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viewport transformation is carried out by a fixed part of the pipeline. Controlled by these functions: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glViewport()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glDepthRange()</a:t>
            </a:r>
            <a:endParaRPr sz="1400"/>
          </a:p>
        </p:txBody>
      </p:sp>
      <p:sp>
        <p:nvSpPr>
          <p:cNvPr id="297" name="Google Shape;297;p31"/>
          <p:cNvSpPr/>
          <p:nvPr/>
        </p:nvSpPr>
        <p:spPr>
          <a:xfrm>
            <a:off x="6169750" y="771450"/>
            <a:ext cx="17712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5229025" y="4495575"/>
            <a:ext cx="2076900" cy="4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7941275" y="2327100"/>
            <a:ext cx="983400" cy="164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6">
            <a:alphaModFix/>
          </a:blip>
          <a:srcRect b="0" l="65001" r="0" t="0"/>
          <a:stretch/>
        </p:blipFill>
        <p:spPr>
          <a:xfrm>
            <a:off x="5875502" y="2254025"/>
            <a:ext cx="2787600" cy="25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6088" y="2774100"/>
            <a:ext cx="1549725" cy="15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/>
          <p:nvPr/>
        </p:nvSpPr>
        <p:spPr>
          <a:xfrm>
            <a:off x="5250567" y="3479050"/>
            <a:ext cx="4521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and Cross products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matrices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coordinates</a:t>
            </a:r>
            <a:endParaRPr/>
          </a:p>
        </p:txBody>
      </p:sp>
      <p:sp>
        <p:nvSpPr>
          <p:cNvPr id="313" name="Google Shape;313;p33"/>
          <p:cNvSpPr txBox="1"/>
          <p:nvPr>
            <p:ph idx="4294967295" type="body"/>
          </p:nvPr>
        </p:nvSpPr>
        <p:spPr>
          <a:xfrm>
            <a:off x="471900" y="917250"/>
            <a:ext cx="81963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simplify calculations, in OpenGL we use </a:t>
            </a:r>
            <a:r>
              <a:rPr b="1" lang="en"/>
              <a:t>homogeneous coordinates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x 4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component points and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Points: (x, y, z,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Vectors: (x, y, z, 0)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03" y="3083100"/>
            <a:ext cx="5531900" cy="1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matrix</a:t>
            </a:r>
            <a:endParaRPr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75" y="2571750"/>
            <a:ext cx="31718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700" y="2533650"/>
            <a:ext cx="19050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>
            <p:ph idx="4294967295" type="body"/>
          </p:nvPr>
        </p:nvSpPr>
        <p:spPr>
          <a:xfrm>
            <a:off x="471900" y="917250"/>
            <a:ext cx="81963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it can only affect to 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vectors, whose 4th component is 0, are not affected by translations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matrices</a:t>
            </a:r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75" y="2286263"/>
            <a:ext cx="1905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950" y="1064650"/>
            <a:ext cx="43910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950" y="2313000"/>
            <a:ext cx="4409300" cy="10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325" y="3498350"/>
            <a:ext cx="44862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476475" y="916300"/>
            <a:ext cx="3359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affect to both points and vectors.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matrix</a:t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25" y="2371925"/>
            <a:ext cx="1905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00" y="2410025"/>
            <a:ext cx="34575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/>
        </p:nvSpPr>
        <p:spPr>
          <a:xfrm>
            <a:off x="476475" y="916300"/>
            <a:ext cx="7391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affect to both points and vectors.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transformation matrices in Qt</a:t>
            </a:r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0525"/>
            <a:ext cx="48291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1374"/>
            <a:ext cx="8839200" cy="92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5289"/>
            <a:ext cx="8839200" cy="94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64959"/>
            <a:ext cx="8839200" cy="121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View/camera matrix</a:t>
            </a:r>
            <a:endParaRPr/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8850"/>
            <a:ext cx="8839200" cy="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>
            <p:ph idx="4294967295" type="body"/>
          </p:nvPr>
        </p:nvSpPr>
        <p:spPr>
          <a:xfrm>
            <a:off x="471900" y="1069650"/>
            <a:ext cx="54963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we had a camera entity in our scene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sz="1400"/>
              <a:t>Its world matrix converts from camera to world space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Its view/camera matrix converts from world to camera space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matrices are actually the inverse of each other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can compute the view matrix directly with the lookAt function: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Or computing the inverse of the camera entity world matrix with the function: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65625"/>
            <a:ext cx="8839200" cy="35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8"/>
          <p:cNvPicPr preferRelativeResize="0"/>
          <p:nvPr/>
        </p:nvPicPr>
        <p:blipFill rotWithShape="1">
          <a:blip r:embed="rId5">
            <a:alphaModFix/>
          </a:blip>
          <a:srcRect b="0" l="0" r="49756" t="0"/>
          <a:stretch/>
        </p:blipFill>
        <p:spPr>
          <a:xfrm>
            <a:off x="6549100" y="860125"/>
            <a:ext cx="2021400" cy="1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matrices</a:t>
            </a:r>
            <a:endParaRPr/>
          </a:p>
        </p:txBody>
      </p:sp>
      <p:pic>
        <p:nvPicPr>
          <p:cNvPr descr="_images/frustum-matrix.png"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88" y="2397113"/>
            <a:ext cx="47339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ortho-matrix.png" id="365" name="Google Shape;3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200" y="1044575"/>
            <a:ext cx="47339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perspective-matrix.png" id="366" name="Google Shape;3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425" y="3721100"/>
            <a:ext cx="5277426" cy="86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/>
        </p:nvSpPr>
        <p:spPr>
          <a:xfrm>
            <a:off x="342075" y="1372545"/>
            <a:ext cx="3151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342075" y="2586163"/>
            <a:ext cx="3151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left, right, bottom, top, near, and far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342075" y="3835025"/>
            <a:ext cx="3151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fovy, aspect, near, and far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matrices in Qt</a:t>
            </a:r>
            <a:endParaRPr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3626325"/>
            <a:ext cx="8839200" cy="37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0081"/>
            <a:ext cx="8839200" cy="125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7725"/>
            <a:ext cx="48291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dot product of two vectors A and B is defined as: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6442850" y="2830875"/>
            <a:ext cx="1326900" cy="1067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6446952" y="3898155"/>
            <a:ext cx="1586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6908250" y="3546000"/>
            <a:ext cx="115500" cy="346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7755125" y="24950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026993" y="3652498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061750" y="3714277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989875" y="34159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86075" y="27775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· B = |A| |B| cos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86075" y="33481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A, B) = length(A) * length(B) * cos(θ)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86075" y="3918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dot(A, B) =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7855658" y="25684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8137787" y="37114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>
            <a:off x="1417073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16683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28875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4053215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>
            <a:off x="1005215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>
            <a:off x="1325129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>
            <a:off x="1789886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>
            <a:off x="2094686" y="2843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1416443" y="3986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1667084" y="3986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already place objects in the world</a:t>
            </a:r>
            <a:endParaRPr/>
          </a:p>
        </p:txBody>
      </p:sp>
      <p:pic>
        <p:nvPicPr>
          <p:cNvPr id="388" name="Google Shape;3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937" y="2040800"/>
            <a:ext cx="2217526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/>
        </p:nvSpPr>
        <p:spPr>
          <a:xfrm>
            <a:off x="174638" y="1899700"/>
            <a:ext cx="3689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#version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330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core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layout(location=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vec3 position;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layout(location=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vec3 normal;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mat4 projectionMatrix;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mat4 worldViewMatrix;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Data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positionViewspace;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normalViewspace;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} VSOut;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VSOut.positionViewspace = (worldViewMatrix * vec4(position,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VSOut.normalViewspace = (worldViewMatrix * vec4(normal,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)).xyz;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gl_Position = projectionMatrix * vec4(VSOut.positionViewspace,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863738" y="1899700"/>
            <a:ext cx="27672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#version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330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core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Data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positionViewspace;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normalViewspace;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} FSIn;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vec4 outColor;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L = -normalize(FSIn.positionViewspace);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N = normalize(FSIn.normalViewspace);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vec3 albedo = vec3(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kD = max(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, dot(L, N));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outColor.rgb = albedo * kD;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outColor.a = 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Gamma correction</a:t>
            </a:r>
            <a:endParaRPr sz="7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 outColor.rgb = pow(outColor.rgb, vec3(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2.4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2"/>
          <p:cNvSpPr txBox="1"/>
          <p:nvPr>
            <p:ph idx="4294967295" type="body"/>
          </p:nvPr>
        </p:nvSpPr>
        <p:spPr>
          <a:xfrm>
            <a:off x="174650" y="928475"/>
            <a:ext cx="86739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tools given so far (and in other subjects ehem ehem…) you should be able to visualize simple scenes like this one with our friend Patrick.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71900" y="1919075"/>
            <a:ext cx="55899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the dot product is a </a:t>
            </a:r>
            <a:r>
              <a:rPr b="1" lang="en"/>
              <a:t>scalar value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denotes the degree of projection of one vector onto the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is normalized (i.e. |A| == 1), dot(A, B) gives us the amount of B projected onto 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 flipH="1">
            <a:off x="6900050" y="2526075"/>
            <a:ext cx="1326900" cy="1067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6904152" y="3593355"/>
            <a:ext cx="968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7365450" y="3241200"/>
            <a:ext cx="115500" cy="346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8212325" y="21902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798393" y="3347698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518950" y="3409477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447075" y="3111175"/>
            <a:ext cx="461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86075" y="4299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dot(A, B) =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+  A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B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8312858" y="22636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909187" y="3406694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1416443" y="4367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667084" y="43670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8212325" y="2538459"/>
            <a:ext cx="0" cy="1074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-5400000">
            <a:off x="7445675" y="3285550"/>
            <a:ext cx="245100" cy="1278600"/>
          </a:xfrm>
          <a:prstGeom prst="leftBrace">
            <a:avLst>
              <a:gd fmla="val 45463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2888180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786496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4183580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4420159" y="336050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3413601" y="3673287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1668980" y="3673287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6949850" y="4116575"/>
            <a:ext cx="122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dot(A, B)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7550858" y="4208589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7795416" y="4208589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</a:t>
            </a:r>
            <a:r>
              <a:rPr lang="en"/>
              <a:t>product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71900" y="1919075"/>
            <a:ext cx="8222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cross product of two vectors A and B is defined as:</a:t>
            </a:r>
            <a:endParaRPr/>
          </a:p>
        </p:txBody>
      </p:sp>
      <p:pic>
        <p:nvPicPr>
          <p:cNvPr descr="cross product "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54" y="2715375"/>
            <a:ext cx="1442671" cy="15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886075" y="2853730"/>
            <a:ext cx="448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⨉ B = |A| |B| sin θ N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1005215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1433245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18980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2028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3041002" y="2919266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 txBox="1"/>
          <p:nvPr/>
        </p:nvSpPr>
        <p:spPr>
          <a:xfrm>
            <a:off x="886075" y="3348125"/>
            <a:ext cx="5864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cross</a:t>
            </a: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(A, B) = length(A) * length(B) * cos(θ) * N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1645673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18969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3116144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281815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5605541" y="3414251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3985416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4610974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pic>
        <p:nvPicPr>
          <p:cNvPr descr="cross product "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99" y="2944150"/>
            <a:ext cx="1717675" cy="18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71900" y="1914561"/>
            <a:ext cx="7116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gives us a </a:t>
            </a:r>
            <a:r>
              <a:rPr b="1" lang="en"/>
              <a:t>vector </a:t>
            </a:r>
            <a:r>
              <a:rPr lang="en"/>
              <a:t>which is </a:t>
            </a:r>
            <a:r>
              <a:rPr b="1" lang="en"/>
              <a:t>perpendicular </a:t>
            </a:r>
            <a:r>
              <a:rPr lang="en"/>
              <a:t>to both A and 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Right Hand Rule</a:t>
            </a:r>
            <a:r>
              <a:rPr lang="en"/>
              <a:t> tells us the direction of the resulting vector.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5685753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6311311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ight hand rule"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30" y="2944150"/>
            <a:ext cx="1590895" cy="1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71900" y="1919075"/>
            <a:ext cx="45468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cross product of two vectors A and B can be computed as follows: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3985416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4610974" y="2006768"/>
            <a:ext cx="14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9"/>
          <p:cNvSpPr txBox="1"/>
          <p:nvPr/>
        </p:nvSpPr>
        <p:spPr>
          <a:xfrm>
            <a:off x="1388375" y="2938775"/>
            <a:ext cx="24816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=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− a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baseline="-25000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 b="1" baseline="-25000"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ross product components"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00" y="2194250"/>
            <a:ext cx="3284175" cy="240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71900" y="1919075"/>
            <a:ext cx="45468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magnitude of the resulting vector is the area of the parallelogram defined by A and B.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100" y="2207750"/>
            <a:ext cx="2276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100" y="2207750"/>
            <a:ext cx="22764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71900" y="1919075"/>
            <a:ext cx="45468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magnitude of the resulting vector is the area of the parallelogram defined by A and B.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Most of the time we will be interested in the resulting vector direction, not magnitude, so </a:t>
            </a:r>
            <a:r>
              <a:rPr b="1"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remember to normalize the result before using it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