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Roboto-italic.fntdata"/><Relationship Id="rId23" Type="http://schemas.openxmlformats.org/officeDocument/2006/relationships/slide" Target="slides/slide18.xml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04c63e0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04c63e0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204c63e0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204c63e0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204c63e0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204c63e0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204c63e01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204c63e0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204c63e0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204c63e0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204c63e0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204c63e0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204c63e01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204c63e01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204c63e01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204c63e01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204c63e01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204c63e01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204c63e0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204c63e0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04c63e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204c63e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204c63e01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204c63e0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204c63e01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204c63e01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204c63e01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204c63e01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204c63e01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204c63e01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204c63e0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204c63e0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204c63e0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204c63e0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204c63e0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204c63e0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204c63e0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204c63e0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204c63e01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204c63e0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204c63e01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204c63e01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04c63e0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04c63e0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204c63e0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204c63e0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204c63e0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204c63e0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204c63e0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204c63e0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204c63e0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204c63e0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204c63e0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204c63e0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204c63e0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204c63e0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204c63e0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204c63e0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204c63e01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204c63e01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204c63e0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204c63e0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204c63e0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204c63e0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04c63e0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04c63e0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04c63e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04c63e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204c63e0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204c63e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204c63e0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204c63e0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204c63e0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204c63e0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hronos.org/opengl/wiki/Data_Type_(GLSL)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khronos.org/opengl/wiki/Built-in_Variable_(GLSL)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khronos.org/opengl/wiki/Built-in_Variable_(GLSL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jpg"/><Relationship Id="rId4" Type="http://schemas.openxmlformats.org/officeDocument/2006/relationships/image" Target="../media/image1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jpg"/><Relationship Id="rId4" Type="http://schemas.openxmlformats.org/officeDocument/2006/relationships/image" Target="../media/image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jpg"/><Relationship Id="rId4" Type="http://schemas.openxmlformats.org/officeDocument/2006/relationships/image" Target="../media/image1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jpg"/><Relationship Id="rId4" Type="http://schemas.openxmlformats.org/officeDocument/2006/relationships/image" Target="../media/image2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jpg"/><Relationship Id="rId4" Type="http://schemas.openxmlformats.org/officeDocument/2006/relationships/image" Target="../media/image2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khronos.org/opengl/wiki/OpenGL_Shading_Languag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hadertoy.com/" TargetMode="External"/><Relationship Id="rId4" Type="http://schemas.openxmlformats.org/officeDocument/2006/relationships/hyperlink" Target="https://www.shadertoy.com/results?query=landscape" TargetMode="External"/><Relationship Id="rId9" Type="http://schemas.openxmlformats.org/officeDocument/2006/relationships/image" Target="../media/image3.png"/><Relationship Id="rId5" Type="http://schemas.openxmlformats.org/officeDocument/2006/relationships/hyperlink" Target="https://www.shadertoy.com/results?query=reflections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Shading Language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844075" y="1989575"/>
            <a:ext cx="422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GLSL type        // OpenGL texture type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sampler1D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   GL_TEXTURE_1D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sampler2D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   GL_TEXTURE_2D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sampler3D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   GL_TEXTURE_3D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samplerCube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 GL_TEXTURE_CUBE_MAP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sampler2DRect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GL_TEXTURE_RECTANGLE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sampler1DArray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GL_TEXTURE_1D_ARRAY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sampler2DArray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GL_TEXTURE_2D_ARRAY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samplerCubeArray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GL_TEXTURE_CUBE_MAP_ARRAY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samplerBuffer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GL_TEXTURE_BUFFER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sampler2DM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GL_TEXTURE_2D_MULTISAMPLE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sampler2DMSArray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GL_TEXTURE_2D_MULTISAMPLE_ARRAY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5024175" y="2049875"/>
            <a:ext cx="3669900" cy="24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These are sampler for standard </a:t>
            </a: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color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textures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Color values will have values from 0 to 1.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prefixes i (</a:t>
            </a:r>
            <a:r>
              <a:rPr i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isampler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), and u (</a:t>
            </a:r>
            <a:r>
              <a:rPr i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usampler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can be used for textures storing integers.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Used for uniform inputs.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Reference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more information about GLSL data types, visit the wiki reference page at </a:t>
            </a:r>
            <a:r>
              <a:rPr b="1" lang="en"/>
              <a:t>khronos.org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https://www.khronos.org/opengl/wiki/Data_Type_(GLSL)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attributes (vertex shader inputs)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2873400" y="2757275"/>
            <a:ext cx="1959900" cy="4392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Vertex program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2873400" y="3519275"/>
            <a:ext cx="1959900" cy="43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Rasterizer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2873400" y="4281275"/>
            <a:ext cx="1959900" cy="4392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Fragment program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6148050" y="4281275"/>
            <a:ext cx="1959900" cy="43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Framebuffer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925975" y="3391025"/>
            <a:ext cx="979200" cy="695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Uniform variables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2873400" y="1988450"/>
            <a:ext cx="1959900" cy="43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" name="Google Shape;182;p24"/>
          <p:cNvCxnSpPr>
            <a:endCxn id="177" idx="0"/>
          </p:cNvCxnSpPr>
          <p:nvPr/>
        </p:nvCxnSpPr>
        <p:spPr>
          <a:xfrm>
            <a:off x="3853350" y="3196475"/>
            <a:ext cx="0" cy="322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4"/>
          <p:cNvCxnSpPr>
            <a:stCxn id="177" idx="2"/>
            <a:endCxn id="178" idx="0"/>
          </p:cNvCxnSpPr>
          <p:nvPr/>
        </p:nvCxnSpPr>
        <p:spPr>
          <a:xfrm>
            <a:off x="3853350" y="3958475"/>
            <a:ext cx="0" cy="322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4"/>
          <p:cNvCxnSpPr>
            <a:stCxn id="178" idx="3"/>
            <a:endCxn id="179" idx="1"/>
          </p:cNvCxnSpPr>
          <p:nvPr/>
        </p:nvCxnSpPr>
        <p:spPr>
          <a:xfrm>
            <a:off x="4833300" y="4500875"/>
            <a:ext cx="13149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4"/>
          <p:cNvCxnSpPr>
            <a:stCxn id="181" idx="2"/>
            <a:endCxn id="176" idx="0"/>
          </p:cNvCxnSpPr>
          <p:nvPr/>
        </p:nvCxnSpPr>
        <p:spPr>
          <a:xfrm>
            <a:off x="3853350" y="2427650"/>
            <a:ext cx="0" cy="329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4"/>
          <p:cNvCxnSpPr>
            <a:stCxn id="181" idx="1"/>
            <a:endCxn id="180" idx="0"/>
          </p:cNvCxnSpPr>
          <p:nvPr/>
        </p:nvCxnSpPr>
        <p:spPr>
          <a:xfrm flipH="1">
            <a:off x="1415700" y="2208050"/>
            <a:ext cx="1457700" cy="11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4"/>
          <p:cNvCxnSpPr>
            <a:stCxn id="180" idx="3"/>
            <a:endCxn id="176" idx="1"/>
          </p:cNvCxnSpPr>
          <p:nvPr/>
        </p:nvCxnSpPr>
        <p:spPr>
          <a:xfrm flipH="1" rot="10800000">
            <a:off x="1905175" y="2976875"/>
            <a:ext cx="9681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4"/>
          <p:cNvCxnSpPr>
            <a:stCxn id="180" idx="3"/>
            <a:endCxn id="178" idx="1"/>
          </p:cNvCxnSpPr>
          <p:nvPr/>
        </p:nvCxnSpPr>
        <p:spPr>
          <a:xfrm>
            <a:off x="1905175" y="3738875"/>
            <a:ext cx="9681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4"/>
          <p:cNvSpPr txBox="1"/>
          <p:nvPr/>
        </p:nvSpPr>
        <p:spPr>
          <a:xfrm>
            <a:off x="3958540" y="2404018"/>
            <a:ext cx="456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Primitives /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vertex attributes (position, normal, tex coords…)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3958540" y="3166018"/>
            <a:ext cx="456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gl_Position &amp; custom vertex outputs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3958540" y="3928018"/>
            <a:ext cx="456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Interpolated fragment inputs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4885473" y="3547025"/>
            <a:ext cx="37101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Per-fragment interpolation of vertex outputs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4872950" y="4461425"/>
            <a:ext cx="1219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Color, depth, ...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605744" y="4080436"/>
            <a:ext cx="1664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Uniform variables are specified in a per-mesh basis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 rot="-2310893">
            <a:off x="1215262" y="2480193"/>
            <a:ext cx="1741078" cy="3296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Configure uniforms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2751175" y="2299300"/>
            <a:ext cx="5582100" cy="62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attributes (vertex shader inputs)</a:t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Recall that our meshes’ vertex attributes were assigned a specific location...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3">
            <a:alphaModFix/>
          </a:blip>
          <a:srcRect b="18638" l="0" r="0" t="54640"/>
          <a:stretch/>
        </p:blipFill>
        <p:spPr>
          <a:xfrm>
            <a:off x="460950" y="2437075"/>
            <a:ext cx="8222101" cy="2339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attributes</a:t>
            </a:r>
            <a:r>
              <a:rPr lang="en"/>
              <a:t> (vertex shader inputs)</a:t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463075" y="2599175"/>
            <a:ext cx="42204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(location=</a:t>
            </a:r>
            <a:r>
              <a:rPr lang="en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position;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(location=</a:t>
            </a:r>
            <a:r>
              <a:rPr lang="en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normal;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(location=</a:t>
            </a:r>
            <a:r>
              <a:rPr lang="en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texCoords;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(location=</a:t>
            </a:r>
            <a:r>
              <a:rPr lang="en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tangent;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(location=</a:t>
            </a:r>
            <a:r>
              <a:rPr lang="en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bitangent;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4625175" y="2430875"/>
            <a:ext cx="4068900" cy="20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previously configured location of attributes in the mesh and the attribute locations specified in the shader must match!!!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471900" y="1919075"/>
            <a:ext cx="72174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Those attributes are the inputs of vertex shaders.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/>
          <p:nvPr/>
        </p:nvSpPr>
        <p:spPr>
          <a:xfrm>
            <a:off x="471900" y="1919075"/>
            <a:ext cx="2811000" cy="295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variables (any shader inputs)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2873400" y="2757275"/>
            <a:ext cx="1959900" cy="4392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Vertex program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2873400" y="3519275"/>
            <a:ext cx="1959900" cy="43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Rasterizer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2873400" y="4281275"/>
            <a:ext cx="1959900" cy="4392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Fragment program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6148050" y="4281275"/>
            <a:ext cx="1959900" cy="43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Framebuffer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925975" y="3391025"/>
            <a:ext cx="979200" cy="695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Uniform variables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2873400" y="1988450"/>
            <a:ext cx="1959900" cy="43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" name="Google Shape;225;p27"/>
          <p:cNvCxnSpPr>
            <a:endCxn id="220" idx="0"/>
          </p:cNvCxnSpPr>
          <p:nvPr/>
        </p:nvCxnSpPr>
        <p:spPr>
          <a:xfrm>
            <a:off x="3853350" y="3196475"/>
            <a:ext cx="0" cy="322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7"/>
          <p:cNvCxnSpPr>
            <a:stCxn id="220" idx="2"/>
            <a:endCxn id="221" idx="0"/>
          </p:cNvCxnSpPr>
          <p:nvPr/>
        </p:nvCxnSpPr>
        <p:spPr>
          <a:xfrm>
            <a:off x="3853350" y="3958475"/>
            <a:ext cx="0" cy="322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7"/>
          <p:cNvCxnSpPr>
            <a:stCxn id="221" idx="3"/>
            <a:endCxn id="222" idx="1"/>
          </p:cNvCxnSpPr>
          <p:nvPr/>
        </p:nvCxnSpPr>
        <p:spPr>
          <a:xfrm>
            <a:off x="4833300" y="4500875"/>
            <a:ext cx="13149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7"/>
          <p:cNvCxnSpPr>
            <a:stCxn id="224" idx="2"/>
            <a:endCxn id="219" idx="0"/>
          </p:cNvCxnSpPr>
          <p:nvPr/>
        </p:nvCxnSpPr>
        <p:spPr>
          <a:xfrm>
            <a:off x="3853350" y="2427650"/>
            <a:ext cx="0" cy="329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7"/>
          <p:cNvCxnSpPr>
            <a:stCxn id="224" idx="1"/>
            <a:endCxn id="223" idx="0"/>
          </p:cNvCxnSpPr>
          <p:nvPr/>
        </p:nvCxnSpPr>
        <p:spPr>
          <a:xfrm flipH="1">
            <a:off x="1415700" y="2208050"/>
            <a:ext cx="1457700" cy="1182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7"/>
          <p:cNvCxnSpPr>
            <a:stCxn id="223" idx="3"/>
            <a:endCxn id="219" idx="1"/>
          </p:cNvCxnSpPr>
          <p:nvPr/>
        </p:nvCxnSpPr>
        <p:spPr>
          <a:xfrm flipH="1" rot="10800000">
            <a:off x="1905175" y="2976875"/>
            <a:ext cx="968100" cy="762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7"/>
          <p:cNvCxnSpPr>
            <a:stCxn id="223" idx="3"/>
            <a:endCxn id="221" idx="1"/>
          </p:cNvCxnSpPr>
          <p:nvPr/>
        </p:nvCxnSpPr>
        <p:spPr>
          <a:xfrm>
            <a:off x="1905175" y="3738875"/>
            <a:ext cx="968100" cy="762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7"/>
          <p:cNvSpPr txBox="1"/>
          <p:nvPr/>
        </p:nvSpPr>
        <p:spPr>
          <a:xfrm>
            <a:off x="3958540" y="2404018"/>
            <a:ext cx="456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Primitives /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vertex attributes (position, normal, tex coords…)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3958540" y="3166018"/>
            <a:ext cx="456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gl_Position &amp; custom vertex outputs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3958540" y="3928018"/>
            <a:ext cx="456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Interpolated fragment inputs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4885473" y="3547025"/>
            <a:ext cx="37101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Per-fragment interpolation of vertex outputs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4872950" y="4461425"/>
            <a:ext cx="1219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Color, depth, ...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605744" y="4080436"/>
            <a:ext cx="1664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Uniform variables are specified in a per-mesh basis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 rot="-2310893">
            <a:off x="1139062" y="2403993"/>
            <a:ext cx="1741078" cy="3296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Configure uniforms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variables (setting them in OpenGL)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81291"/>
            <a:ext cx="8222099" cy="320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 rotWithShape="1">
          <a:blip r:embed="rId4">
            <a:alphaModFix/>
          </a:blip>
          <a:srcRect b="13524" l="0" r="0" t="0"/>
          <a:stretch/>
        </p:blipFill>
        <p:spPr>
          <a:xfrm>
            <a:off x="471900" y="2417850"/>
            <a:ext cx="8222099" cy="22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 txBox="1"/>
          <p:nvPr/>
        </p:nvSpPr>
        <p:spPr>
          <a:xfrm>
            <a:off x="6448775" y="4373500"/>
            <a:ext cx="2245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 many more….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variables (setting them in Qt)</a:t>
            </a:r>
            <a:endParaRPr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3789600" y="1919075"/>
            <a:ext cx="4904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Send the material to the shader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program.setUniformValue(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"albedo"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material-&gt;albedo);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program.setUniformValue(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"specular"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material-&gt;specular);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program.setUniformValue(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"smoothness"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material-&gt;smoothness);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textureUnit = </a:t>
            </a:r>
            <a:r>
              <a:rPr lang="en" sz="105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program.setUniformValue(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"albedoTexture"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textureUnit);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material-&gt;textureAlbedo.bind(textureUnit);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textureUnit = </a:t>
            </a:r>
            <a:r>
              <a:rPr lang="en" sz="105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program.setUniformValue(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"normalMap"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textureUnit);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material-&gt;textureNormal.bind(textureUnit);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471900" y="1919075"/>
            <a:ext cx="306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 provided by Qt, </a:t>
            </a:r>
            <a:r>
              <a:rPr b="1" lang="en"/>
              <a:t>QOpenGLShaderProgram</a:t>
            </a:r>
            <a:r>
              <a:rPr lang="en"/>
              <a:t>, also provides convenience methods to send many types defined by Qt: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QVector3D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QMatrix4x4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QColor...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variables (setting them in Qt)</a:t>
            </a:r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5686775" y="1919075"/>
            <a:ext cx="3245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Material</a:t>
            </a:r>
            <a:endParaRPr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albedo;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specular;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smoothness;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sampler2D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albedoTexture;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sampler2D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normalMap;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471900" y="1919075"/>
            <a:ext cx="5073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shader code, uniform variables are specified with the </a:t>
            </a:r>
            <a:r>
              <a:rPr b="1" lang="en"/>
              <a:t>uniform </a:t>
            </a:r>
            <a:r>
              <a:rPr lang="en"/>
              <a:t>keyword </a:t>
            </a:r>
            <a:r>
              <a:rPr lang="en"/>
              <a:t>preceding</a:t>
            </a:r>
            <a:r>
              <a:rPr lang="en"/>
              <a:t> the data type: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QVector3D objects map to vec3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QVector4D objects map to vec4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QColor objects map to vec4 (contain alpha)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QMatrix4x4 objects map to mat4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variables</a:t>
            </a:r>
            <a:endParaRPr/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information about GLSL uniform variables, visit the wiki reference page at </a:t>
            </a:r>
            <a:r>
              <a:rPr b="1" lang="en"/>
              <a:t>khronos.org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https://www.khronos.org/opengl/wiki/Built-in_Variable_(GLSL)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GLSL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GLSL</a:t>
            </a:r>
            <a:r>
              <a:rPr lang="en"/>
              <a:t>: </a:t>
            </a:r>
            <a:r>
              <a:rPr b="1" lang="en"/>
              <a:t>G</a:t>
            </a:r>
            <a:r>
              <a:rPr lang="en"/>
              <a:t>raphics </a:t>
            </a:r>
            <a:r>
              <a:rPr b="1" lang="en"/>
              <a:t>L</a:t>
            </a:r>
            <a:r>
              <a:rPr lang="en"/>
              <a:t>ibrary </a:t>
            </a:r>
            <a:r>
              <a:rPr b="1" lang="en"/>
              <a:t>S</a:t>
            </a:r>
            <a:r>
              <a:rPr lang="en"/>
              <a:t>hading </a:t>
            </a:r>
            <a:r>
              <a:rPr b="1" lang="en"/>
              <a:t>L</a:t>
            </a:r>
            <a:r>
              <a:rPr lang="en"/>
              <a:t>anguage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similar to C/C++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used to write shaders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Vertex, fragment, geometry, tessellation, compute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available in OpenGL 2.0 (2004)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Nvidia Cg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 HLSL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outputs / FS inputs</a:t>
            </a:r>
            <a:endParaRPr/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 txBox="1"/>
          <p:nvPr/>
        </p:nvSpPr>
        <p:spPr>
          <a:xfrm>
            <a:off x="2873400" y="2757275"/>
            <a:ext cx="1959900" cy="4392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Vertex program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2873400" y="3519275"/>
            <a:ext cx="1959900" cy="43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Rasterizer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32"/>
          <p:cNvSpPr txBox="1"/>
          <p:nvPr/>
        </p:nvSpPr>
        <p:spPr>
          <a:xfrm>
            <a:off x="2873400" y="4281275"/>
            <a:ext cx="1959900" cy="4392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Fragment program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2"/>
          <p:cNvSpPr txBox="1"/>
          <p:nvPr/>
        </p:nvSpPr>
        <p:spPr>
          <a:xfrm>
            <a:off x="6148050" y="4281275"/>
            <a:ext cx="1959900" cy="43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Framebuffer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2873400" y="1988450"/>
            <a:ext cx="1959900" cy="43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9" name="Google Shape;279;p32"/>
          <p:cNvCxnSpPr>
            <a:endCxn id="275" idx="0"/>
          </p:cNvCxnSpPr>
          <p:nvPr/>
        </p:nvCxnSpPr>
        <p:spPr>
          <a:xfrm>
            <a:off x="3853350" y="3196475"/>
            <a:ext cx="0" cy="322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32"/>
          <p:cNvCxnSpPr>
            <a:stCxn id="275" idx="2"/>
            <a:endCxn id="276" idx="0"/>
          </p:cNvCxnSpPr>
          <p:nvPr/>
        </p:nvCxnSpPr>
        <p:spPr>
          <a:xfrm>
            <a:off x="3853350" y="3958475"/>
            <a:ext cx="0" cy="322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2"/>
          <p:cNvCxnSpPr>
            <a:stCxn id="276" idx="3"/>
            <a:endCxn id="277" idx="1"/>
          </p:cNvCxnSpPr>
          <p:nvPr/>
        </p:nvCxnSpPr>
        <p:spPr>
          <a:xfrm>
            <a:off x="4833300" y="4500875"/>
            <a:ext cx="13149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2"/>
          <p:cNvCxnSpPr>
            <a:stCxn id="278" idx="2"/>
            <a:endCxn id="274" idx="0"/>
          </p:cNvCxnSpPr>
          <p:nvPr/>
        </p:nvCxnSpPr>
        <p:spPr>
          <a:xfrm>
            <a:off x="3853350" y="2427650"/>
            <a:ext cx="0" cy="329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2"/>
          <p:cNvCxnSpPr>
            <a:stCxn id="278" idx="1"/>
          </p:cNvCxnSpPr>
          <p:nvPr/>
        </p:nvCxnSpPr>
        <p:spPr>
          <a:xfrm flipH="1">
            <a:off x="1415700" y="2208050"/>
            <a:ext cx="1457700" cy="118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2"/>
          <p:cNvCxnSpPr>
            <a:endCxn id="274" idx="1"/>
          </p:cNvCxnSpPr>
          <p:nvPr/>
        </p:nvCxnSpPr>
        <p:spPr>
          <a:xfrm flipH="1" rot="10800000">
            <a:off x="1905300" y="2976875"/>
            <a:ext cx="968100" cy="762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2"/>
          <p:cNvCxnSpPr>
            <a:endCxn id="276" idx="1"/>
          </p:cNvCxnSpPr>
          <p:nvPr/>
        </p:nvCxnSpPr>
        <p:spPr>
          <a:xfrm>
            <a:off x="1905300" y="3738875"/>
            <a:ext cx="968100" cy="762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32"/>
          <p:cNvSpPr txBox="1"/>
          <p:nvPr/>
        </p:nvSpPr>
        <p:spPr>
          <a:xfrm>
            <a:off x="3958540" y="2404018"/>
            <a:ext cx="456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Primitives /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vertex attributes (position, normal, tex coords…)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3958540" y="3166018"/>
            <a:ext cx="456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gl_Position &amp; custom vertex outputs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2"/>
          <p:cNvSpPr txBox="1"/>
          <p:nvPr/>
        </p:nvSpPr>
        <p:spPr>
          <a:xfrm>
            <a:off x="3958540" y="3928018"/>
            <a:ext cx="456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Interpolated fragment inputs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4885473" y="3547025"/>
            <a:ext cx="37101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Per-fragment interpolation of vertex outputs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4872950" y="4461425"/>
            <a:ext cx="1219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Color, depth, ...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32"/>
          <p:cNvSpPr txBox="1"/>
          <p:nvPr/>
        </p:nvSpPr>
        <p:spPr>
          <a:xfrm rot="-2310893">
            <a:off x="1215262" y="2480193"/>
            <a:ext cx="1741078" cy="3296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Configure uniforms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3704800" y="3069275"/>
            <a:ext cx="308700" cy="134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925975" y="3391025"/>
            <a:ext cx="979200" cy="695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Uniform variables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605744" y="4080436"/>
            <a:ext cx="1664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Uniform variables are specified in a per-mesh basis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outputs / FS inputs</a:t>
            </a:r>
            <a:endParaRPr/>
          </a:p>
        </p:txBody>
      </p:sp>
      <p:sp>
        <p:nvSpPr>
          <p:cNvPr id="300" name="Google Shape;300;p33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Vertex shader custom output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positionLocalSpace;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VSOut;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Will go to the fragment shader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VSOut.positionLocalSpace = attributePosition;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Vertex shader output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gl_Position = projectionMatrix *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worldViewMatrix *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vec4(VSOut.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positionLocalSpace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3"/>
          <p:cNvSpPr txBox="1"/>
          <p:nvPr>
            <p:ph idx="1" type="body"/>
          </p:nvPr>
        </p:nvSpPr>
        <p:spPr>
          <a:xfrm>
            <a:off x="4957425" y="1919075"/>
            <a:ext cx="3714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Fragment shader input (comes from VS)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positionLocalSpace;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FSIn;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positionWorldspace = (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worldMatrix *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vec4(FSIn.positionLocalSpace, </a:t>
            </a:r>
            <a:r>
              <a:rPr lang="en" sz="105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)).xyz;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"/>
          <p:cNvSpPr/>
          <p:nvPr/>
        </p:nvSpPr>
        <p:spPr>
          <a:xfrm>
            <a:off x="2807875" y="2478281"/>
            <a:ext cx="2073300" cy="239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outputs / FS inputs</a:t>
            </a:r>
            <a:endParaRPr/>
          </a:p>
        </p:txBody>
      </p:sp>
      <p:sp>
        <p:nvSpPr>
          <p:cNvPr id="308" name="Google Shape;308;p34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Vertex shader custom output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positionLocalSpace;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Will go to the fragment shader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VSOut.positionLocalSpace = attributePosition;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Vertex shader output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gl_Position = projectionMatrix *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worldViewMatrix *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vec4(positionLocalSpace, </a:t>
            </a:r>
            <a:r>
              <a:rPr lang="en" sz="105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4957425" y="1919075"/>
            <a:ext cx="3714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Fragment shader input (comes from VS)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positionLocalSpace;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positionWorldspace = (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worldMatrix *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vec4(positionLocalSpace, </a:t>
            </a:r>
            <a:r>
              <a:rPr lang="en" sz="105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)).xyz;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4"/>
          <p:cNvSpPr/>
          <p:nvPr/>
        </p:nvSpPr>
        <p:spPr>
          <a:xfrm>
            <a:off x="2807875" y="2150444"/>
            <a:ext cx="2073300" cy="239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shader outputs</a:t>
            </a:r>
            <a:endParaRPr/>
          </a:p>
        </p:txBody>
      </p:sp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define the outputs in the fragment shader.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need to match the framebuffer pixel format.</a:t>
            </a:r>
            <a:endParaRPr sz="1400"/>
          </a:p>
          <a:p>
            <a:pPr indent="-317500" lvl="0" marL="4572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default framebuffer pixel format is an 8-bit RGBA color (so </a:t>
            </a:r>
            <a:r>
              <a:rPr b="1" lang="en" sz="1400"/>
              <a:t>vec4</a:t>
            </a:r>
            <a:r>
              <a:rPr lang="en" sz="1400"/>
              <a:t>).</a:t>
            </a:r>
            <a:endParaRPr sz="1400"/>
          </a:p>
          <a:p>
            <a:pPr indent="-317500" lvl="0" marL="457200" rtl="0" algn="l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SzPts val="1400"/>
              <a:buChar char="●"/>
            </a:pPr>
            <a:r>
              <a:rPr lang="en" sz="1400"/>
              <a:t>In the following lectures we will learn how to create multi-layered framebuffers.</a:t>
            </a:r>
            <a:endParaRPr sz="1400"/>
          </a:p>
        </p:txBody>
      </p:sp>
      <p:sp>
        <p:nvSpPr>
          <p:cNvPr id="317" name="Google Shape;317;p35"/>
          <p:cNvSpPr txBox="1"/>
          <p:nvPr/>
        </p:nvSpPr>
        <p:spPr>
          <a:xfrm>
            <a:off x="5570700" y="1919075"/>
            <a:ext cx="3123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outColor;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Output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outColor = shadeFragment(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fragmentPosition,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fragmentAlbedo,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fragmentSmoothness,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fragmentMetalness);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variables</a:t>
            </a:r>
            <a:endParaRPr/>
          </a:p>
        </p:txBody>
      </p:sp>
      <p:sp>
        <p:nvSpPr>
          <p:cNvPr id="323" name="Google Shape;323;p36"/>
          <p:cNvSpPr txBox="1"/>
          <p:nvPr>
            <p:ph idx="1" type="body"/>
          </p:nvPr>
        </p:nvSpPr>
        <p:spPr>
          <a:xfrm>
            <a:off x="4572000" y="1919075"/>
            <a:ext cx="4122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Fragment processor inputs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gl_FragCoord;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gl_FrontFacing;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gl_PointCoord;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Fragment processor outputs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gl_FragDepth;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6"/>
          <p:cNvSpPr txBox="1"/>
          <p:nvPr>
            <p:ph idx="1" type="body"/>
          </p:nvPr>
        </p:nvSpPr>
        <p:spPr>
          <a:xfrm>
            <a:off x="471900" y="1919075"/>
            <a:ext cx="4122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Vertex processor inputs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gl_VertexID;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gl_InstanceID;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Vertex processor outputs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gl_PerVertex {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gl_Position;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gl_PointSize;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gl_ClipDistance[];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variables (vertex shader output)</a:t>
            </a:r>
            <a:endParaRPr/>
          </a:p>
        </p:txBody>
      </p:sp>
      <p:sp>
        <p:nvSpPr>
          <p:cNvPr id="330" name="Google Shape;330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gl_Position;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clip-space output position of the current vertex.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It is mandatory setting this value in our vertex shaders.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we will transform our meshes by multiplying each vertex by a model-view-projection matrix.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situations we will only let the vertex position attributes of our geometry pass through (for example to render a screen-filling quad).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variables (fragment shader input)</a:t>
            </a:r>
            <a:endParaRPr/>
          </a:p>
        </p:txBody>
      </p:sp>
      <p:sp>
        <p:nvSpPr>
          <p:cNvPr id="336" name="Google Shape;336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 vec4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gl_FragCoord;</a:t>
            </a:r>
            <a:endParaRPr/>
          </a:p>
          <a:p>
            <a:pPr indent="0" lvl="0" marL="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are the current fragment coordinates.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X </a:t>
            </a:r>
            <a:r>
              <a:rPr lang="en"/>
              <a:t>and </a:t>
            </a:r>
            <a:r>
              <a:rPr b="1" lang="en"/>
              <a:t>Y</a:t>
            </a:r>
            <a:r>
              <a:rPr lang="en"/>
              <a:t> contain the coordinates of the center of the current fragment in pixels w.r.t. the viewport. The bottom-left fragment contains (0.5, 0,5).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Z</a:t>
            </a:r>
            <a:r>
              <a:rPr lang="en"/>
              <a:t> value is the projected, non-linear depth in the range [0, 1].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W</a:t>
            </a:r>
            <a:r>
              <a:rPr lang="en"/>
              <a:t> component is 1/Wclip, where Wclip is the interpolated W component of the clip-space vertex position output to gl_Position from the Vertex processing stage.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variables (fragment shader output)</a:t>
            </a:r>
            <a:endParaRPr/>
          </a:p>
        </p:txBody>
      </p:sp>
      <p:sp>
        <p:nvSpPr>
          <p:cNvPr id="342" name="Google Shape;342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gl_FragDepth;</a:t>
            </a:r>
            <a:endParaRPr/>
          </a:p>
          <a:p>
            <a:pPr indent="0" lvl="0" marL="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the fragment depth. If the shader does not write to it, it will receive the value in </a:t>
            </a:r>
            <a:r>
              <a:rPr b="1" lang="en"/>
              <a:t>gl_FragCoord.z</a:t>
            </a:r>
            <a:r>
              <a:rPr lang="en"/>
              <a:t> automatically.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used a lot, but sometimes is useful (e.g. relief mapping).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Disables early z-test (as the final value of z is not now until the fragment processor has been executed).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write conditionally to it.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variables</a:t>
            </a:r>
            <a:endParaRPr/>
          </a:p>
        </p:txBody>
      </p:sp>
      <p:sp>
        <p:nvSpPr>
          <p:cNvPr id="348" name="Google Shape;348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Reference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more information about GLSL built-in variables, visit the wiki reference page at </a:t>
            </a:r>
            <a:r>
              <a:rPr b="1" lang="en"/>
              <a:t>khronos.org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https://www.khronos.org/opengl/wiki/Built-in_Variable_(GLSL)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</a:t>
            </a:r>
            <a:endParaRPr/>
          </a:p>
        </p:txBody>
      </p:sp>
      <p:sp>
        <p:nvSpPr>
          <p:cNvPr id="354" name="Google Shape;354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GLSL provides fairly big set of functions to develop shaders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GPU-accelerated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Texture lookups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GLSL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4360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OpenGL 25 years ago</a:t>
            </a:r>
            <a:endParaRPr b="1"/>
          </a:p>
          <a:p>
            <a:pPr indent="-342900" lvl="0" marL="457200" rtl="0" algn="l">
              <a:lnSpc>
                <a:spcPct val="114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programmable pipeline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Graphics cards had a very limited set of operations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Vertex transform / fragment shading was hardcoded into GPUs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250" y="1919075"/>
            <a:ext cx="3596758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functions: Abs / Sign</a:t>
            </a:r>
            <a:endParaRPr/>
          </a:p>
        </p:txBody>
      </p:sp>
      <p:sp>
        <p:nvSpPr>
          <p:cNvPr id="360" name="Google Shape;360;p42"/>
          <p:cNvSpPr txBox="1"/>
          <p:nvPr>
            <p:ph idx="4294967295" type="body"/>
          </p:nvPr>
        </p:nvSpPr>
        <p:spPr>
          <a:xfrm>
            <a:off x="471900" y="1078950"/>
            <a:ext cx="44103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x if x &gt;= 0; otherwise, it returns -x.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abs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abs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abs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abs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1.0 if x &gt; 0, 0.0 if x = 0, or -1.0 if x &lt; 0.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sign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sign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sign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sign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725" y="1078950"/>
            <a:ext cx="2562475" cy="14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2"/>
          <p:cNvPicPr preferRelativeResize="0"/>
          <p:nvPr/>
        </p:nvPicPr>
        <p:blipFill rotWithShape="1">
          <a:blip r:embed="rId4">
            <a:alphaModFix/>
          </a:blip>
          <a:srcRect b="0" l="0" r="0" t="9057"/>
          <a:stretch/>
        </p:blipFill>
        <p:spPr>
          <a:xfrm>
            <a:off x="5721725" y="2670376"/>
            <a:ext cx="2562475" cy="21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functions: </a:t>
            </a:r>
            <a:r>
              <a:rPr lang="en"/>
              <a:t>Floor </a:t>
            </a:r>
            <a:r>
              <a:rPr lang="en"/>
              <a:t>/ Ceil</a:t>
            </a:r>
            <a:endParaRPr/>
          </a:p>
        </p:txBody>
      </p:sp>
      <p:sp>
        <p:nvSpPr>
          <p:cNvPr id="368" name="Google Shape;368;p43"/>
          <p:cNvSpPr txBox="1"/>
          <p:nvPr>
            <p:ph idx="4294967295" type="body"/>
          </p:nvPr>
        </p:nvSpPr>
        <p:spPr>
          <a:xfrm>
            <a:off x="471900" y="1078950"/>
            <a:ext cx="44103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a value equal to the nearest integer that is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less than or equal to x.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floor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floor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floor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floor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a value equal to the nearest integer that is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greater than or equal to x.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ceil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ceil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ceil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ceil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845" y="894872"/>
            <a:ext cx="2165230" cy="19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9850" y="2838172"/>
            <a:ext cx="2165230" cy="187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functions: </a:t>
            </a:r>
            <a:r>
              <a:rPr lang="en"/>
              <a:t>Fract / mod</a:t>
            </a:r>
            <a:endParaRPr/>
          </a:p>
        </p:txBody>
      </p:sp>
      <p:sp>
        <p:nvSpPr>
          <p:cNvPr id="376" name="Google Shape;376;p44"/>
          <p:cNvSpPr txBox="1"/>
          <p:nvPr>
            <p:ph idx="4294967295" type="body"/>
          </p:nvPr>
        </p:nvSpPr>
        <p:spPr>
          <a:xfrm>
            <a:off x="471900" y="850350"/>
            <a:ext cx="44103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x - floor (x).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fract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fract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fract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fract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Modulus. Returns x - y * floor (x/y) for each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component in x using the floating-point value y.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Modulus. Returns x - y * floor (x/y) for each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component in x using the corresponding component of y.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950" y="933300"/>
            <a:ext cx="3681875" cy="176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950" y="3012725"/>
            <a:ext cx="3681875" cy="1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functions: </a:t>
            </a:r>
            <a:r>
              <a:rPr lang="en"/>
              <a:t>Min / Max</a:t>
            </a:r>
            <a:endParaRPr/>
          </a:p>
        </p:txBody>
      </p:sp>
      <p:sp>
        <p:nvSpPr>
          <p:cNvPr id="384" name="Google Shape;384;p45"/>
          <p:cNvSpPr txBox="1"/>
          <p:nvPr>
            <p:ph idx="4294967295" type="body"/>
          </p:nvPr>
        </p:nvSpPr>
        <p:spPr>
          <a:xfrm>
            <a:off x="471900" y="926550"/>
            <a:ext cx="44103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minimum of each component of x compared with the floating-point value y.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y if x &lt; y; otherwise, it returns x.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maximum of each component of x compared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with the floating-point value y.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 </a:t>
            </a: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and more...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475" y="1155150"/>
            <a:ext cx="2601136" cy="14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0425" y="2768267"/>
            <a:ext cx="2964825" cy="202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functions: </a:t>
            </a:r>
            <a:r>
              <a:rPr lang="en"/>
              <a:t>Clamp</a:t>
            </a:r>
            <a:endParaRPr/>
          </a:p>
        </p:txBody>
      </p:sp>
      <p:sp>
        <p:nvSpPr>
          <p:cNvPr id="392" name="Google Shape;392;p46"/>
          <p:cNvSpPr txBox="1"/>
          <p:nvPr>
            <p:ph idx="4294967295" type="body"/>
          </p:nvPr>
        </p:nvSpPr>
        <p:spPr>
          <a:xfrm>
            <a:off x="471900" y="1155150"/>
            <a:ext cx="4410300" cy="30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min (max (x, minVal), maxVal) for each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component in x using the floating-point values minVal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and maxVal. Results are undefined if minVal &gt; maxVal.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clamp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minVal,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maxVal)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clamp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minVal,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maxVal)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clamp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minVal,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maxVal)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clamp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minVal,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maxVal)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the component-wise result of min (max (x,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minVal), maxVal). Results are undefined if minVal &gt;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maxVal.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clamp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minVal,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maxVal)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clamp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minVal,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maxVal)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clamp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minVal,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maxVal)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200" y="1347900"/>
            <a:ext cx="3886414" cy="30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functions: </a:t>
            </a:r>
            <a:r>
              <a:rPr lang="en"/>
              <a:t>Step / Smoothstep</a:t>
            </a:r>
            <a:endParaRPr/>
          </a:p>
        </p:txBody>
      </p:sp>
      <p:sp>
        <p:nvSpPr>
          <p:cNvPr id="399" name="Google Shape;399;p47"/>
          <p:cNvSpPr txBox="1"/>
          <p:nvPr>
            <p:ph idx="4294967295" type="body"/>
          </p:nvPr>
        </p:nvSpPr>
        <p:spPr>
          <a:xfrm>
            <a:off x="471900" y="1155150"/>
            <a:ext cx="4410300" cy="30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0 if x &lt; edge; otherwise, it returns 1.0.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step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step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step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step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0 if x &lt;= edge0 and 1.0 if x &gt;= edge1 and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performs smooth Hermite interpolation between 0 and 1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when edge0 &lt; x &lt; edge1. Results are undefined if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edge0 &gt;= edge1.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smoothstep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edge0,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edge1,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smoothstep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edge0,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edge1,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smoothstep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edge0,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edge1,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smoothstep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edge0,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edge1,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0" name="Google Shape;4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975" y="1011500"/>
            <a:ext cx="3320551" cy="17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1975" y="3004150"/>
            <a:ext cx="3320550" cy="17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functions: </a:t>
            </a:r>
            <a:r>
              <a:rPr lang="en"/>
              <a:t>Mix</a:t>
            </a:r>
            <a:endParaRPr/>
          </a:p>
        </p:txBody>
      </p:sp>
      <p:sp>
        <p:nvSpPr>
          <p:cNvPr id="407" name="Google Shape;407;p48"/>
          <p:cNvSpPr txBox="1"/>
          <p:nvPr>
            <p:ph idx="4294967295" type="body"/>
          </p:nvPr>
        </p:nvSpPr>
        <p:spPr>
          <a:xfrm>
            <a:off x="471900" y="1155150"/>
            <a:ext cx="4410300" cy="30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x * (1.0 - a) + y * a, i.e., the linear blend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of x and y using the floating-point value a. The value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 a is not restricted to the range [0,1].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the component-wise result of x * (1.0 - a) + y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* a, i.e., the linear blend of vectors x and y using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the vector a. The value for a is not restricted to the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range [0,1].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a)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Resultado de imagen de linear interpolation" id="408" name="Google Shape;40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550" y="1604375"/>
            <a:ext cx="2859175" cy="28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Built-in functions: Many others</a:t>
            </a:r>
            <a:endParaRPr/>
          </a:p>
        </p:txBody>
      </p:sp>
      <p:sp>
        <p:nvSpPr>
          <p:cNvPr id="414" name="Google Shape;414;p49"/>
          <p:cNvSpPr txBox="1"/>
          <p:nvPr/>
        </p:nvSpPr>
        <p:spPr>
          <a:xfrm>
            <a:off x="564450" y="1071750"/>
            <a:ext cx="79587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Trigonometry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Sin, cos, tan, asin, acos, atan…  </a:t>
            </a:r>
            <a:r>
              <a:rPr b="1"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// In radians!</a:t>
            </a:r>
            <a:endParaRPr b="1" sz="24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Exponential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Pow, exp2, log2, sqrt, inversesqrt...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Geometric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Length, distance, dot, cross, normalize, reflect, refract…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Texture lookup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Before: texture1D, texture2D, texture3D, textureCube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Now: texture (overloads for all texture types)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Texture info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textureSize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Shading Language</a:t>
            </a:r>
            <a:endParaRPr/>
          </a:p>
        </p:txBody>
      </p:sp>
      <p:sp>
        <p:nvSpPr>
          <p:cNvPr id="420" name="Google Shape;420;p5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Reference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more information about GLSL, visit the wiki reference page at </a:t>
            </a:r>
            <a:r>
              <a:rPr b="1" lang="en"/>
              <a:t>khronos.org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https://www.khronos.org/opengl/wiki/OpenGL_Shading_Language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GLSL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4360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Modern OpenGL</a:t>
            </a:r>
            <a:endParaRPr b="1"/>
          </a:p>
          <a:p>
            <a:pPr indent="-342900" lvl="0" marL="457200" rtl="0" algn="l">
              <a:lnSpc>
                <a:spcPct val="114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parts of the GPU are programmable (but not all)</a:t>
            </a:r>
            <a:endParaRPr/>
          </a:p>
          <a:p>
            <a:pPr indent="-317500" lvl="1" marL="9144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Vertex processor</a:t>
            </a:r>
            <a:endParaRPr/>
          </a:p>
          <a:p>
            <a:pPr indent="-317500" lvl="1" marL="9144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Fragment processor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The flexibility of programmable shaders allows the creation of astonishing visual effects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725" y="1934900"/>
            <a:ext cx="3545549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 look...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5295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big procedural worlds can be created within the fragment processor.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GPU intensive</a:t>
            </a:r>
            <a:endParaRPr sz="1400"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Difficult maths :_D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Some examples: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https://www.shadertoy.com/</a:t>
            </a:r>
            <a:endParaRPr sz="1400"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https://www.shadertoy.com/results?query=landscape</a:t>
            </a:r>
            <a:endParaRPr sz="1400"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https://www.shadertoy.com/results?query=reflections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2325" y="1893226"/>
            <a:ext cx="2064700" cy="13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7">
            <a:alphaModFix/>
          </a:blip>
          <a:srcRect b="0" l="1019" r="0" t="0"/>
          <a:stretch/>
        </p:blipFill>
        <p:spPr>
          <a:xfrm>
            <a:off x="3610225" y="2431050"/>
            <a:ext cx="20647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8">
            <a:alphaModFix/>
          </a:blip>
          <a:srcRect b="0" l="2257" r="0" t="0"/>
          <a:stretch/>
        </p:blipFill>
        <p:spPr>
          <a:xfrm>
            <a:off x="5367275" y="3032575"/>
            <a:ext cx="2163275" cy="12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9">
            <a:alphaModFix/>
          </a:blip>
          <a:srcRect b="0" l="3353" r="0" t="0"/>
          <a:stretch/>
        </p:blipFill>
        <p:spPr>
          <a:xfrm>
            <a:off x="6852975" y="3759750"/>
            <a:ext cx="21632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shader program?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71900" y="1919075"/>
            <a:ext cx="6096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small program that controls parts of the graphics pipeline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Consists of at least 2 separate parts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Vertex shader (controls vertex transforms)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Fragment shader (controls fragment shading)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Geometry shader (controls additional geometry generation)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Tessellation shader (controls primitive tessellation)</a:t>
            </a:r>
            <a:endParaRPr/>
          </a:p>
        </p:txBody>
      </p:sp>
      <p:pic>
        <p:nvPicPr>
          <p:cNvPr descr="Resultado de imagen de tessellation shader pipeline"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525" y="1864675"/>
            <a:ext cx="1388975" cy="3086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3599" y="4120500"/>
            <a:ext cx="888925" cy="8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5">
            <a:alphaModFix/>
          </a:blip>
          <a:srcRect b="0" l="0" r="67292" t="12922"/>
          <a:stretch/>
        </p:blipFill>
        <p:spPr>
          <a:xfrm>
            <a:off x="7869013" y="1727301"/>
            <a:ext cx="1198075" cy="9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8326050" y="2734525"/>
            <a:ext cx="289500" cy="1337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use them?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71900" y="1919075"/>
            <a:ext cx="6096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shader program</a:t>
            </a:r>
            <a:endParaRPr/>
          </a:p>
          <a:p>
            <a:pPr indent="-317500" lvl="1" marL="9144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Attach some shaders to it</a:t>
            </a:r>
            <a:endParaRPr/>
          </a:p>
          <a:p>
            <a:pPr indent="-317500" lvl="2" marL="13716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 least a vertex and a fragment shader</a:t>
            </a:r>
            <a:endParaRPr/>
          </a:p>
          <a:p>
            <a:pPr indent="-317500" lvl="2" marL="13716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Each stage needs its main() function</a:t>
            </a:r>
            <a:endParaRPr/>
          </a:p>
          <a:p>
            <a:pPr indent="-317500" lvl="1" marL="9144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 the program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must specify which program to use before drawing any geometry.</a:t>
            </a:r>
            <a:endParaRPr/>
          </a:p>
          <a:p>
            <a:pPr indent="-317500" lvl="1" marL="914400" rtl="0" algn="l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any time, the GPU runs only one program</a:t>
            </a:r>
            <a:endParaRPr/>
          </a:p>
        </p:txBody>
      </p:sp>
      <p:pic>
        <p:nvPicPr>
          <p:cNvPr descr="Resultado de imagen de tessellation shader pipeline"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525" y="1864675"/>
            <a:ext cx="1388975" cy="3086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3599" y="4120500"/>
            <a:ext cx="888925" cy="8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5">
            <a:alphaModFix/>
          </a:blip>
          <a:srcRect b="0" l="0" r="67292" t="12922"/>
          <a:stretch/>
        </p:blipFill>
        <p:spPr>
          <a:xfrm>
            <a:off x="7869013" y="1727301"/>
            <a:ext cx="1198075" cy="9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8326050" y="2734525"/>
            <a:ext cx="289500" cy="1337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in shaders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2873400" y="2757275"/>
            <a:ext cx="1959900" cy="4392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Vertex program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2873400" y="3519275"/>
            <a:ext cx="1959900" cy="43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Rasterizer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873400" y="4281275"/>
            <a:ext cx="1959900" cy="4392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Fragment program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6148050" y="4281275"/>
            <a:ext cx="1959900" cy="43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Framebuffer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925975" y="3391025"/>
            <a:ext cx="979200" cy="695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Uniform variables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873400" y="1988450"/>
            <a:ext cx="1959900" cy="43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" name="Google Shape;130;p20"/>
          <p:cNvCxnSpPr>
            <a:endCxn id="125" idx="0"/>
          </p:cNvCxnSpPr>
          <p:nvPr/>
        </p:nvCxnSpPr>
        <p:spPr>
          <a:xfrm>
            <a:off x="3853350" y="3196475"/>
            <a:ext cx="0" cy="322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0"/>
          <p:cNvCxnSpPr>
            <a:stCxn id="125" idx="2"/>
            <a:endCxn id="126" idx="0"/>
          </p:cNvCxnSpPr>
          <p:nvPr/>
        </p:nvCxnSpPr>
        <p:spPr>
          <a:xfrm>
            <a:off x="3853350" y="3958475"/>
            <a:ext cx="0" cy="322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>
            <a:stCxn id="126" idx="3"/>
            <a:endCxn id="127" idx="1"/>
          </p:cNvCxnSpPr>
          <p:nvPr/>
        </p:nvCxnSpPr>
        <p:spPr>
          <a:xfrm>
            <a:off x="4833300" y="4500875"/>
            <a:ext cx="13149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>
            <a:stCxn id="129" idx="2"/>
            <a:endCxn id="124" idx="0"/>
          </p:cNvCxnSpPr>
          <p:nvPr/>
        </p:nvCxnSpPr>
        <p:spPr>
          <a:xfrm>
            <a:off x="3853350" y="2427650"/>
            <a:ext cx="0" cy="3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0"/>
          <p:cNvCxnSpPr>
            <a:stCxn id="129" idx="1"/>
            <a:endCxn id="128" idx="0"/>
          </p:cNvCxnSpPr>
          <p:nvPr/>
        </p:nvCxnSpPr>
        <p:spPr>
          <a:xfrm flipH="1">
            <a:off x="1415700" y="2208050"/>
            <a:ext cx="1457700" cy="11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0"/>
          <p:cNvCxnSpPr>
            <a:stCxn id="128" idx="3"/>
            <a:endCxn id="124" idx="1"/>
          </p:cNvCxnSpPr>
          <p:nvPr/>
        </p:nvCxnSpPr>
        <p:spPr>
          <a:xfrm flipH="1" rot="10800000">
            <a:off x="1905175" y="2976875"/>
            <a:ext cx="9681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0"/>
          <p:cNvCxnSpPr>
            <a:stCxn id="128" idx="3"/>
            <a:endCxn id="126" idx="1"/>
          </p:cNvCxnSpPr>
          <p:nvPr/>
        </p:nvCxnSpPr>
        <p:spPr>
          <a:xfrm>
            <a:off x="1905175" y="3738875"/>
            <a:ext cx="9681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0"/>
          <p:cNvSpPr txBox="1"/>
          <p:nvPr/>
        </p:nvSpPr>
        <p:spPr>
          <a:xfrm>
            <a:off x="3958540" y="2404018"/>
            <a:ext cx="456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Primitives / vertex attributes (position, normal, tex coords…)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3958540" y="3166018"/>
            <a:ext cx="456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gl_Position &amp; custom vertex outputs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3958540" y="3928018"/>
            <a:ext cx="456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Interpolated fragment inputs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4885473" y="3547025"/>
            <a:ext cx="37101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Per-fragment interpolation of vertex outputs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4872950" y="4461425"/>
            <a:ext cx="1219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Color, depth, ...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05744" y="4080436"/>
            <a:ext cx="1664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Uniform variables are specified in a per-mesh basis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 rot="-2310893">
            <a:off x="1215262" y="2480193"/>
            <a:ext cx="1741078" cy="3296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Configure uniforms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5968725" y="1947300"/>
            <a:ext cx="2673000" cy="20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some variable definitions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b;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texCoord;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rgbColor;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position;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mat3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rotationMatrix;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mat4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transformMatrix;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1453675" y="1947300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integers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ivec2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ivec3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ivec4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1478800" y="3395100"/>
            <a:ext cx="18594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u. integers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uint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uvec2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uvec3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uvec4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325700" y="1947901"/>
            <a:ext cx="15675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booleans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bvec2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bvec3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bvec4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2791775" y="1948800"/>
            <a:ext cx="10266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floats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2791775" y="3395700"/>
            <a:ext cx="10266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double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dvec2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dvec3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dvec4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3848550" y="1948800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matrices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mat2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mat3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mat4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3818375" y="3395700"/>
            <a:ext cx="18594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matrices (doubles)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dmat2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dmat3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dmat4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