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rlan" initials="w" lastIdx="0" clrIdx="0">
    <p:extLst>
      <p:ext uri="{19B8F6BF-5375-455C-9EA6-DF929625EA0E}">
        <p15:presenceInfo xmlns:p15="http://schemas.microsoft.com/office/powerpoint/2012/main" userId="wer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4EB31-B787-4BCA-A901-374258A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A83484-DAB9-4DC0-933E-136A162B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AD738-AEF5-4962-8F40-6EEB9AC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27496-7F10-4C6E-8B9F-BA418206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BD9F7-62F6-4324-8335-7E6D3D43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60FF6-D1B5-4DAF-AB32-378E3E8F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E41201-CA81-41B1-B3F9-F33D224B3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AD5D8F-96E9-4BFD-9E13-EF604BF3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0244A-F25B-4EE6-8683-BDA0A4B4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5529E-8653-46EC-B5B3-7589B30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B8E2AA-9EE3-455E-BD3D-3A5D08B1F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DD4587-0508-47A7-9053-3D74CC29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6003F-1BEA-4EDC-B258-A579FA46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6613B-2FAE-4E45-9455-70761B4D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75B36-F123-4606-9666-F80E7F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8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7C347-F908-4525-9F8A-C161735B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5C527-60AE-48EC-9E20-CE624DD5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25E7F-A08F-44AA-ACA4-3B1B2FEE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9A093-D0F3-4B44-8985-8D2FBBD2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E569C-03B8-4C6A-88E5-9DA3586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3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1FE51-2B37-46DB-A82E-F7BFC9C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17D72-24BE-43BA-A463-1A7D58BC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11E04-1F89-4D6E-A22F-87D6B51D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7EF8A-1EF3-45E6-A7E4-5EDC9AF5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ED106-CF27-458B-A671-A5329EB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3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E21ED-0870-4F82-BC5D-EBA9DF2C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E5D97-AF37-4DBD-8023-14BAA48D8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270FB-9B55-4770-B97D-8D148F58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82319-C8CB-444A-91ED-F0D9E37B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655700-7D36-4F7B-9099-A7C0F284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AF2E66-67B1-4D9D-9094-41B32A2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71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FA9C7-FDF9-4D70-8A70-4F6A493F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6B14A-4797-4369-BC39-A9A2AE26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B43E61-680F-44A7-85A5-75E42BBCC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07F3C0-9DDA-4A8C-BD16-AB2505224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796CDF-5D4A-4F97-B4A5-06B020C6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940E97-74D5-4E3C-A141-F96838B2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C3E5A3-4380-40A4-922B-4ECF7237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963497-4E8D-431D-81F0-6A7C391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2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7FBE8-CCD1-4374-8541-61BA6F5D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AD5B83-4B14-4F71-913F-FAC9A700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1A4E69-5FEE-4936-89C9-69DF118A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ED7BA3-6939-4238-9652-78536679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1DE1B6-9D31-41E7-95C4-2602B1D2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4F0BE5-A1D7-47C0-A0AD-17C5D667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1EAA6D-BCA0-4C6A-9F68-01DA9EE9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FD383-F45E-4BC9-8B79-1DCB99D3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66713-4EA7-4AC8-92DE-394D66752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C8DCB9-4E54-4386-8DD3-B9FC0401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5BAAA5-848E-481A-AF1D-0B66EFE7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1A3954-6E72-4034-8F4A-2CC990B4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03362-C40E-47F1-8732-45E46C25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8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B3BA3-6C01-4854-8A06-87971E0A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4FFE65-16D5-40CB-A2BC-6B7E89EF9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1DB86-7F6D-4BEB-9512-9FC080A76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FF2D5-BD2C-4218-AC21-BD51C9D6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F7D86-D5F8-4F2E-9760-AA69B32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F6FED0-AF74-4169-BC28-086B987E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60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7A745A-125D-451A-A415-D0A0F514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41B27C-8603-468B-8CCA-DE5FD881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E40E4-7E3B-4A3B-B7F6-52D75AC4E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1C4F-5A2E-4AD7-A983-29C8AFEB1843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98EE2-FBD1-4AA9-B04D-9ADAB99CC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3C40B9-C4BA-4179-ADF0-8574B7BB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4204-347D-4FD6-B631-FFEC6AAEE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0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ifpb campus de campia grande">
            <a:extLst>
              <a:ext uri="{FF2B5EF4-FFF2-40B4-BE49-F238E27FC236}">
                <a16:creationId xmlns:a16="http://schemas.microsoft.com/office/drawing/2014/main" id="{5F688600-9547-49B5-AC4E-F536D5C3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5" y="1376362"/>
            <a:ext cx="2857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4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6D443E-07E3-40EA-B737-E44F08A3C1AC}"/>
              </a:ext>
            </a:extLst>
          </p:cNvPr>
          <p:cNvSpPr txBox="1"/>
          <p:nvPr/>
        </p:nvSpPr>
        <p:spPr>
          <a:xfrm>
            <a:off x="2236176" y="685800"/>
            <a:ext cx="852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Agora já sabemos como funcionam os principais e mais utilizados métodos da classe </a:t>
            </a:r>
            <a:r>
              <a:rPr lang="pt-BR" sz="2000" dirty="0" err="1"/>
              <a:t>ServerSocket</a:t>
            </a:r>
            <a:r>
              <a:rPr lang="pt-BR" sz="2000" dirty="0"/>
              <a:t>, porém ainda precisamos entender o uso da classe Socket.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85541F-CBF6-45BC-AC1F-729B820B688D}"/>
              </a:ext>
            </a:extLst>
          </p:cNvPr>
          <p:cNvSpPr txBox="1"/>
          <p:nvPr/>
        </p:nvSpPr>
        <p:spPr>
          <a:xfrm>
            <a:off x="4707547" y="1705706"/>
            <a:ext cx="2776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Socket </a:t>
            </a:r>
            <a:r>
              <a:rPr lang="pt-BR" sz="4000" b="1" dirty="0" err="1"/>
              <a:t>class</a:t>
            </a:r>
            <a:endParaRPr lang="pt-BR" sz="4000" b="1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F08A9D-D84D-4A5E-AA34-A8CA5EE84238}"/>
              </a:ext>
            </a:extLst>
          </p:cNvPr>
          <p:cNvSpPr txBox="1"/>
          <p:nvPr/>
        </p:nvSpPr>
        <p:spPr>
          <a:xfrm>
            <a:off x="2236176" y="2655548"/>
            <a:ext cx="861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contrário da classe </a:t>
            </a:r>
            <a:r>
              <a:rPr lang="pt-BR" i="1" dirty="0" err="1"/>
              <a:t>ServerSocket</a:t>
            </a:r>
            <a:r>
              <a:rPr lang="pt-BR" dirty="0"/>
              <a:t> que funciona como um Servidor escutando o cliente,</a:t>
            </a: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b="1" dirty="0"/>
              <a:t>a </a:t>
            </a:r>
            <a:r>
              <a:rPr lang="pt-BR" b="1" dirty="0" err="1"/>
              <a:t>classeSocket</a:t>
            </a:r>
            <a:r>
              <a:rPr lang="pt-BR" dirty="0"/>
              <a:t> é o cliente propriamente dito.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EE914-74B8-4B64-91E2-3FD3098BD357}"/>
              </a:ext>
            </a:extLst>
          </p:cNvPr>
          <p:cNvSpPr txBox="1"/>
          <p:nvPr/>
        </p:nvSpPr>
        <p:spPr>
          <a:xfrm>
            <a:off x="2236176" y="3556122"/>
            <a:ext cx="837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Muito dos métodos estudados na </a:t>
            </a:r>
            <a:r>
              <a:rPr lang="pt-BR" i="1" dirty="0"/>
              <a:t>classe </a:t>
            </a:r>
            <a:r>
              <a:rPr lang="pt-BR" i="1" dirty="0" err="1"/>
              <a:t>ServerSocket</a:t>
            </a:r>
            <a:r>
              <a:rPr lang="pt-BR" dirty="0"/>
              <a:t> estão presentes na Socket e não repetiremos os mesmos conceitos, tais como: </a:t>
            </a:r>
            <a:r>
              <a:rPr lang="pt-BR" dirty="0" err="1"/>
              <a:t>bind</a:t>
            </a:r>
            <a:r>
              <a:rPr lang="pt-BR" dirty="0"/>
              <a:t>, close, </a:t>
            </a:r>
            <a:r>
              <a:rPr lang="pt-BR" dirty="0" err="1"/>
              <a:t>getChannel</a:t>
            </a:r>
            <a:r>
              <a:rPr lang="pt-BR" dirty="0"/>
              <a:t> e </a:t>
            </a:r>
            <a:r>
              <a:rPr lang="pt-BR" dirty="0" err="1"/>
              <a:t>etc</a:t>
            </a:r>
            <a:r>
              <a:rPr lang="pt-BR" dirty="0"/>
              <a:t>, mas vamos ver alguns um pouco diferente que não abordamos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27983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87A7F9-7010-4CAB-BFEC-8543F496EA7C}"/>
              </a:ext>
            </a:extLst>
          </p:cNvPr>
          <p:cNvSpPr txBox="1"/>
          <p:nvPr/>
        </p:nvSpPr>
        <p:spPr>
          <a:xfrm>
            <a:off x="1714499" y="844062"/>
            <a:ext cx="956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getInputStream</a:t>
            </a:r>
            <a:r>
              <a:rPr lang="pt-BR" b="1" dirty="0"/>
              <a:t>(): </a:t>
            </a:r>
            <a:r>
              <a:rPr lang="pt-BR" dirty="0"/>
              <a:t>É através deste método que o Servidor (</a:t>
            </a:r>
            <a:r>
              <a:rPr lang="pt-BR" dirty="0" err="1"/>
              <a:t>ServerSocket</a:t>
            </a:r>
            <a:r>
              <a:rPr lang="pt-BR" dirty="0"/>
              <a:t>) consegue capturar o que o cliente  foi enviado. 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4DC1C7-E958-4825-822A-D4C75F53C810}"/>
              </a:ext>
            </a:extLst>
          </p:cNvPr>
          <p:cNvSpPr txBox="1"/>
          <p:nvPr/>
        </p:nvSpPr>
        <p:spPr>
          <a:xfrm>
            <a:off x="4018084" y="1855787"/>
            <a:ext cx="41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Listagem 7. </a:t>
            </a:r>
            <a:r>
              <a:rPr lang="pt-BR" b="1" dirty="0"/>
              <a:t> Lendo o que o cliente enviou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99EBA4-C309-4B13-8635-6BA6079E1DAE}"/>
              </a:ext>
            </a:extLst>
          </p:cNvPr>
          <p:cNvSpPr txBox="1"/>
          <p:nvPr/>
        </p:nvSpPr>
        <p:spPr>
          <a:xfrm>
            <a:off x="3150576" y="2590513"/>
            <a:ext cx="58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Scanner</a:t>
            </a:r>
            <a:r>
              <a:rPr lang="pt-BR" dirty="0"/>
              <a:t> entrada = </a:t>
            </a:r>
            <a:r>
              <a:rPr lang="pt-BR" dirty="0">
                <a:solidFill>
                  <a:srgbClr val="0070C0"/>
                </a:solidFill>
              </a:rPr>
              <a:t>new</a:t>
            </a:r>
            <a:r>
              <a:rPr lang="pt-BR" dirty="0"/>
              <a:t> Scanner(</a:t>
            </a:r>
            <a:r>
              <a:rPr lang="pt-BR" dirty="0" err="1">
                <a:solidFill>
                  <a:srgbClr val="FF0000"/>
                </a:solidFill>
              </a:rPr>
              <a:t>cliente.getInputStream</a:t>
            </a:r>
            <a:r>
              <a:rPr lang="pt-BR" dirty="0"/>
              <a:t>());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971203-9517-4717-9586-EBAFAB0DFC35}"/>
              </a:ext>
            </a:extLst>
          </p:cNvPr>
          <p:cNvSpPr txBox="1"/>
          <p:nvPr/>
        </p:nvSpPr>
        <p:spPr>
          <a:xfrm>
            <a:off x="3071444" y="3436491"/>
            <a:ext cx="5890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Perceba que capturamos a mensagem do cliente e passamos para um objeto Scanner, depois disso podemos manipular da forma que acharmos necessário as mensagens enviadas.</a:t>
            </a:r>
          </a:p>
        </p:txBody>
      </p:sp>
    </p:spTree>
    <p:extLst>
      <p:ext uri="{BB962C8B-B14F-4D97-AF65-F5344CB8AC3E}">
        <p14:creationId xmlns:p14="http://schemas.microsoft.com/office/powerpoint/2010/main" val="35442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E8DDFDE-9EDC-45EC-89BB-552CB956809C}"/>
              </a:ext>
            </a:extLst>
          </p:cNvPr>
          <p:cNvSpPr txBox="1"/>
          <p:nvPr/>
        </p:nvSpPr>
        <p:spPr>
          <a:xfrm>
            <a:off x="1834662" y="844061"/>
            <a:ext cx="902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getOutputStream</a:t>
            </a:r>
            <a:r>
              <a:rPr lang="pt-BR" b="1" dirty="0"/>
              <a:t>(): </a:t>
            </a:r>
            <a:r>
              <a:rPr lang="pt-BR" dirty="0"/>
              <a:t>Ao contrário do </a:t>
            </a:r>
            <a:r>
              <a:rPr lang="pt-BR" dirty="0" err="1">
                <a:solidFill>
                  <a:srgbClr val="FF0000"/>
                </a:solidFill>
              </a:rPr>
              <a:t>getInputStream</a:t>
            </a:r>
            <a:r>
              <a:rPr lang="pt-BR" dirty="0">
                <a:solidFill>
                  <a:srgbClr val="FF0000"/>
                </a:solidFill>
              </a:rPr>
              <a:t>() </a:t>
            </a:r>
            <a:r>
              <a:rPr lang="pt-BR" dirty="0"/>
              <a:t>o </a:t>
            </a:r>
            <a:r>
              <a:rPr lang="pt-BR" dirty="0" err="1">
                <a:solidFill>
                  <a:srgbClr val="FF0000"/>
                </a:solidFill>
              </a:rPr>
              <a:t>getOutputStream</a:t>
            </a:r>
            <a:r>
              <a:rPr lang="pt-BR" dirty="0">
                <a:solidFill>
                  <a:srgbClr val="FF0000"/>
                </a:solidFill>
              </a:rPr>
              <a:t>()</a:t>
            </a:r>
            <a:r>
              <a:rPr lang="pt-BR" dirty="0"/>
              <a:t> envia dados para o outro lado da comunicação, neste caso o </a:t>
            </a:r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E1C3F7-7C37-4FC5-9BB5-2C24CC3FE995}"/>
              </a:ext>
            </a:extLst>
          </p:cNvPr>
          <p:cNvSpPr txBox="1"/>
          <p:nvPr/>
        </p:nvSpPr>
        <p:spPr>
          <a:xfrm>
            <a:off x="3994638" y="1784866"/>
            <a:ext cx="420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Listagem 8. </a:t>
            </a:r>
            <a:r>
              <a:rPr lang="pt-BR" b="1" dirty="0"/>
              <a:t>Enviando dados ao servidor</a:t>
            </a:r>
            <a:endParaRPr lang="pt-BR" dirty="0"/>
          </a:p>
        </p:txBody>
      </p:sp>
      <p:sp>
        <p:nvSpPr>
          <p:cNvPr id="7" name="CaixaDeTexto 6" descr="PrintStream saida = new PrintStream(cliente.getOutputStream());&#10;Scanner teclado = new Scanner(System.in);&#10;while (teclado.hasNextLine()) {&#10;  saida.println(teclado.nextLine());&#10;}">
            <a:extLst>
              <a:ext uri="{FF2B5EF4-FFF2-40B4-BE49-F238E27FC236}">
                <a16:creationId xmlns:a16="http://schemas.microsoft.com/office/drawing/2014/main" id="{18EF7BE0-8F39-4402-A9D0-9FEA7695F31F}"/>
              </a:ext>
            </a:extLst>
          </p:cNvPr>
          <p:cNvSpPr txBox="1"/>
          <p:nvPr/>
        </p:nvSpPr>
        <p:spPr>
          <a:xfrm>
            <a:off x="3927231" y="2448672"/>
            <a:ext cx="4539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PrintStream</a:t>
            </a:r>
            <a:r>
              <a:rPr lang="pt-BR" dirty="0"/>
              <a:t> </a:t>
            </a:r>
            <a:r>
              <a:rPr lang="pt-BR" dirty="0" err="1"/>
              <a:t>saida</a:t>
            </a:r>
            <a:r>
              <a:rPr lang="pt-BR" dirty="0"/>
              <a:t> = </a:t>
            </a:r>
            <a:r>
              <a:rPr lang="pt-BR" dirty="0">
                <a:solidFill>
                  <a:srgbClr val="0070C0"/>
                </a:solidFill>
              </a:rPr>
              <a:t>new </a:t>
            </a:r>
            <a:r>
              <a:rPr lang="pt-BR" dirty="0" err="1">
                <a:solidFill>
                  <a:srgbClr val="FF0000"/>
                </a:solidFill>
              </a:rPr>
              <a:t>PrintStream</a:t>
            </a:r>
            <a:r>
              <a:rPr lang="pt-BR" dirty="0"/>
              <a:t>(</a:t>
            </a:r>
            <a:r>
              <a:rPr lang="pt-BR" dirty="0" err="1"/>
              <a:t>cliente.</a:t>
            </a:r>
            <a:r>
              <a:rPr lang="pt-BR" dirty="0" err="1">
                <a:solidFill>
                  <a:srgbClr val="FF0000"/>
                </a:solidFill>
              </a:rPr>
              <a:t>getOutputStream</a:t>
            </a:r>
            <a:r>
              <a:rPr lang="pt-BR" dirty="0"/>
              <a:t>());</a:t>
            </a:r>
          </a:p>
          <a:p>
            <a:r>
              <a:rPr lang="pt-BR" dirty="0">
                <a:solidFill>
                  <a:srgbClr val="FF0000"/>
                </a:solidFill>
              </a:rPr>
              <a:t>Scanner</a:t>
            </a:r>
            <a:r>
              <a:rPr lang="pt-BR" dirty="0"/>
              <a:t> teclado = </a:t>
            </a:r>
            <a:r>
              <a:rPr lang="pt-BR" dirty="0">
                <a:solidFill>
                  <a:srgbClr val="0070C0"/>
                </a:solidFill>
              </a:rPr>
              <a:t>new</a:t>
            </a:r>
            <a:r>
              <a:rPr lang="pt-BR" dirty="0"/>
              <a:t> Scanner(</a:t>
            </a:r>
            <a:r>
              <a:rPr lang="pt-BR" dirty="0">
                <a:solidFill>
                  <a:srgbClr val="0070C0"/>
                </a:solidFill>
              </a:rPr>
              <a:t>System.in</a:t>
            </a:r>
            <a:r>
              <a:rPr lang="pt-BR" dirty="0"/>
              <a:t>);</a:t>
            </a:r>
          </a:p>
          <a:p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teclado.</a:t>
            </a:r>
            <a:r>
              <a:rPr lang="pt-BR" dirty="0" err="1">
                <a:solidFill>
                  <a:srgbClr val="FF0000"/>
                </a:solidFill>
              </a:rPr>
              <a:t>hasNextLine</a:t>
            </a:r>
            <a:r>
              <a:rPr lang="pt-BR" dirty="0"/>
              <a:t>()) {</a:t>
            </a:r>
          </a:p>
          <a:p>
            <a:r>
              <a:rPr lang="pt-BR" dirty="0"/>
              <a:t>   </a:t>
            </a:r>
            <a:r>
              <a:rPr lang="pt-BR" dirty="0" err="1"/>
              <a:t>saida.println</a:t>
            </a:r>
            <a:r>
              <a:rPr lang="pt-BR" dirty="0"/>
              <a:t>(</a:t>
            </a:r>
            <a:r>
              <a:rPr lang="pt-BR" dirty="0" err="1"/>
              <a:t>teclado.</a:t>
            </a:r>
            <a:r>
              <a:rPr lang="pt-BR" dirty="0" err="1">
                <a:solidFill>
                  <a:srgbClr val="FF0000"/>
                </a:solidFill>
              </a:rPr>
              <a:t>nextLine</a:t>
            </a:r>
            <a:r>
              <a:rPr lang="pt-BR" dirty="0"/>
              <a:t>());</a:t>
            </a:r>
          </a:p>
          <a:p>
            <a:r>
              <a:rPr lang="pt-BR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62B702-3500-4A4D-B1AC-F6CB9869C6FE}"/>
              </a:ext>
            </a:extLst>
          </p:cNvPr>
          <p:cNvSpPr txBox="1"/>
          <p:nvPr/>
        </p:nvSpPr>
        <p:spPr>
          <a:xfrm>
            <a:off x="1834662" y="4699613"/>
            <a:ext cx="925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*Na </a:t>
            </a:r>
            <a:r>
              <a:rPr lang="pt-BR" b="1" dirty="0"/>
              <a:t>Listagem 8 </a:t>
            </a:r>
            <a:r>
              <a:rPr lang="pt-BR" dirty="0"/>
              <a:t>colocamos o que o usuário está digitando no console na variável “</a:t>
            </a:r>
            <a:r>
              <a:rPr lang="pt-BR" dirty="0" err="1"/>
              <a:t>saida</a:t>
            </a:r>
            <a:r>
              <a:rPr lang="pt-BR" dirty="0"/>
              <a:t>” que é do tipo </a:t>
            </a:r>
            <a:r>
              <a:rPr lang="pt-BR" dirty="0" err="1">
                <a:solidFill>
                  <a:srgbClr val="FF0000"/>
                </a:solidFill>
              </a:rPr>
              <a:t>PrintStream</a:t>
            </a:r>
            <a:r>
              <a:rPr lang="pt-BR" dirty="0"/>
              <a:t>, que consequentemente será o que o nosso servidor receberá do outro lado, ou seja, nosso </a:t>
            </a:r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6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9F00DA-10BE-484A-9CBD-4661D391B343}"/>
              </a:ext>
            </a:extLst>
          </p:cNvPr>
          <p:cNvSpPr txBox="1"/>
          <p:nvPr/>
        </p:nvSpPr>
        <p:spPr>
          <a:xfrm>
            <a:off x="3260773" y="402159"/>
            <a:ext cx="6304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Construção da Aplicação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997876-999E-486C-993C-D100FDE6B7B0}"/>
              </a:ext>
            </a:extLst>
          </p:cNvPr>
          <p:cNvSpPr txBox="1"/>
          <p:nvPr/>
        </p:nvSpPr>
        <p:spPr>
          <a:xfrm>
            <a:off x="1104544" y="3252969"/>
            <a:ext cx="1029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os conceitos que foram apresentados, com o detalhamento e uso dos métodos mais importantes e utilizados com maior frequência, podemos agora começar a desenvolver nossa aplicação para comunicação através do Socket.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C4D9777-C79B-4668-B09F-23AF10D76302}"/>
              </a:ext>
            </a:extLst>
          </p:cNvPr>
          <p:cNvSpPr txBox="1"/>
          <p:nvPr/>
        </p:nvSpPr>
        <p:spPr>
          <a:xfrm>
            <a:off x="3409950" y="1419225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Primeiramente vamos construir nossa classe server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57E4BF-F988-48DA-A69B-32E38945140B}"/>
              </a:ext>
            </a:extLst>
          </p:cNvPr>
          <p:cNvSpPr txBox="1"/>
          <p:nvPr/>
        </p:nvSpPr>
        <p:spPr>
          <a:xfrm>
            <a:off x="4790825" y="333039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Listagem 9</a:t>
            </a:r>
            <a:r>
              <a:rPr lang="pt-BR" dirty="0"/>
              <a:t>.Servidor.class</a:t>
            </a:r>
          </a:p>
        </p:txBody>
      </p:sp>
      <p:sp>
        <p:nvSpPr>
          <p:cNvPr id="25" name="CaixaDeTexto 24" descr="package br.com.loginremoto.util;&#10;  &#10;import java.io.IOException;&#10;import java.net.ServerSocket;&#10;import java.net.Socket;&#10;import java.util.Scanner;&#10;import java.util.logging.Level;&#10;import java.util.logging.Logger;&#10;  &#10;public class Server {&#10;     &#10;    public static void main(String args[]){&#10;        try {&#10;            ServerSocket server = new ServerSocket(3322);                       &#10;            System.out.println(&quot;Servidor iniciado na porta 3322&quot;);&#10;             &#10;            Socket cliente = server.accept();&#10;            System.out.println(&quot;Cliente conectado do IP &quot;+cliente.getInetAddress().&#10;                    getHostAddress());&#10;            Scanner entrada = new Scanner(cliente.getInputStream());&#10;            while(entrada.hasNextLine()){&#10;                System.out.println(entrada.nextLine());&#10;            }&#10;             &#10;            entrada.close();&#10;            server.close();&#10;             &#10;        } catch (IOException ex) {&#10;            Logger.getLogger(Server.class.getName()).log(Level.SEVERE, null, ex);&#10;        }&#10;         &#10;    }&#10;     &#10;}">
            <a:extLst>
              <a:ext uri="{FF2B5EF4-FFF2-40B4-BE49-F238E27FC236}">
                <a16:creationId xmlns:a16="http://schemas.microsoft.com/office/drawing/2014/main" id="{7A86F324-78A8-412D-8E74-ECD8367EF560}"/>
              </a:ext>
            </a:extLst>
          </p:cNvPr>
          <p:cNvSpPr txBox="1"/>
          <p:nvPr/>
        </p:nvSpPr>
        <p:spPr>
          <a:xfrm>
            <a:off x="1536261" y="766732"/>
            <a:ext cx="486453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package</a:t>
            </a:r>
            <a:r>
              <a:rPr lang="pt-BR" sz="1100" dirty="0"/>
              <a:t> Apresentação.</a:t>
            </a:r>
          </a:p>
          <a:p>
            <a:r>
              <a:rPr lang="pt-BR" sz="1100" dirty="0"/>
              <a:t>  </a:t>
            </a:r>
          </a:p>
          <a:p>
            <a:r>
              <a:rPr lang="pt-BR" sz="1100" dirty="0" err="1"/>
              <a:t>import</a:t>
            </a:r>
            <a:r>
              <a:rPr lang="pt-BR" sz="1100" dirty="0"/>
              <a:t> </a:t>
            </a:r>
            <a:r>
              <a:rPr lang="pt-BR" sz="1100" dirty="0" err="1"/>
              <a:t>java.io.IOException</a:t>
            </a:r>
            <a:r>
              <a:rPr lang="pt-BR" sz="1100" dirty="0"/>
              <a:t>;</a:t>
            </a:r>
          </a:p>
          <a:p>
            <a:r>
              <a:rPr lang="pt-BR" sz="1100" dirty="0" err="1"/>
              <a:t>import</a:t>
            </a:r>
            <a:r>
              <a:rPr lang="pt-BR" sz="1100" dirty="0"/>
              <a:t> </a:t>
            </a:r>
            <a:r>
              <a:rPr lang="pt-BR" sz="1100" dirty="0" err="1"/>
              <a:t>java.net.ServerSocket</a:t>
            </a:r>
            <a:r>
              <a:rPr lang="pt-BR" sz="1100" dirty="0"/>
              <a:t>;</a:t>
            </a:r>
          </a:p>
          <a:p>
            <a:r>
              <a:rPr lang="pt-BR" sz="1100" dirty="0" err="1"/>
              <a:t>import</a:t>
            </a:r>
            <a:r>
              <a:rPr lang="pt-BR" sz="1100" dirty="0"/>
              <a:t> </a:t>
            </a:r>
            <a:r>
              <a:rPr lang="pt-BR" sz="1100" dirty="0" err="1"/>
              <a:t>java.net.Socket</a:t>
            </a:r>
            <a:r>
              <a:rPr lang="pt-BR" sz="1100" dirty="0"/>
              <a:t>;</a:t>
            </a:r>
          </a:p>
          <a:p>
            <a:r>
              <a:rPr lang="pt-BR" sz="1100" dirty="0" err="1"/>
              <a:t>import</a:t>
            </a:r>
            <a:r>
              <a:rPr lang="pt-BR" sz="1100" dirty="0"/>
              <a:t> </a:t>
            </a:r>
            <a:r>
              <a:rPr lang="pt-BR" sz="1100" dirty="0" err="1"/>
              <a:t>java.util.Scanner</a:t>
            </a:r>
            <a:r>
              <a:rPr lang="pt-BR" sz="1100" dirty="0"/>
              <a:t>;</a:t>
            </a:r>
          </a:p>
          <a:p>
            <a:r>
              <a:rPr lang="pt-BR" sz="1100" dirty="0" err="1"/>
              <a:t>import</a:t>
            </a:r>
            <a:r>
              <a:rPr lang="pt-BR" sz="1100" dirty="0"/>
              <a:t> </a:t>
            </a:r>
            <a:r>
              <a:rPr lang="pt-BR" sz="1100" dirty="0" err="1"/>
              <a:t>java.util.logging.Level</a:t>
            </a:r>
            <a:r>
              <a:rPr lang="pt-BR" sz="1100" dirty="0"/>
              <a:t>;</a:t>
            </a:r>
          </a:p>
          <a:p>
            <a:r>
              <a:rPr lang="pt-BR" sz="1100" dirty="0" err="1"/>
              <a:t>import</a:t>
            </a:r>
            <a:r>
              <a:rPr lang="pt-BR" sz="1100" dirty="0"/>
              <a:t> </a:t>
            </a:r>
            <a:r>
              <a:rPr lang="pt-BR" sz="1100" dirty="0" err="1"/>
              <a:t>java.util.logging.Logger</a:t>
            </a:r>
            <a:r>
              <a:rPr lang="pt-BR" sz="1100" dirty="0"/>
              <a:t>;</a:t>
            </a:r>
          </a:p>
          <a:p>
            <a:r>
              <a:rPr lang="pt-BR" sz="1100" dirty="0"/>
              <a:t>  </a:t>
            </a:r>
          </a:p>
          <a:p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 Server {</a:t>
            </a:r>
          </a:p>
          <a:p>
            <a:r>
              <a:rPr lang="pt-BR" sz="1100" dirty="0"/>
              <a:t>     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public</a:t>
            </a:r>
            <a:r>
              <a:rPr lang="pt-BR" sz="1100" dirty="0"/>
              <a:t> </a:t>
            </a:r>
            <a:r>
              <a:rPr lang="pt-BR" sz="1100" dirty="0" err="1"/>
              <a:t>static</a:t>
            </a:r>
            <a:r>
              <a:rPr lang="pt-BR" sz="1100" dirty="0"/>
              <a:t> </a:t>
            </a: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dirty="0" err="1"/>
              <a:t>main</a:t>
            </a:r>
            <a:r>
              <a:rPr lang="pt-BR" sz="1100" dirty="0"/>
              <a:t>(</a:t>
            </a:r>
            <a:r>
              <a:rPr lang="pt-BR" sz="1100" dirty="0" err="1"/>
              <a:t>String</a:t>
            </a:r>
            <a:r>
              <a:rPr lang="pt-BR" sz="1100" dirty="0"/>
              <a:t> </a:t>
            </a:r>
            <a:r>
              <a:rPr lang="pt-BR" sz="1100" dirty="0" err="1"/>
              <a:t>args</a:t>
            </a:r>
            <a:r>
              <a:rPr lang="pt-BR" sz="1100" dirty="0"/>
              <a:t>[]){</a:t>
            </a:r>
          </a:p>
          <a:p>
            <a:r>
              <a:rPr lang="pt-BR" sz="1100" dirty="0"/>
              <a:t>        </a:t>
            </a:r>
            <a:r>
              <a:rPr lang="pt-BR" sz="1100" dirty="0" err="1"/>
              <a:t>try</a:t>
            </a:r>
            <a:r>
              <a:rPr lang="pt-BR" sz="1100" dirty="0"/>
              <a:t> {</a:t>
            </a:r>
          </a:p>
          <a:p>
            <a:r>
              <a:rPr lang="pt-BR" sz="1100" dirty="0"/>
              <a:t>            </a:t>
            </a:r>
            <a:r>
              <a:rPr lang="pt-BR" sz="1100" dirty="0" err="1"/>
              <a:t>ServerSocket</a:t>
            </a:r>
            <a:r>
              <a:rPr lang="pt-BR" sz="1100" dirty="0"/>
              <a:t> server = new </a:t>
            </a:r>
            <a:r>
              <a:rPr lang="pt-BR" sz="1100" dirty="0" err="1"/>
              <a:t>ServerSocket</a:t>
            </a:r>
            <a:r>
              <a:rPr lang="pt-BR" sz="1100" dirty="0"/>
              <a:t>(3322);                       </a:t>
            </a:r>
          </a:p>
          <a:p>
            <a:r>
              <a:rPr lang="pt-BR" sz="1100" dirty="0"/>
              <a:t>            </a:t>
            </a:r>
            <a:r>
              <a:rPr lang="pt-BR" sz="1100" dirty="0" err="1"/>
              <a:t>System.out.println</a:t>
            </a:r>
            <a:r>
              <a:rPr lang="pt-BR" sz="1100" dirty="0"/>
              <a:t>("Servidor iniciado na porta 3322");</a:t>
            </a:r>
          </a:p>
          <a:p>
            <a:r>
              <a:rPr lang="pt-BR" sz="1100" dirty="0"/>
              <a:t>             </a:t>
            </a:r>
          </a:p>
          <a:p>
            <a:r>
              <a:rPr lang="pt-BR" sz="1100" dirty="0"/>
              <a:t>            Socket cliente = </a:t>
            </a:r>
            <a:r>
              <a:rPr lang="pt-BR" sz="1100" dirty="0" err="1"/>
              <a:t>server.accept</a:t>
            </a:r>
            <a:r>
              <a:rPr lang="pt-BR" sz="1100" dirty="0"/>
              <a:t>();</a:t>
            </a:r>
          </a:p>
          <a:p>
            <a:r>
              <a:rPr lang="pt-BR" sz="1100" dirty="0"/>
              <a:t>            </a:t>
            </a:r>
            <a:r>
              <a:rPr lang="pt-BR" sz="1100" dirty="0" err="1"/>
              <a:t>System.out.println</a:t>
            </a:r>
            <a:r>
              <a:rPr lang="pt-BR" sz="1100" dirty="0"/>
              <a:t>("Cliente conectado do IP "+</a:t>
            </a:r>
            <a:r>
              <a:rPr lang="pt-BR" sz="1100" dirty="0" err="1"/>
              <a:t>cliente.getInetAddress</a:t>
            </a:r>
            <a:r>
              <a:rPr lang="pt-BR" sz="1100" dirty="0"/>
              <a:t>().</a:t>
            </a:r>
          </a:p>
          <a:p>
            <a:r>
              <a:rPr lang="pt-BR" sz="1100" dirty="0"/>
              <a:t>                    </a:t>
            </a:r>
            <a:r>
              <a:rPr lang="pt-BR" sz="1100" dirty="0" err="1"/>
              <a:t>getHostAddress</a:t>
            </a:r>
            <a:r>
              <a:rPr lang="pt-BR" sz="1100" dirty="0"/>
              <a:t>());</a:t>
            </a:r>
          </a:p>
          <a:p>
            <a:r>
              <a:rPr lang="pt-BR" sz="1100" dirty="0"/>
              <a:t>            Scanner entrada = new Scanner(</a:t>
            </a:r>
            <a:r>
              <a:rPr lang="pt-BR" sz="1100" dirty="0" err="1"/>
              <a:t>cliente.getInputStream</a:t>
            </a:r>
            <a:r>
              <a:rPr lang="pt-BR" sz="1100" dirty="0"/>
              <a:t>());</a:t>
            </a:r>
          </a:p>
          <a:p>
            <a:r>
              <a:rPr lang="pt-BR" sz="1100" dirty="0"/>
              <a:t>            </a:t>
            </a:r>
            <a:r>
              <a:rPr lang="pt-BR" sz="1100" dirty="0" err="1"/>
              <a:t>while</a:t>
            </a:r>
            <a:r>
              <a:rPr lang="pt-BR" sz="1100" dirty="0"/>
              <a:t>(</a:t>
            </a:r>
            <a:r>
              <a:rPr lang="pt-BR" sz="1100" dirty="0" err="1"/>
              <a:t>entrada.hasNextLine</a:t>
            </a:r>
            <a:r>
              <a:rPr lang="pt-BR" sz="1100" dirty="0"/>
              <a:t>()){</a:t>
            </a:r>
          </a:p>
          <a:p>
            <a:r>
              <a:rPr lang="pt-BR" sz="1100" dirty="0"/>
              <a:t>                </a:t>
            </a:r>
            <a:r>
              <a:rPr lang="pt-BR" sz="1100" dirty="0" err="1"/>
              <a:t>System.out.println</a:t>
            </a:r>
            <a:r>
              <a:rPr lang="pt-BR" sz="1100" dirty="0"/>
              <a:t>(</a:t>
            </a:r>
            <a:r>
              <a:rPr lang="pt-BR" sz="1100" dirty="0" err="1"/>
              <a:t>entrada.nextLine</a:t>
            </a:r>
            <a:r>
              <a:rPr lang="pt-BR" sz="1100" dirty="0"/>
              <a:t>());</a:t>
            </a:r>
          </a:p>
          <a:p>
            <a:r>
              <a:rPr lang="pt-BR" sz="1100" dirty="0"/>
              <a:t>            }</a:t>
            </a:r>
          </a:p>
          <a:p>
            <a:r>
              <a:rPr lang="pt-BR" sz="1100" dirty="0"/>
              <a:t>             </a:t>
            </a:r>
          </a:p>
          <a:p>
            <a:r>
              <a:rPr lang="pt-BR" sz="1100" dirty="0"/>
              <a:t>            </a:t>
            </a:r>
            <a:r>
              <a:rPr lang="pt-BR" sz="1100" dirty="0" err="1"/>
              <a:t>entrada.close</a:t>
            </a:r>
            <a:r>
              <a:rPr lang="pt-BR" sz="1100" dirty="0"/>
              <a:t>();</a:t>
            </a:r>
          </a:p>
          <a:p>
            <a:r>
              <a:rPr lang="pt-BR" sz="1100" dirty="0"/>
              <a:t>            </a:t>
            </a:r>
            <a:r>
              <a:rPr lang="pt-BR" sz="1100" dirty="0" err="1"/>
              <a:t>server.close</a:t>
            </a:r>
            <a:r>
              <a:rPr lang="pt-BR" sz="1100" dirty="0"/>
              <a:t>();</a:t>
            </a:r>
          </a:p>
          <a:p>
            <a:r>
              <a:rPr lang="pt-BR" sz="1100" dirty="0"/>
              <a:t>             </a:t>
            </a:r>
          </a:p>
          <a:p>
            <a:r>
              <a:rPr lang="pt-BR" sz="1100" dirty="0"/>
              <a:t>        } catch (</a:t>
            </a:r>
            <a:r>
              <a:rPr lang="pt-BR" sz="1100" dirty="0" err="1"/>
              <a:t>IOException</a:t>
            </a:r>
            <a:r>
              <a:rPr lang="pt-BR" sz="1100" dirty="0"/>
              <a:t> </a:t>
            </a:r>
            <a:r>
              <a:rPr lang="pt-BR" sz="1100" dirty="0" err="1"/>
              <a:t>ex</a:t>
            </a:r>
            <a:r>
              <a:rPr lang="pt-BR" sz="1100" dirty="0"/>
              <a:t>) {</a:t>
            </a:r>
          </a:p>
          <a:p>
            <a:r>
              <a:rPr lang="pt-BR" sz="1100" dirty="0"/>
              <a:t>            </a:t>
            </a:r>
            <a:r>
              <a:rPr lang="pt-BR" sz="1100" dirty="0" err="1"/>
              <a:t>Logger.getLogger</a:t>
            </a:r>
            <a:r>
              <a:rPr lang="pt-BR" sz="1100" dirty="0"/>
              <a:t>(</a:t>
            </a:r>
            <a:r>
              <a:rPr lang="pt-BR" sz="1100" dirty="0" err="1"/>
              <a:t>Server.class.getName</a:t>
            </a:r>
            <a:r>
              <a:rPr lang="pt-BR" sz="1100" dirty="0"/>
              <a:t>()).log(</a:t>
            </a:r>
            <a:r>
              <a:rPr lang="pt-BR" sz="1100" dirty="0" err="1"/>
              <a:t>Level.SEVERE</a:t>
            </a:r>
            <a:r>
              <a:rPr lang="pt-BR" sz="1100" dirty="0"/>
              <a:t>, </a:t>
            </a:r>
            <a:r>
              <a:rPr lang="pt-BR" sz="1100" dirty="0" err="1"/>
              <a:t>null</a:t>
            </a:r>
            <a:r>
              <a:rPr lang="pt-BR" sz="1100" dirty="0"/>
              <a:t>, </a:t>
            </a:r>
            <a:r>
              <a:rPr lang="pt-BR" sz="1100" dirty="0" err="1"/>
              <a:t>ex</a:t>
            </a:r>
            <a:r>
              <a:rPr lang="pt-BR" sz="1100" dirty="0"/>
              <a:t>);</a:t>
            </a:r>
          </a:p>
          <a:p>
            <a:r>
              <a:rPr lang="pt-BR" sz="1100" dirty="0"/>
              <a:t>        }</a:t>
            </a:r>
          </a:p>
          <a:p>
            <a:r>
              <a:rPr lang="pt-BR" sz="1100" dirty="0"/>
              <a:t>         </a:t>
            </a:r>
          </a:p>
          <a:p>
            <a:r>
              <a:rPr lang="pt-BR" sz="1100" dirty="0"/>
              <a:t>    }</a:t>
            </a:r>
          </a:p>
          <a:p>
            <a:r>
              <a:rPr lang="pt-BR" sz="1100" dirty="0"/>
              <a:t>     </a:t>
            </a:r>
          </a:p>
          <a:p>
            <a:r>
              <a:rPr lang="pt-BR" sz="1100" dirty="0"/>
              <a:t>}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F703C9-9F90-4FD3-9654-6E692FF55980}"/>
              </a:ext>
            </a:extLst>
          </p:cNvPr>
          <p:cNvSpPr txBox="1"/>
          <p:nvPr/>
        </p:nvSpPr>
        <p:spPr>
          <a:xfrm>
            <a:off x="6514664" y="1788557"/>
            <a:ext cx="50387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Vamos entender o código;</a:t>
            </a:r>
          </a:p>
          <a:p>
            <a:pPr algn="just"/>
            <a:r>
              <a:rPr lang="pt-BR" sz="1400" dirty="0"/>
              <a:t>1.Primeiro criar um objeto do tipo </a:t>
            </a:r>
            <a:r>
              <a:rPr lang="pt-BR" sz="1400" dirty="0" err="1"/>
              <a:t>SockerServer</a:t>
            </a:r>
            <a:r>
              <a:rPr lang="pt-BR" sz="1400" dirty="0"/>
              <a:t> na porta 3322.</a:t>
            </a:r>
            <a:r>
              <a:rPr lang="pt-BR" sz="1400" i="1" dirty="0"/>
              <a:t> </a:t>
            </a:r>
            <a:r>
              <a:rPr lang="pt-BR" sz="1200" i="1" dirty="0" err="1"/>
              <a:t>obs</a:t>
            </a:r>
            <a:r>
              <a:rPr lang="pt-BR" sz="1200" i="1" dirty="0"/>
              <a:t> importante escolher porta que não esteja em uso por algum serviço do sistema operacional.</a:t>
            </a:r>
          </a:p>
          <a:p>
            <a:pPr algn="just"/>
            <a:endParaRPr lang="pt-BR" sz="1400" i="1" dirty="0"/>
          </a:p>
          <a:p>
            <a:pPr algn="just"/>
            <a:r>
              <a:rPr lang="pt-BR" sz="1400" i="1" dirty="0"/>
              <a:t>2</a:t>
            </a:r>
            <a:r>
              <a:rPr lang="pt-BR" sz="1400" dirty="0"/>
              <a:t>.Depois chamamos o </a:t>
            </a:r>
            <a:r>
              <a:rPr lang="pt-BR" sz="1400" dirty="0" err="1"/>
              <a:t>método”server.accept</a:t>
            </a:r>
            <a:r>
              <a:rPr lang="pt-BR" sz="1400" dirty="0"/>
              <a:t>()”que irá “</a:t>
            </a:r>
            <a:r>
              <a:rPr lang="pt-BR" sz="1400" dirty="0" err="1"/>
              <a:t>bloquear”a</a:t>
            </a:r>
            <a:r>
              <a:rPr lang="pt-BR" sz="1400" dirty="0"/>
              <a:t> execução do restante da lógica até que uma conexão seja </a:t>
            </a:r>
            <a:r>
              <a:rPr lang="pt-BR" sz="1400" dirty="0" err="1"/>
              <a:t>estabelecida.</a:t>
            </a:r>
            <a:r>
              <a:rPr lang="pt-BR" sz="1200" i="1" dirty="0" err="1"/>
              <a:t>obs.para</a:t>
            </a:r>
            <a:r>
              <a:rPr lang="pt-BR" sz="1200" i="1" dirty="0"/>
              <a:t> varias </a:t>
            </a:r>
            <a:r>
              <a:rPr lang="pt-BR" sz="1200" i="1" dirty="0" err="1"/>
              <a:t>conecções</a:t>
            </a:r>
            <a:r>
              <a:rPr lang="pt-BR" sz="1200" i="1" dirty="0"/>
              <a:t> envolver o “</a:t>
            </a:r>
            <a:r>
              <a:rPr lang="pt-BR" sz="1200" i="1" dirty="0" err="1"/>
              <a:t>server.accept</a:t>
            </a:r>
            <a:r>
              <a:rPr lang="pt-BR" sz="1200" i="1" dirty="0"/>
              <a:t>()” em um laço “</a:t>
            </a:r>
            <a:r>
              <a:rPr lang="pt-BR" sz="1200" i="1" dirty="0" err="1"/>
              <a:t>while</a:t>
            </a:r>
            <a:r>
              <a:rPr lang="pt-BR" sz="1200" i="1" dirty="0"/>
              <a:t>” para que ele possa aceitar diversas conexões</a:t>
            </a:r>
            <a:r>
              <a:rPr lang="pt-BR" sz="1400" i="1" dirty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3.Ao usar </a:t>
            </a:r>
            <a:r>
              <a:rPr lang="pt-BR" sz="1400" dirty="0" err="1"/>
              <a:t>getInputStream</a:t>
            </a:r>
            <a:r>
              <a:rPr lang="pt-BR" sz="1400" dirty="0"/>
              <a:t>() estamos capturando o que o cliente </a:t>
            </a:r>
            <a:r>
              <a:rPr lang="pt-BR" sz="1400" dirty="0" err="1"/>
              <a:t>digitou,e</a:t>
            </a:r>
            <a:r>
              <a:rPr lang="pt-BR" sz="1400" dirty="0"/>
              <a:t> neste ponto uma conexão já foi </a:t>
            </a:r>
            <a:r>
              <a:rPr lang="pt-BR" sz="1400" dirty="0" err="1"/>
              <a:t>estabelecida,só</a:t>
            </a:r>
            <a:r>
              <a:rPr lang="pt-BR" sz="1400" dirty="0"/>
              <a:t> precisamos trafegar os dados neste “canal de </a:t>
            </a:r>
            <a:r>
              <a:rPr lang="pt-BR" sz="1400" dirty="0" err="1"/>
              <a:t>comunicação”.Nosso</a:t>
            </a:r>
            <a:r>
              <a:rPr lang="pt-BR" sz="1400" dirty="0"/>
              <a:t> objetivo aqui é apenas usar o “</a:t>
            </a:r>
            <a:r>
              <a:rPr lang="pt-BR" sz="1400" dirty="0" err="1"/>
              <a:t>while</a:t>
            </a:r>
            <a:r>
              <a:rPr lang="pt-BR" sz="1400" dirty="0"/>
              <a:t>” e mostrar no console do servidor o que está sendo digitado no cliente, mas você poderia fazer vários tipos de tratamentos no lodo do servidor com os dados recebidos.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4.Por fim fechamos a conexão do servidor e o Scanner , assim o fluxo de transmissão é interrompido.</a:t>
            </a:r>
          </a:p>
        </p:txBody>
      </p:sp>
    </p:spTree>
    <p:extLst>
      <p:ext uri="{BB962C8B-B14F-4D97-AF65-F5344CB8AC3E}">
        <p14:creationId xmlns:p14="http://schemas.microsoft.com/office/powerpoint/2010/main" val="14601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559157F-A769-4667-AE40-A9E0FA598DB0}"/>
              </a:ext>
            </a:extLst>
          </p:cNvPr>
          <p:cNvSpPr txBox="1"/>
          <p:nvPr/>
        </p:nvSpPr>
        <p:spPr>
          <a:xfrm>
            <a:off x="1997242" y="697832"/>
            <a:ext cx="6882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*Nossa ultima classe foi um método “</a:t>
            </a:r>
            <a:r>
              <a:rPr lang="pt-BR" dirty="0" err="1"/>
              <a:t>main</a:t>
            </a:r>
            <a:r>
              <a:rPr lang="pt-BR" dirty="0"/>
              <a:t>()”.ela devera ser executada  para que ela comece a escutar uma conexão do cliente.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447203-D1D4-417E-B487-A46C3912F396}"/>
              </a:ext>
            </a:extLst>
          </p:cNvPr>
          <p:cNvSpPr txBox="1"/>
          <p:nvPr/>
        </p:nvSpPr>
        <p:spPr>
          <a:xfrm>
            <a:off x="757160" y="2261937"/>
            <a:ext cx="3553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Nosso cliente será composto por um formulário simples, com uma caixa de texto e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jbutton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, assim poderemos enviar tudo que for digitado na caixa de texto para o console do servidor.</a:t>
            </a:r>
          </a:p>
        </p:txBody>
      </p:sp>
      <p:pic>
        <p:nvPicPr>
          <p:cNvPr id="2050" name="Picture 2" descr="https://cdn.discordapp.com/attachments/465553556858994699/465555521756200960/unknown.png">
            <a:extLst>
              <a:ext uri="{FF2B5EF4-FFF2-40B4-BE49-F238E27FC236}">
                <a16:creationId xmlns:a16="http://schemas.microsoft.com/office/drawing/2014/main" id="{D7932AFD-35D3-48D2-AF04-D2213729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32" y="2196342"/>
            <a:ext cx="36957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6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306B3E-10CA-47B4-A2AD-B716549C8E54}"/>
              </a:ext>
            </a:extLst>
          </p:cNvPr>
          <p:cNvSpPr txBox="1"/>
          <p:nvPr/>
        </p:nvSpPr>
        <p:spPr>
          <a:xfrm>
            <a:off x="1546059" y="658574"/>
            <a:ext cx="33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Listagem 10. </a:t>
            </a:r>
            <a:r>
              <a:rPr lang="pt-BR" dirty="0"/>
              <a:t>Formulário cliente.</a:t>
            </a:r>
          </a:p>
        </p:txBody>
      </p:sp>
      <p:sp>
        <p:nvSpPr>
          <p:cNvPr id="6" name="CaixaDeTexto 5" descr="javax.swing.GroupLayout layout = new javax.swing.GroupLayout(getContentPane());&#10;        getContentPane().setLayout(layout);&#10;        layout.setHorizontalGroup(&#10;            layout.createParallelGroup(javax.swing.GroupLayout.Alignment.LEADING)&#10;            .addGroup(layout.createSequentialGroup()&#10;                .addContainerGap()&#10;                .addGroup(layout.createParallelGroup(javax.swing.GroupLayout.Alignment.LEADING)&#10;                    .addComponent(jScrollPane1, javax.swing.GroupLayout.DEFAULT_SIZE, 376, Short.MAX_VALUE)&#10;                    .addGroup(layout.createSequentialGroup()&#10;                        .addComponent(jButton1)&#10;                        .addGap(0, 0, Short.MAX_VALUE)))&#10;                .addContainerGap())&#10;        );&#10;        layout.setVerticalGroup(&#10;            layout.createParallelGroup(javax.swing.GroupLayout.Alignment.LEADING)&#10;            .addGroup(layout.createSequentialGroup()&#10;                .addContainerGap()&#10;                .addComponent(jScrollPane1, javax.swing.GroupLayout.PREFERRED_SIZE, 228, javax.swing.GroupLayout.PREFERRED_SIZE)&#10;                .addPreferredGap(javax.swing.LayoutStyle.ComponentPlacement.RELATED)&#10;                .addComponent(jButton1)&#10;                .addContainerGap(25, Short.MAX_VALUE))&#10;        );&#10;  &#10;        pack();&#10;    }// &lt;/editor-fold&gt;                        &#10;  &#10;    private void jButton1ActionPerformed(java.awt.event.ActionEvent evt) {                                         &#10;        try {&#10;            PrintStream saida = new PrintStream(cliente.getOutputStream());&#10;            saida.println(jTextArea1.getText());&#10;            jTextArea1.setText(&quot;&quot;);&#10;        } catch (IOException ex) {&#10;            Logger.getLogger(FCliente.class.getName()).log(Level.SEVERE, null, ex);&#10;        }&#10;    }                                        &#10;  &#10;    /**&#10;     * @param args the command line arguments&#10;     */&#10;    public static void main(String args[]) {&#10;        /* Set the Nimbus look and feel */&#10;        //&lt;editor-fold defaultstate=&quot;collapsed&quot; desc=&quot; Look and feel setting code (optional) &quot;&gt;&#10;        /* If Nimbus (introduced in Java SE 6) is not available, stay with the default look and feel.&#10;         * For details see http://download.oracle.com/javase/tutorial/uiswing/lookandfeel/plaf.html&#10;         */&#10;        try {&#10;            for (javax.swing.UIManager.LookAndFeelInfo info : javax.swing.UIManager.getInstalledLookAndFeels()) {&#10;                if (&quot;Nimbus&quot;.equals(info.getName())) {&#10;                    javax.swing.UIManager.setLookAndFeel(info.getClassName());&#10;                    break;&#10;                }&#10;            }&#10;        } catch (ClassNotFoundException ex) {&#10;            java.util.logging.Logger.getLogger(FClient.class.getName()).log(java.util.logging.Level.SEVERE, null, ex);&#10;        } catch (InstantiationException ex) {&#10;            java.util.logging.Logger.getLogger(FClient.class.getName()).log(java.util.logging.Level.SEVERE, null, ex);&#10;        } catch (IllegalAccessException ex) {&#10;            java.util.logging.Logger.getLogger(FClient.class.getName()).log(java.util.logging.Level.SEVERE, null, ex);&#10;        } catch (javax.swing.UnsupportedLookAndFeelException ex) {&#10;            java.util.logging.Logger.getLogger(FClient.class.getName()).log(java.util.logging.Level.SEVERE, null, ex);&#10;        }&#10;        //&lt;/editor-fold&gt;&#10;  &#10;        /* Create and display the form */&#10;        java.awt.EventQueue.invokeLater(new Runnable() {&#10;            public void run() {&#10;                new FClient().setVisible(true);&#10;            }&#10;        });&#10;    }&#10;  &#10;    // Variables declaration - do not modify                     &#10;    private javax.swing.JButton jButton1;&#10;    private javax.swing.JScrollPane jScrollPane1;&#10;    private javax.swing.JTextArea jTextArea1;&#10;    // End of variables declaration                   &#10;}">
            <a:extLst>
              <a:ext uri="{FF2B5EF4-FFF2-40B4-BE49-F238E27FC236}">
                <a16:creationId xmlns:a16="http://schemas.microsoft.com/office/drawing/2014/main" id="{B70D3DA1-A436-487E-887D-B990D6923B32}"/>
              </a:ext>
            </a:extLst>
          </p:cNvPr>
          <p:cNvSpPr txBox="1"/>
          <p:nvPr/>
        </p:nvSpPr>
        <p:spPr>
          <a:xfrm>
            <a:off x="4725338" y="1628069"/>
            <a:ext cx="35252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2ED95E-A0F9-4E47-BF53-3B665E8BEDA8}"/>
              </a:ext>
            </a:extLst>
          </p:cNvPr>
          <p:cNvSpPr txBox="1"/>
          <p:nvPr/>
        </p:nvSpPr>
        <p:spPr>
          <a:xfrm>
            <a:off x="8615756" y="1027906"/>
            <a:ext cx="29935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906629-3AD9-4C82-BD89-BFE49667565F}"/>
              </a:ext>
            </a:extLst>
          </p:cNvPr>
          <p:cNvSpPr txBox="1"/>
          <p:nvPr/>
        </p:nvSpPr>
        <p:spPr>
          <a:xfrm>
            <a:off x="369945" y="2133688"/>
            <a:ext cx="2866550" cy="286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package</a:t>
            </a:r>
            <a:r>
              <a:rPr lang="pt-BR" sz="600" dirty="0"/>
              <a:t> apresentação;</a:t>
            </a:r>
          </a:p>
          <a:p>
            <a:endParaRPr lang="pt-BR" sz="600" dirty="0"/>
          </a:p>
          <a:p>
            <a:r>
              <a:rPr lang="pt-BR" sz="600" dirty="0"/>
              <a:t>/**</a:t>
            </a:r>
          </a:p>
          <a:p>
            <a:r>
              <a:rPr lang="pt-BR" sz="600" dirty="0"/>
              <a:t> *</a:t>
            </a:r>
          </a:p>
          <a:p>
            <a:r>
              <a:rPr lang="pt-BR" sz="600" dirty="0"/>
              <a:t> * @</a:t>
            </a:r>
            <a:r>
              <a:rPr lang="pt-BR" sz="600" dirty="0" err="1"/>
              <a:t>author</a:t>
            </a:r>
            <a:r>
              <a:rPr lang="pt-BR" sz="600" dirty="0"/>
              <a:t> </a:t>
            </a:r>
            <a:r>
              <a:rPr lang="pt-BR" sz="600" dirty="0" err="1"/>
              <a:t>lucas</a:t>
            </a:r>
            <a:endParaRPr lang="pt-BR" sz="600" dirty="0"/>
          </a:p>
          <a:p>
            <a:r>
              <a:rPr lang="pt-BR" sz="600" dirty="0"/>
              <a:t> *</a:t>
            </a:r>
          </a:p>
          <a:p>
            <a:r>
              <a:rPr lang="pt-BR" sz="600" dirty="0"/>
              <a:t> **/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 err="1"/>
              <a:t>import</a:t>
            </a:r>
            <a:r>
              <a:rPr lang="pt-BR" sz="600" dirty="0"/>
              <a:t> </a:t>
            </a:r>
            <a:r>
              <a:rPr lang="pt-BR" sz="600" dirty="0" err="1"/>
              <a:t>java.io.IOException</a:t>
            </a:r>
            <a:r>
              <a:rPr lang="pt-BR" sz="600" dirty="0"/>
              <a:t>;</a:t>
            </a:r>
          </a:p>
          <a:p>
            <a:r>
              <a:rPr lang="pt-BR" sz="600" dirty="0" err="1"/>
              <a:t>import</a:t>
            </a:r>
            <a:r>
              <a:rPr lang="pt-BR" sz="600" dirty="0"/>
              <a:t> </a:t>
            </a:r>
            <a:r>
              <a:rPr lang="pt-BR" sz="600" dirty="0" err="1"/>
              <a:t>java.io.PrintStream</a:t>
            </a:r>
            <a:r>
              <a:rPr lang="pt-BR" sz="600" dirty="0"/>
              <a:t>;</a:t>
            </a:r>
          </a:p>
          <a:p>
            <a:r>
              <a:rPr lang="pt-BR" sz="600" dirty="0" err="1"/>
              <a:t>import</a:t>
            </a:r>
            <a:r>
              <a:rPr lang="pt-BR" sz="600" dirty="0"/>
              <a:t> </a:t>
            </a:r>
            <a:r>
              <a:rPr lang="pt-BR" sz="600" dirty="0" err="1"/>
              <a:t>java.net.Socket</a:t>
            </a:r>
            <a:r>
              <a:rPr lang="pt-BR" sz="600" dirty="0"/>
              <a:t>;</a:t>
            </a:r>
          </a:p>
          <a:p>
            <a:r>
              <a:rPr lang="pt-BR" sz="600" dirty="0" err="1"/>
              <a:t>import</a:t>
            </a:r>
            <a:r>
              <a:rPr lang="pt-BR" sz="600" dirty="0"/>
              <a:t> </a:t>
            </a:r>
            <a:r>
              <a:rPr lang="pt-BR" sz="600" dirty="0" err="1"/>
              <a:t>java.util.logging.Level</a:t>
            </a:r>
            <a:r>
              <a:rPr lang="pt-BR" sz="600" dirty="0"/>
              <a:t>;</a:t>
            </a:r>
          </a:p>
          <a:p>
            <a:r>
              <a:rPr lang="pt-BR" sz="600" dirty="0" err="1"/>
              <a:t>import</a:t>
            </a:r>
            <a:r>
              <a:rPr lang="pt-BR" sz="600" dirty="0"/>
              <a:t> </a:t>
            </a:r>
            <a:r>
              <a:rPr lang="pt-BR" sz="600" dirty="0" err="1"/>
              <a:t>java.util.logging.Logger</a:t>
            </a:r>
            <a:r>
              <a:rPr lang="pt-BR" sz="600" dirty="0"/>
              <a:t>;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 err="1"/>
              <a:t>public</a:t>
            </a:r>
            <a:r>
              <a:rPr lang="pt-BR" sz="600" dirty="0"/>
              <a:t> </a:t>
            </a:r>
            <a:r>
              <a:rPr lang="pt-BR" sz="600" dirty="0" err="1"/>
              <a:t>class</a:t>
            </a:r>
            <a:r>
              <a:rPr lang="pt-BR" sz="600" dirty="0"/>
              <a:t> cliente_1 </a:t>
            </a:r>
            <a:r>
              <a:rPr lang="pt-BR" sz="600" dirty="0" err="1"/>
              <a:t>extends</a:t>
            </a:r>
            <a:r>
              <a:rPr lang="pt-BR" sz="600" dirty="0"/>
              <a:t> </a:t>
            </a:r>
            <a:r>
              <a:rPr lang="pt-BR" sz="600" dirty="0" err="1"/>
              <a:t>javax.swing.JFrame</a:t>
            </a:r>
            <a:r>
              <a:rPr lang="pt-BR" sz="600" dirty="0"/>
              <a:t> {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</a:t>
            </a:r>
            <a:r>
              <a:rPr lang="pt-BR" sz="600" dirty="0" err="1"/>
              <a:t>private</a:t>
            </a:r>
            <a:r>
              <a:rPr lang="pt-BR" sz="600" dirty="0"/>
              <a:t> Socket cliente;</a:t>
            </a:r>
          </a:p>
          <a:p>
            <a:endParaRPr lang="pt-BR" sz="600" dirty="0"/>
          </a:p>
          <a:p>
            <a:r>
              <a:rPr lang="pt-BR" sz="600" dirty="0"/>
              <a:t>    </a:t>
            </a:r>
            <a:r>
              <a:rPr lang="pt-BR" sz="600" dirty="0" err="1"/>
              <a:t>public</a:t>
            </a:r>
            <a:r>
              <a:rPr lang="pt-BR" sz="600" dirty="0"/>
              <a:t> cliente_1() {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initComponents</a:t>
            </a:r>
            <a:r>
              <a:rPr lang="pt-BR" sz="600" dirty="0"/>
              <a:t>();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initCliente</a:t>
            </a:r>
            <a:r>
              <a:rPr lang="pt-BR" sz="600" dirty="0"/>
              <a:t>();</a:t>
            </a:r>
          </a:p>
          <a:p>
            <a:r>
              <a:rPr lang="pt-BR" sz="600" dirty="0"/>
              <a:t>    }</a:t>
            </a:r>
          </a:p>
          <a:p>
            <a:r>
              <a:rPr lang="pt-BR" sz="600" dirty="0"/>
              <a:t>     </a:t>
            </a:r>
          </a:p>
          <a:p>
            <a:r>
              <a:rPr lang="pt-BR" sz="600" dirty="0"/>
              <a:t>    </a:t>
            </a:r>
            <a:r>
              <a:rPr lang="pt-BR" sz="600" dirty="0" err="1"/>
              <a:t>private</a:t>
            </a:r>
            <a:r>
              <a:rPr lang="pt-BR" sz="600" dirty="0"/>
              <a:t> </a:t>
            </a:r>
            <a:r>
              <a:rPr lang="pt-BR" sz="600" dirty="0" err="1"/>
              <a:t>void</a:t>
            </a:r>
            <a:r>
              <a:rPr lang="pt-BR" sz="600" dirty="0"/>
              <a:t> </a:t>
            </a:r>
            <a:r>
              <a:rPr lang="pt-BR" sz="600" dirty="0" err="1"/>
              <a:t>initCliente</a:t>
            </a:r>
            <a:r>
              <a:rPr lang="pt-BR" sz="600" dirty="0"/>
              <a:t>(){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try</a:t>
            </a:r>
            <a:r>
              <a:rPr lang="pt-BR" sz="600" dirty="0"/>
              <a:t> {</a:t>
            </a:r>
          </a:p>
          <a:p>
            <a:r>
              <a:rPr lang="pt-BR" sz="600" dirty="0"/>
              <a:t>            cliente = new Socket("192.168.3.100",3322);</a:t>
            </a:r>
          </a:p>
          <a:p>
            <a:r>
              <a:rPr lang="pt-BR" sz="600" dirty="0"/>
              <a:t>        } catch (</a:t>
            </a:r>
            <a:r>
              <a:rPr lang="pt-BR" sz="600" dirty="0" err="1"/>
              <a:t>IOException</a:t>
            </a:r>
            <a:r>
              <a:rPr lang="pt-BR" sz="600" dirty="0"/>
              <a:t> </a:t>
            </a:r>
            <a:r>
              <a:rPr lang="pt-BR" sz="600" dirty="0" err="1"/>
              <a:t>ex</a:t>
            </a:r>
            <a:r>
              <a:rPr lang="pt-BR" sz="600" dirty="0"/>
              <a:t>) {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Logger.getLogger</a:t>
            </a:r>
            <a:r>
              <a:rPr lang="pt-BR" sz="600" dirty="0"/>
              <a:t>(cliente_1.class.getName()).log(</a:t>
            </a:r>
            <a:r>
              <a:rPr lang="pt-BR" sz="600" dirty="0" err="1"/>
              <a:t>Level.SEVERE</a:t>
            </a:r>
            <a:r>
              <a:rPr lang="pt-BR" sz="600" dirty="0"/>
              <a:t>, </a:t>
            </a:r>
            <a:r>
              <a:rPr lang="pt-BR" sz="600" dirty="0" err="1"/>
              <a:t>null</a:t>
            </a:r>
            <a:r>
              <a:rPr lang="pt-BR" sz="600" dirty="0"/>
              <a:t>, </a:t>
            </a:r>
            <a:r>
              <a:rPr lang="pt-BR" sz="600" dirty="0" err="1"/>
              <a:t>ex</a:t>
            </a:r>
            <a:r>
              <a:rPr lang="pt-BR" sz="600" dirty="0"/>
              <a:t>);</a:t>
            </a:r>
          </a:p>
          <a:p>
            <a:r>
              <a:rPr lang="pt-BR" sz="600" dirty="0"/>
              <a:t>        }</a:t>
            </a:r>
          </a:p>
          <a:p>
            <a:r>
              <a:rPr lang="pt-BR" sz="600" dirty="0"/>
              <a:t>    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2CC32C-736B-45AF-95D0-544A7948F061}"/>
              </a:ext>
            </a:extLst>
          </p:cNvPr>
          <p:cNvSpPr txBox="1"/>
          <p:nvPr/>
        </p:nvSpPr>
        <p:spPr>
          <a:xfrm>
            <a:off x="3521790" y="1120239"/>
            <a:ext cx="32465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600" dirty="0"/>
              <a:t>@</a:t>
            </a:r>
            <a:r>
              <a:rPr lang="pt-BR" sz="600" dirty="0" err="1"/>
              <a:t>SuppressWarnings</a:t>
            </a:r>
            <a:r>
              <a:rPr lang="pt-BR" sz="600" dirty="0"/>
              <a:t>("</a:t>
            </a:r>
            <a:r>
              <a:rPr lang="pt-BR" sz="600" dirty="0" err="1"/>
              <a:t>unchecked</a:t>
            </a:r>
            <a:r>
              <a:rPr lang="pt-BR" sz="600" dirty="0"/>
              <a:t>")</a:t>
            </a:r>
          </a:p>
          <a:p>
            <a:r>
              <a:rPr lang="pt-BR" sz="600" dirty="0"/>
              <a:t>    // &lt;editor-</a:t>
            </a:r>
            <a:r>
              <a:rPr lang="pt-BR" sz="600" dirty="0" err="1"/>
              <a:t>fold</a:t>
            </a:r>
            <a:r>
              <a:rPr lang="pt-BR" sz="600" dirty="0"/>
              <a:t> </a:t>
            </a:r>
            <a:r>
              <a:rPr lang="pt-BR" sz="600" dirty="0" err="1"/>
              <a:t>defaultstate</a:t>
            </a:r>
            <a:r>
              <a:rPr lang="pt-BR" sz="600" dirty="0"/>
              <a:t>="</a:t>
            </a:r>
            <a:r>
              <a:rPr lang="pt-BR" sz="600" dirty="0" err="1"/>
              <a:t>collapsed</a:t>
            </a:r>
            <a:r>
              <a:rPr lang="pt-BR" sz="600" dirty="0"/>
              <a:t>" </a:t>
            </a:r>
            <a:r>
              <a:rPr lang="pt-BR" sz="600" dirty="0" err="1"/>
              <a:t>desc</a:t>
            </a:r>
            <a:r>
              <a:rPr lang="pt-BR" sz="600" dirty="0"/>
              <a:t>="</a:t>
            </a:r>
            <a:r>
              <a:rPr lang="pt-BR" sz="600" dirty="0" err="1"/>
              <a:t>Generated</a:t>
            </a:r>
            <a:r>
              <a:rPr lang="pt-BR" sz="600" dirty="0"/>
              <a:t> </a:t>
            </a:r>
            <a:r>
              <a:rPr lang="pt-BR" sz="600" dirty="0" err="1"/>
              <a:t>Code</a:t>
            </a:r>
            <a:r>
              <a:rPr lang="pt-BR" sz="600" dirty="0"/>
              <a:t>"&gt;                          </a:t>
            </a:r>
          </a:p>
          <a:p>
            <a:r>
              <a:rPr lang="pt-BR" sz="600" dirty="0"/>
              <a:t>    </a:t>
            </a:r>
            <a:r>
              <a:rPr lang="pt-BR" sz="600" dirty="0" err="1"/>
              <a:t>private</a:t>
            </a:r>
            <a:r>
              <a:rPr lang="pt-BR" sz="600" dirty="0"/>
              <a:t> </a:t>
            </a:r>
            <a:r>
              <a:rPr lang="pt-BR" sz="600" dirty="0" err="1"/>
              <a:t>void</a:t>
            </a:r>
            <a:r>
              <a:rPr lang="pt-BR" sz="600" dirty="0"/>
              <a:t> </a:t>
            </a:r>
            <a:r>
              <a:rPr lang="pt-BR" sz="600" dirty="0" err="1"/>
              <a:t>initComponents</a:t>
            </a:r>
            <a:r>
              <a:rPr lang="pt-BR" sz="600" dirty="0"/>
              <a:t>() {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    jScrollPane1 = new </a:t>
            </a:r>
            <a:r>
              <a:rPr lang="pt-BR" sz="600" dirty="0" err="1"/>
              <a:t>javax.swing.JScrollPane</a:t>
            </a:r>
            <a:r>
              <a:rPr lang="pt-BR" sz="600" dirty="0"/>
              <a:t>();</a:t>
            </a:r>
          </a:p>
          <a:p>
            <a:r>
              <a:rPr lang="pt-BR" sz="600" dirty="0"/>
              <a:t>        jTextArea1 = new </a:t>
            </a:r>
            <a:r>
              <a:rPr lang="pt-BR" sz="600" dirty="0" err="1"/>
              <a:t>javax.swing.JTextArea</a:t>
            </a:r>
            <a:r>
              <a:rPr lang="pt-BR" sz="600" dirty="0"/>
              <a:t>();</a:t>
            </a:r>
          </a:p>
          <a:p>
            <a:r>
              <a:rPr lang="pt-BR" sz="600" dirty="0"/>
              <a:t>        jButton1 = new </a:t>
            </a:r>
            <a:r>
              <a:rPr lang="pt-BR" sz="600" dirty="0" err="1"/>
              <a:t>javax.swing.JButton</a:t>
            </a:r>
            <a:r>
              <a:rPr lang="pt-BR" sz="600" dirty="0"/>
              <a:t>();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setDefaultCloseOperation</a:t>
            </a:r>
            <a:r>
              <a:rPr lang="pt-BR" sz="600" dirty="0"/>
              <a:t>(</a:t>
            </a:r>
            <a:r>
              <a:rPr lang="pt-BR" sz="600" dirty="0" err="1"/>
              <a:t>javax.swing.WindowConstants.EXIT_ON_CLOSE</a:t>
            </a:r>
            <a:r>
              <a:rPr lang="pt-BR" sz="600" dirty="0"/>
              <a:t>);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    jTextArea1.setColumns(20);</a:t>
            </a:r>
          </a:p>
          <a:p>
            <a:r>
              <a:rPr lang="pt-BR" sz="600" dirty="0"/>
              <a:t>        jTextArea1.setRows(5);</a:t>
            </a:r>
          </a:p>
          <a:p>
            <a:r>
              <a:rPr lang="pt-BR" sz="600" dirty="0"/>
              <a:t>        jScrollPane1.setViewportView(jTextArea1);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    jButton1.setText("Enviar Mensagem");</a:t>
            </a:r>
          </a:p>
          <a:p>
            <a:r>
              <a:rPr lang="pt-BR" sz="600" dirty="0"/>
              <a:t>        jButton1.addActionListener(new </a:t>
            </a:r>
            <a:r>
              <a:rPr lang="pt-BR" sz="600" dirty="0" err="1"/>
              <a:t>java.awt.event.ActionListener</a:t>
            </a:r>
            <a:r>
              <a:rPr lang="pt-BR" sz="600" dirty="0"/>
              <a:t>() {</a:t>
            </a:r>
          </a:p>
          <a:p>
            <a:r>
              <a:rPr lang="pt-BR" sz="600" dirty="0"/>
              <a:t>            @</a:t>
            </a:r>
            <a:r>
              <a:rPr lang="pt-BR" sz="600" dirty="0" err="1"/>
              <a:t>Override</a:t>
            </a:r>
            <a:endParaRPr lang="pt-BR" sz="600" dirty="0"/>
          </a:p>
          <a:p>
            <a:r>
              <a:rPr lang="pt-BR" sz="600" dirty="0"/>
              <a:t>            </a:t>
            </a:r>
            <a:r>
              <a:rPr lang="pt-BR" sz="600" dirty="0" err="1"/>
              <a:t>public</a:t>
            </a:r>
            <a:r>
              <a:rPr lang="pt-BR" sz="600" dirty="0"/>
              <a:t> </a:t>
            </a:r>
            <a:r>
              <a:rPr lang="pt-BR" sz="600" dirty="0" err="1"/>
              <a:t>void</a:t>
            </a:r>
            <a:r>
              <a:rPr lang="pt-BR" sz="600" dirty="0"/>
              <a:t> </a:t>
            </a:r>
            <a:r>
              <a:rPr lang="pt-BR" sz="600" dirty="0" err="1"/>
              <a:t>actionPerformed</a:t>
            </a:r>
            <a:r>
              <a:rPr lang="pt-BR" sz="600" dirty="0"/>
              <a:t>(</a:t>
            </a:r>
            <a:r>
              <a:rPr lang="pt-BR" sz="600" dirty="0" err="1"/>
              <a:t>java.awt.event.ActionEvent</a:t>
            </a:r>
            <a:r>
              <a:rPr lang="pt-BR" sz="600" dirty="0"/>
              <a:t> </a:t>
            </a:r>
            <a:r>
              <a:rPr lang="pt-BR" sz="600" dirty="0" err="1"/>
              <a:t>evt</a:t>
            </a:r>
            <a:r>
              <a:rPr lang="pt-BR" sz="600" dirty="0"/>
              <a:t>) {</a:t>
            </a:r>
          </a:p>
          <a:p>
            <a:r>
              <a:rPr lang="pt-BR" sz="600" dirty="0"/>
              <a:t>                jButton1ActionPerformed(</a:t>
            </a:r>
            <a:r>
              <a:rPr lang="pt-BR" sz="600" dirty="0" err="1"/>
              <a:t>evt</a:t>
            </a:r>
            <a:r>
              <a:rPr lang="pt-BR" sz="600" dirty="0"/>
              <a:t>);</a:t>
            </a:r>
          </a:p>
          <a:p>
            <a:r>
              <a:rPr lang="pt-BR" sz="600" dirty="0"/>
              <a:t>            }</a:t>
            </a:r>
          </a:p>
          <a:p>
            <a:r>
              <a:rPr lang="pt-BR" sz="600" dirty="0"/>
              <a:t>        });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javax.swing.GroupLayout</a:t>
            </a:r>
            <a:r>
              <a:rPr lang="pt-BR" sz="600" dirty="0"/>
              <a:t> layout = new </a:t>
            </a:r>
            <a:r>
              <a:rPr lang="pt-BR" sz="600" dirty="0" err="1"/>
              <a:t>javax.swing.GroupLayout</a:t>
            </a:r>
            <a:r>
              <a:rPr lang="pt-BR" sz="600" dirty="0"/>
              <a:t>(</a:t>
            </a:r>
            <a:r>
              <a:rPr lang="pt-BR" sz="600" dirty="0" err="1"/>
              <a:t>getContentPane</a:t>
            </a:r>
            <a:r>
              <a:rPr lang="pt-BR" sz="600" dirty="0"/>
              <a:t>());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getContentPane</a:t>
            </a:r>
            <a:r>
              <a:rPr lang="pt-BR" sz="600" dirty="0"/>
              <a:t>().</a:t>
            </a:r>
            <a:r>
              <a:rPr lang="pt-BR" sz="600" dirty="0" err="1"/>
              <a:t>setLayout</a:t>
            </a:r>
            <a:r>
              <a:rPr lang="pt-BR" sz="600" dirty="0"/>
              <a:t>(layout);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layout.setHorizontalGroup</a:t>
            </a:r>
            <a:r>
              <a:rPr lang="pt-BR" sz="600" dirty="0"/>
              <a:t>(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layout.createParallelGroup</a:t>
            </a:r>
            <a:r>
              <a:rPr lang="pt-BR" sz="600" dirty="0"/>
              <a:t>(</a:t>
            </a:r>
            <a:r>
              <a:rPr lang="pt-BR" sz="600" dirty="0" err="1"/>
              <a:t>javax.swing.GroupLayout.Alignment.LEADING</a:t>
            </a:r>
            <a:r>
              <a:rPr lang="pt-BR" sz="600" dirty="0"/>
              <a:t>)</a:t>
            </a:r>
          </a:p>
          <a:p>
            <a:r>
              <a:rPr lang="pt-BR" sz="600" dirty="0"/>
              <a:t>            .</a:t>
            </a:r>
            <a:r>
              <a:rPr lang="pt-BR" sz="600" dirty="0" err="1"/>
              <a:t>addGroup</a:t>
            </a:r>
            <a:r>
              <a:rPr lang="pt-BR" sz="600" dirty="0"/>
              <a:t>(</a:t>
            </a:r>
            <a:r>
              <a:rPr lang="pt-BR" sz="600" dirty="0" err="1"/>
              <a:t>layout.createSequentialGroup</a:t>
            </a:r>
            <a:r>
              <a:rPr lang="pt-BR" sz="600" dirty="0"/>
              <a:t>()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addContainerGap</a:t>
            </a:r>
            <a:r>
              <a:rPr lang="pt-BR" sz="600" dirty="0"/>
              <a:t>()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addGroup</a:t>
            </a:r>
            <a:r>
              <a:rPr lang="pt-BR" sz="600" dirty="0"/>
              <a:t>(</a:t>
            </a:r>
            <a:r>
              <a:rPr lang="pt-BR" sz="600" dirty="0" err="1"/>
              <a:t>layout.createParallelGroup</a:t>
            </a:r>
            <a:r>
              <a:rPr lang="pt-BR" sz="600" dirty="0"/>
              <a:t>(</a:t>
            </a:r>
            <a:r>
              <a:rPr lang="pt-BR" sz="600" dirty="0" err="1"/>
              <a:t>javax.swing.GroupLayout.Alignment.LEADING</a:t>
            </a:r>
            <a:r>
              <a:rPr lang="pt-BR" sz="600" dirty="0"/>
              <a:t>)</a:t>
            </a:r>
          </a:p>
          <a:p>
            <a:r>
              <a:rPr lang="pt-BR" sz="600" dirty="0"/>
              <a:t>                    .</a:t>
            </a:r>
            <a:r>
              <a:rPr lang="pt-BR" sz="600" dirty="0" err="1"/>
              <a:t>addComponent</a:t>
            </a:r>
            <a:r>
              <a:rPr lang="pt-BR" sz="600" dirty="0"/>
              <a:t>(jScrollPane1, </a:t>
            </a:r>
            <a:r>
              <a:rPr lang="pt-BR" sz="600" dirty="0" err="1"/>
              <a:t>javax.swing.GroupLayout.DEFAULT_SIZE</a:t>
            </a:r>
            <a:r>
              <a:rPr lang="pt-BR" sz="600" dirty="0"/>
              <a:t>, 376, </a:t>
            </a:r>
            <a:r>
              <a:rPr lang="pt-BR" sz="600" dirty="0" err="1"/>
              <a:t>Short.MAX_VALUE</a:t>
            </a:r>
            <a:r>
              <a:rPr lang="pt-BR" sz="600" dirty="0"/>
              <a:t>)</a:t>
            </a:r>
          </a:p>
          <a:p>
            <a:r>
              <a:rPr lang="pt-BR" sz="600" dirty="0"/>
              <a:t>                    .</a:t>
            </a:r>
            <a:r>
              <a:rPr lang="pt-BR" sz="600" dirty="0" err="1"/>
              <a:t>addGroup</a:t>
            </a:r>
            <a:r>
              <a:rPr lang="pt-BR" sz="600" dirty="0"/>
              <a:t>(</a:t>
            </a:r>
            <a:r>
              <a:rPr lang="pt-BR" sz="600" dirty="0" err="1"/>
              <a:t>layout.createSequentialGroup</a:t>
            </a:r>
            <a:r>
              <a:rPr lang="pt-BR" sz="600" dirty="0"/>
              <a:t>()</a:t>
            </a:r>
          </a:p>
          <a:p>
            <a:r>
              <a:rPr lang="pt-BR" sz="600" dirty="0"/>
              <a:t>                        .</a:t>
            </a:r>
            <a:r>
              <a:rPr lang="pt-BR" sz="600" dirty="0" err="1"/>
              <a:t>addComponent</a:t>
            </a:r>
            <a:r>
              <a:rPr lang="pt-BR" sz="600" dirty="0"/>
              <a:t>(jButton1)</a:t>
            </a:r>
          </a:p>
          <a:p>
            <a:r>
              <a:rPr lang="pt-BR" sz="600" dirty="0"/>
              <a:t>                        .</a:t>
            </a:r>
            <a:r>
              <a:rPr lang="pt-BR" sz="600" dirty="0" err="1"/>
              <a:t>addGap</a:t>
            </a:r>
            <a:r>
              <a:rPr lang="pt-BR" sz="600" dirty="0"/>
              <a:t>(0, 0, </a:t>
            </a:r>
            <a:r>
              <a:rPr lang="pt-BR" sz="600" dirty="0" err="1"/>
              <a:t>Short.MAX_VALUE</a:t>
            </a:r>
            <a:r>
              <a:rPr lang="pt-BR" sz="600" dirty="0"/>
              <a:t>)))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addContainerGap</a:t>
            </a:r>
            <a:r>
              <a:rPr lang="pt-BR" sz="600" dirty="0"/>
              <a:t>())</a:t>
            </a:r>
          </a:p>
          <a:p>
            <a:r>
              <a:rPr lang="pt-BR" sz="600" dirty="0"/>
              <a:t>        );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layout.setVerticalGroup</a:t>
            </a:r>
            <a:r>
              <a:rPr lang="pt-BR" sz="600" dirty="0"/>
              <a:t>(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layout.createParallelGroup</a:t>
            </a:r>
            <a:r>
              <a:rPr lang="pt-BR" sz="600" dirty="0"/>
              <a:t>(</a:t>
            </a:r>
            <a:r>
              <a:rPr lang="pt-BR" sz="600" dirty="0" err="1"/>
              <a:t>javax.swing.GroupLayout.Alignment.LEADING</a:t>
            </a:r>
            <a:r>
              <a:rPr lang="pt-BR" sz="600" dirty="0"/>
              <a:t>)</a:t>
            </a:r>
          </a:p>
          <a:p>
            <a:r>
              <a:rPr lang="pt-BR" sz="600" dirty="0"/>
              <a:t>            .</a:t>
            </a:r>
            <a:r>
              <a:rPr lang="pt-BR" sz="600" dirty="0" err="1"/>
              <a:t>addGroup</a:t>
            </a:r>
            <a:r>
              <a:rPr lang="pt-BR" sz="600" dirty="0"/>
              <a:t>(</a:t>
            </a:r>
            <a:r>
              <a:rPr lang="pt-BR" sz="600" dirty="0" err="1"/>
              <a:t>layout.createSequentialGroup</a:t>
            </a:r>
            <a:r>
              <a:rPr lang="pt-BR" sz="600" dirty="0"/>
              <a:t>()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addContainerGap</a:t>
            </a:r>
            <a:r>
              <a:rPr lang="pt-BR" sz="600" dirty="0"/>
              <a:t>()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addComponent</a:t>
            </a:r>
            <a:r>
              <a:rPr lang="pt-BR" sz="600" dirty="0"/>
              <a:t>(jScrollPane1, </a:t>
            </a:r>
            <a:r>
              <a:rPr lang="pt-BR" sz="600" dirty="0" err="1"/>
              <a:t>javax.swing.GroupLayout.PREFERRED_SIZE</a:t>
            </a:r>
            <a:r>
              <a:rPr lang="pt-BR" sz="600" dirty="0"/>
              <a:t>, 228, </a:t>
            </a:r>
            <a:r>
              <a:rPr lang="pt-BR" sz="600" dirty="0" err="1"/>
              <a:t>javax.swing.GroupLayout.PREFERRED_SIZE</a:t>
            </a:r>
            <a:r>
              <a:rPr lang="pt-BR" sz="600" dirty="0"/>
              <a:t>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addPreferredGap</a:t>
            </a:r>
            <a:r>
              <a:rPr lang="pt-BR" sz="600" dirty="0"/>
              <a:t>(</a:t>
            </a:r>
            <a:r>
              <a:rPr lang="pt-BR" sz="600" dirty="0" err="1"/>
              <a:t>javax.swing.LayoutStyle.ComponentPlacement.RELATED</a:t>
            </a:r>
            <a:r>
              <a:rPr lang="pt-BR" sz="600" dirty="0"/>
              <a:t>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addComponent</a:t>
            </a:r>
            <a:r>
              <a:rPr lang="pt-BR" sz="600" dirty="0"/>
              <a:t>(jButton1)</a:t>
            </a:r>
          </a:p>
          <a:p>
            <a:r>
              <a:rPr lang="pt-BR" sz="600" dirty="0"/>
              <a:t>                .</a:t>
            </a:r>
            <a:r>
              <a:rPr lang="pt-BR" sz="600" dirty="0" err="1"/>
              <a:t>addContainerGap</a:t>
            </a:r>
            <a:r>
              <a:rPr lang="pt-BR" sz="600" dirty="0"/>
              <a:t>(25, </a:t>
            </a:r>
            <a:r>
              <a:rPr lang="pt-BR" sz="600" dirty="0" err="1"/>
              <a:t>Short.MAX_VALUE</a:t>
            </a:r>
            <a:r>
              <a:rPr lang="pt-BR" sz="600" dirty="0"/>
              <a:t>))</a:t>
            </a:r>
          </a:p>
          <a:p>
            <a:r>
              <a:rPr lang="pt-BR" sz="600" dirty="0"/>
              <a:t>        );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    pack();</a:t>
            </a:r>
          </a:p>
          <a:p>
            <a:r>
              <a:rPr lang="pt-BR" sz="600" dirty="0"/>
              <a:t>    }</a:t>
            </a:r>
          </a:p>
        </p:txBody>
      </p:sp>
      <p:sp>
        <p:nvSpPr>
          <p:cNvPr id="10" name="CaixaDeTexto 9" descr="private void jButton1ActionPerformed(java.awt.event.ActionEvent evt) {                                         &#10;        try {&#10;            PrintStream saida = new PrintStream(cliente.getOutputStream());&#10;            saida.println(jTextArea1.getText());&#10;            jTextArea1.setText(&quot;&quot;);&#10;        } catch (IOException ex) {&#10;            Logger.getLogger(cliente_1.class.getName()).log(Level.SEVERE, null, ex);&#10;        }&#10;    }                                        &#10;&#10;     public static void main(String args[]) {&#10;        &#10;        try {&#10;            for (javax.swing.UIManager.LookAndFeelInfo info : javax.swing.UIManager.getInstalledLookAndFeels()) {&#10;                if (&quot;Nimbus&quot;.equals(info.getName())) {&#10;                    javax.swing.UIManager.setLookAndFeel(info.getClassName());&#10;                    break;&#10;                }&#10;            }&#10;        } catch (ClassNotFoundException ex) {&#10;            java.util.logging.Logger.getLogger(FClient.class.getName()).log(java.util.logging.Level.SEVERE, null, ex);&#10;        } catch (InstantiationException ex) {&#10;            java.util.logging.Logger.getLogger(FClient.class.getName()).log(java.util.logging.Level.SEVERE, null, ex);&#10;        } catch (IllegalAccessException ex) {&#10;            java.util.logging.Logger.getLogger(FClient.class.getName()).log(java.util.logging.Level.SEVERE, null, ex);&#10;        } catch (javax.swing.UnsupportedLookAndFeelException ex) {&#10;            java.util.logging.Logger.getLogger(FClient.class.getName()).log(java.util.logging.Level.SEVERE, null, ex);&#10;        }&#10;        &#10;  &#10;        /* Create and display the form */&#10;        java.awt.EventQueue.invokeLater(new Runnable() {&#10;            @Override&#10;            public void run() {&#10;                new cliente_1().setVisible(true);&#10;            }&#10;        });&#10;    }&#10;  &#10;    // Variables declaration - do not modify                     &#10;    private javax.swing.JButton jButton1;&#10;    private javax.swing.JScrollPane jScrollPane1;&#10;    private javax.swing.JTextArea jTextArea1;&#10;    // End of variables declaration                   &#10;}">
            <a:extLst>
              <a:ext uri="{FF2B5EF4-FFF2-40B4-BE49-F238E27FC236}">
                <a16:creationId xmlns:a16="http://schemas.microsoft.com/office/drawing/2014/main" id="{0037FC09-8FD7-4D93-A405-C87CFB71D03E}"/>
              </a:ext>
            </a:extLst>
          </p:cNvPr>
          <p:cNvSpPr txBox="1"/>
          <p:nvPr/>
        </p:nvSpPr>
        <p:spPr>
          <a:xfrm>
            <a:off x="7582391" y="1305341"/>
            <a:ext cx="3744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private</a:t>
            </a:r>
            <a:r>
              <a:rPr lang="pt-BR" sz="600" dirty="0"/>
              <a:t> </a:t>
            </a:r>
            <a:r>
              <a:rPr lang="pt-BR" sz="600" dirty="0" err="1"/>
              <a:t>void</a:t>
            </a:r>
            <a:r>
              <a:rPr lang="pt-BR" sz="600" dirty="0"/>
              <a:t> jButton1ActionPerformed(</a:t>
            </a:r>
            <a:r>
              <a:rPr lang="pt-BR" sz="600" dirty="0" err="1"/>
              <a:t>java.awt.event.ActionEvent</a:t>
            </a:r>
            <a:r>
              <a:rPr lang="pt-BR" sz="600" dirty="0"/>
              <a:t> </a:t>
            </a:r>
            <a:r>
              <a:rPr lang="pt-BR" sz="600" dirty="0" err="1"/>
              <a:t>evt</a:t>
            </a:r>
            <a:r>
              <a:rPr lang="pt-BR" sz="600" dirty="0"/>
              <a:t>) {                                         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try</a:t>
            </a:r>
            <a:r>
              <a:rPr lang="pt-BR" sz="600" dirty="0"/>
              <a:t> {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PrintStream</a:t>
            </a:r>
            <a:r>
              <a:rPr lang="pt-BR" sz="600" dirty="0"/>
              <a:t> </a:t>
            </a:r>
            <a:r>
              <a:rPr lang="pt-BR" sz="600" dirty="0" err="1"/>
              <a:t>saida</a:t>
            </a:r>
            <a:r>
              <a:rPr lang="pt-BR" sz="600" dirty="0"/>
              <a:t> = new </a:t>
            </a:r>
            <a:r>
              <a:rPr lang="pt-BR" sz="600" dirty="0" err="1"/>
              <a:t>PrintStream</a:t>
            </a:r>
            <a:r>
              <a:rPr lang="pt-BR" sz="600" dirty="0"/>
              <a:t>(</a:t>
            </a:r>
            <a:r>
              <a:rPr lang="pt-BR" sz="600" dirty="0" err="1"/>
              <a:t>cliente.getOutputStream</a:t>
            </a:r>
            <a:r>
              <a:rPr lang="pt-BR" sz="600" dirty="0"/>
              <a:t>());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saida.println</a:t>
            </a:r>
            <a:r>
              <a:rPr lang="pt-BR" sz="600" dirty="0"/>
              <a:t>(jTextArea1.getText());</a:t>
            </a:r>
          </a:p>
          <a:p>
            <a:r>
              <a:rPr lang="pt-BR" sz="600" dirty="0"/>
              <a:t>            jTextArea1.setText("");</a:t>
            </a:r>
          </a:p>
          <a:p>
            <a:r>
              <a:rPr lang="pt-BR" sz="600" dirty="0"/>
              <a:t>        } catch (</a:t>
            </a:r>
            <a:r>
              <a:rPr lang="pt-BR" sz="600" dirty="0" err="1"/>
              <a:t>IOException</a:t>
            </a:r>
            <a:r>
              <a:rPr lang="pt-BR" sz="600" dirty="0"/>
              <a:t> </a:t>
            </a:r>
            <a:r>
              <a:rPr lang="pt-BR" sz="600" dirty="0" err="1"/>
              <a:t>ex</a:t>
            </a:r>
            <a:r>
              <a:rPr lang="pt-BR" sz="600" dirty="0"/>
              <a:t>) {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Logger.getLogger</a:t>
            </a:r>
            <a:r>
              <a:rPr lang="pt-BR" sz="600" dirty="0"/>
              <a:t>(cliente_1.class.getName()).log(</a:t>
            </a:r>
            <a:r>
              <a:rPr lang="pt-BR" sz="600" dirty="0" err="1"/>
              <a:t>Level.SEVERE</a:t>
            </a:r>
            <a:r>
              <a:rPr lang="pt-BR" sz="600" dirty="0"/>
              <a:t>, </a:t>
            </a:r>
            <a:r>
              <a:rPr lang="pt-BR" sz="600" dirty="0" err="1"/>
              <a:t>null</a:t>
            </a:r>
            <a:r>
              <a:rPr lang="pt-BR" sz="600" dirty="0"/>
              <a:t>, </a:t>
            </a:r>
            <a:r>
              <a:rPr lang="pt-BR" sz="600" dirty="0" err="1"/>
              <a:t>ex</a:t>
            </a:r>
            <a:r>
              <a:rPr lang="pt-BR" sz="600" dirty="0"/>
              <a:t>);</a:t>
            </a:r>
          </a:p>
          <a:p>
            <a:r>
              <a:rPr lang="pt-BR" sz="600" dirty="0"/>
              <a:t>        }</a:t>
            </a:r>
          </a:p>
          <a:p>
            <a:r>
              <a:rPr lang="pt-BR" sz="600" dirty="0"/>
              <a:t>    }                                        </a:t>
            </a:r>
          </a:p>
          <a:p>
            <a:endParaRPr lang="pt-BR" sz="600" dirty="0"/>
          </a:p>
          <a:p>
            <a:r>
              <a:rPr lang="pt-BR" sz="600" dirty="0"/>
              <a:t>    	</a:t>
            </a:r>
            <a:r>
              <a:rPr lang="pt-BR" sz="600" dirty="0" err="1"/>
              <a:t>public</a:t>
            </a:r>
            <a:r>
              <a:rPr lang="pt-BR" sz="600" dirty="0"/>
              <a:t> </a:t>
            </a:r>
            <a:r>
              <a:rPr lang="pt-BR" sz="600" dirty="0" err="1"/>
              <a:t>static</a:t>
            </a:r>
            <a:r>
              <a:rPr lang="pt-BR" sz="600" dirty="0"/>
              <a:t> </a:t>
            </a:r>
            <a:r>
              <a:rPr lang="pt-BR" sz="600" dirty="0" err="1"/>
              <a:t>void</a:t>
            </a:r>
            <a:r>
              <a:rPr lang="pt-BR" sz="600" dirty="0"/>
              <a:t> </a:t>
            </a:r>
            <a:r>
              <a:rPr lang="pt-BR" sz="600" dirty="0" err="1"/>
              <a:t>main</a:t>
            </a:r>
            <a:r>
              <a:rPr lang="pt-BR" sz="600" dirty="0"/>
              <a:t>(</a:t>
            </a:r>
            <a:r>
              <a:rPr lang="pt-BR" sz="600" dirty="0" err="1"/>
              <a:t>String</a:t>
            </a:r>
            <a:r>
              <a:rPr lang="pt-BR" sz="600" dirty="0"/>
              <a:t> </a:t>
            </a:r>
            <a:r>
              <a:rPr lang="pt-BR" sz="600" dirty="0" err="1"/>
              <a:t>args</a:t>
            </a:r>
            <a:r>
              <a:rPr lang="pt-BR" sz="600" dirty="0"/>
              <a:t>[]) {</a:t>
            </a:r>
          </a:p>
          <a:p>
            <a:r>
              <a:rPr lang="pt-BR" sz="600" dirty="0"/>
              <a:t>        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try</a:t>
            </a:r>
            <a:r>
              <a:rPr lang="pt-BR" sz="600" dirty="0"/>
              <a:t> {</a:t>
            </a:r>
          </a:p>
          <a:p>
            <a:r>
              <a:rPr lang="pt-BR" sz="600" dirty="0"/>
              <a:t>            for (</a:t>
            </a:r>
            <a:r>
              <a:rPr lang="pt-BR" sz="600" dirty="0" err="1"/>
              <a:t>javax.swing.UIManager.LookAndFeelInfo</a:t>
            </a:r>
            <a:r>
              <a:rPr lang="pt-BR" sz="600" dirty="0"/>
              <a:t> </a:t>
            </a:r>
            <a:r>
              <a:rPr lang="pt-BR" sz="600" dirty="0" err="1"/>
              <a:t>info</a:t>
            </a:r>
            <a:r>
              <a:rPr lang="pt-BR" sz="600" dirty="0"/>
              <a:t> : </a:t>
            </a:r>
            <a:r>
              <a:rPr lang="pt-BR" sz="600" dirty="0" err="1"/>
              <a:t>javax.swing.UIManager.getInstalledLookAndFeels</a:t>
            </a:r>
            <a:r>
              <a:rPr lang="pt-BR" sz="600" dirty="0"/>
              <a:t>()) {</a:t>
            </a:r>
          </a:p>
          <a:p>
            <a:r>
              <a:rPr lang="pt-BR" sz="600" dirty="0"/>
              <a:t>                </a:t>
            </a:r>
            <a:r>
              <a:rPr lang="pt-BR" sz="600" dirty="0" err="1"/>
              <a:t>if</a:t>
            </a:r>
            <a:r>
              <a:rPr lang="pt-BR" sz="600" dirty="0"/>
              <a:t> ("</a:t>
            </a:r>
            <a:r>
              <a:rPr lang="pt-BR" sz="600" dirty="0" err="1"/>
              <a:t>Nimbus</a:t>
            </a:r>
            <a:r>
              <a:rPr lang="pt-BR" sz="600" dirty="0"/>
              <a:t>".</a:t>
            </a:r>
            <a:r>
              <a:rPr lang="pt-BR" sz="600" dirty="0" err="1"/>
              <a:t>equals</a:t>
            </a:r>
            <a:r>
              <a:rPr lang="pt-BR" sz="600" dirty="0"/>
              <a:t>(</a:t>
            </a:r>
            <a:r>
              <a:rPr lang="pt-BR" sz="600" dirty="0" err="1"/>
              <a:t>info.getName</a:t>
            </a:r>
            <a:r>
              <a:rPr lang="pt-BR" sz="600" dirty="0"/>
              <a:t>())) {</a:t>
            </a:r>
          </a:p>
          <a:p>
            <a:r>
              <a:rPr lang="pt-BR" sz="600" dirty="0"/>
              <a:t>                    </a:t>
            </a:r>
            <a:r>
              <a:rPr lang="pt-BR" sz="600" dirty="0" err="1"/>
              <a:t>javax.swing.UIManager.setLookAndFeel</a:t>
            </a:r>
            <a:r>
              <a:rPr lang="pt-BR" sz="600" dirty="0"/>
              <a:t>(</a:t>
            </a:r>
            <a:r>
              <a:rPr lang="pt-BR" sz="600" dirty="0" err="1"/>
              <a:t>info.getClassName</a:t>
            </a:r>
            <a:r>
              <a:rPr lang="pt-BR" sz="600" dirty="0"/>
              <a:t>());</a:t>
            </a:r>
          </a:p>
          <a:p>
            <a:r>
              <a:rPr lang="pt-BR" sz="600" dirty="0"/>
              <a:t>                    break;</a:t>
            </a:r>
          </a:p>
          <a:p>
            <a:r>
              <a:rPr lang="pt-BR" sz="600" dirty="0"/>
              <a:t>                }</a:t>
            </a:r>
          </a:p>
          <a:p>
            <a:r>
              <a:rPr lang="pt-BR" sz="600" dirty="0"/>
              <a:t>            }</a:t>
            </a:r>
          </a:p>
          <a:p>
            <a:r>
              <a:rPr lang="pt-BR" sz="600" dirty="0"/>
              <a:t>        } catch (</a:t>
            </a:r>
            <a:r>
              <a:rPr lang="pt-BR" sz="600" dirty="0" err="1"/>
              <a:t>ClassNotFoundException</a:t>
            </a:r>
            <a:r>
              <a:rPr lang="pt-BR" sz="600" dirty="0"/>
              <a:t> </a:t>
            </a:r>
            <a:r>
              <a:rPr lang="pt-BR" sz="600" dirty="0" err="1"/>
              <a:t>ex</a:t>
            </a:r>
            <a:r>
              <a:rPr lang="pt-BR" sz="600" dirty="0"/>
              <a:t>) {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java.util.logging.Logger.getLogger</a:t>
            </a:r>
            <a:r>
              <a:rPr lang="pt-BR" sz="600" dirty="0"/>
              <a:t>(</a:t>
            </a:r>
            <a:r>
              <a:rPr lang="pt-BR" sz="600" dirty="0" err="1"/>
              <a:t>FClient.class.getName</a:t>
            </a:r>
            <a:r>
              <a:rPr lang="pt-BR" sz="600" dirty="0"/>
              <a:t>()).log(</a:t>
            </a:r>
            <a:r>
              <a:rPr lang="pt-BR" sz="600" dirty="0" err="1"/>
              <a:t>java.util.logging.Level.SEVERE</a:t>
            </a:r>
            <a:r>
              <a:rPr lang="pt-BR" sz="600" dirty="0"/>
              <a:t>, </a:t>
            </a:r>
            <a:r>
              <a:rPr lang="pt-BR" sz="600" dirty="0" err="1"/>
              <a:t>null</a:t>
            </a:r>
            <a:r>
              <a:rPr lang="pt-BR" sz="600" dirty="0"/>
              <a:t>, </a:t>
            </a:r>
            <a:r>
              <a:rPr lang="pt-BR" sz="600" dirty="0" err="1"/>
              <a:t>ex</a:t>
            </a:r>
            <a:r>
              <a:rPr lang="pt-BR" sz="600" dirty="0"/>
              <a:t>);</a:t>
            </a:r>
          </a:p>
          <a:p>
            <a:r>
              <a:rPr lang="pt-BR" sz="600" dirty="0"/>
              <a:t>        } catch (</a:t>
            </a:r>
            <a:r>
              <a:rPr lang="pt-BR" sz="600" dirty="0" err="1"/>
              <a:t>InstantiationException</a:t>
            </a:r>
            <a:r>
              <a:rPr lang="pt-BR" sz="600" dirty="0"/>
              <a:t> </a:t>
            </a:r>
            <a:r>
              <a:rPr lang="pt-BR" sz="600" dirty="0" err="1"/>
              <a:t>ex</a:t>
            </a:r>
            <a:r>
              <a:rPr lang="pt-BR" sz="600" dirty="0"/>
              <a:t>) {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java.util.logging.Logger.getLogger</a:t>
            </a:r>
            <a:r>
              <a:rPr lang="pt-BR" sz="600" dirty="0"/>
              <a:t>(</a:t>
            </a:r>
            <a:r>
              <a:rPr lang="pt-BR" sz="600" dirty="0" err="1"/>
              <a:t>FClient.class.getName</a:t>
            </a:r>
            <a:r>
              <a:rPr lang="pt-BR" sz="600" dirty="0"/>
              <a:t>()).log(</a:t>
            </a:r>
            <a:r>
              <a:rPr lang="pt-BR" sz="600" dirty="0" err="1"/>
              <a:t>java.util.logging.Level.SEVERE</a:t>
            </a:r>
            <a:r>
              <a:rPr lang="pt-BR" sz="600" dirty="0"/>
              <a:t>, </a:t>
            </a:r>
            <a:r>
              <a:rPr lang="pt-BR" sz="600" dirty="0" err="1"/>
              <a:t>null</a:t>
            </a:r>
            <a:r>
              <a:rPr lang="pt-BR" sz="600" dirty="0"/>
              <a:t>, </a:t>
            </a:r>
            <a:r>
              <a:rPr lang="pt-BR" sz="600" dirty="0" err="1"/>
              <a:t>ex</a:t>
            </a:r>
            <a:r>
              <a:rPr lang="pt-BR" sz="600" dirty="0"/>
              <a:t>);</a:t>
            </a:r>
          </a:p>
          <a:p>
            <a:r>
              <a:rPr lang="pt-BR" sz="600" dirty="0"/>
              <a:t>        } catch (</a:t>
            </a:r>
            <a:r>
              <a:rPr lang="pt-BR" sz="600" dirty="0" err="1"/>
              <a:t>IllegalAccessException</a:t>
            </a:r>
            <a:r>
              <a:rPr lang="pt-BR" sz="600" dirty="0"/>
              <a:t> </a:t>
            </a:r>
            <a:r>
              <a:rPr lang="pt-BR" sz="600" dirty="0" err="1"/>
              <a:t>ex</a:t>
            </a:r>
            <a:r>
              <a:rPr lang="pt-BR" sz="600" dirty="0"/>
              <a:t>) {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java.util.logging.Logger.getLogger</a:t>
            </a:r>
            <a:r>
              <a:rPr lang="pt-BR" sz="600" dirty="0"/>
              <a:t>(</a:t>
            </a:r>
            <a:r>
              <a:rPr lang="pt-BR" sz="600" dirty="0" err="1"/>
              <a:t>FClient.class.getName</a:t>
            </a:r>
            <a:r>
              <a:rPr lang="pt-BR" sz="600" dirty="0"/>
              <a:t>()).log(</a:t>
            </a:r>
            <a:r>
              <a:rPr lang="pt-BR" sz="600" dirty="0" err="1"/>
              <a:t>java.util.logging.Level.SEVERE</a:t>
            </a:r>
            <a:r>
              <a:rPr lang="pt-BR" sz="600" dirty="0"/>
              <a:t>, </a:t>
            </a:r>
            <a:r>
              <a:rPr lang="pt-BR" sz="600" dirty="0" err="1"/>
              <a:t>null</a:t>
            </a:r>
            <a:r>
              <a:rPr lang="pt-BR" sz="600" dirty="0"/>
              <a:t>, </a:t>
            </a:r>
            <a:r>
              <a:rPr lang="pt-BR" sz="600" dirty="0" err="1"/>
              <a:t>ex</a:t>
            </a:r>
            <a:r>
              <a:rPr lang="pt-BR" sz="600" dirty="0"/>
              <a:t>);</a:t>
            </a:r>
          </a:p>
          <a:p>
            <a:r>
              <a:rPr lang="pt-BR" sz="600" dirty="0"/>
              <a:t>        } catch (</a:t>
            </a:r>
            <a:r>
              <a:rPr lang="pt-BR" sz="600" dirty="0" err="1"/>
              <a:t>javax.swing.UnsupportedLookAndFeelException</a:t>
            </a:r>
            <a:r>
              <a:rPr lang="pt-BR" sz="600" dirty="0"/>
              <a:t> </a:t>
            </a:r>
            <a:r>
              <a:rPr lang="pt-BR" sz="600" dirty="0" err="1"/>
              <a:t>ex</a:t>
            </a:r>
            <a:r>
              <a:rPr lang="pt-BR" sz="600" dirty="0"/>
              <a:t>) {</a:t>
            </a:r>
          </a:p>
          <a:p>
            <a:r>
              <a:rPr lang="pt-BR" sz="600" dirty="0"/>
              <a:t>            </a:t>
            </a:r>
            <a:r>
              <a:rPr lang="pt-BR" sz="600" dirty="0" err="1"/>
              <a:t>java.util.logging.Logger.getLogger</a:t>
            </a:r>
            <a:r>
              <a:rPr lang="pt-BR" sz="600" dirty="0"/>
              <a:t>(</a:t>
            </a:r>
            <a:r>
              <a:rPr lang="pt-BR" sz="600" dirty="0" err="1"/>
              <a:t>FClient.class.getName</a:t>
            </a:r>
            <a:r>
              <a:rPr lang="pt-BR" sz="600" dirty="0"/>
              <a:t>()).log(</a:t>
            </a:r>
            <a:r>
              <a:rPr lang="pt-BR" sz="600" dirty="0" err="1"/>
              <a:t>java.util.logging.Level.SEVERE</a:t>
            </a:r>
            <a:r>
              <a:rPr lang="pt-BR" sz="600" dirty="0"/>
              <a:t>, </a:t>
            </a:r>
            <a:r>
              <a:rPr lang="pt-BR" sz="600" dirty="0" err="1"/>
              <a:t>null</a:t>
            </a:r>
            <a:r>
              <a:rPr lang="pt-BR" sz="600" dirty="0"/>
              <a:t>, </a:t>
            </a:r>
            <a:r>
              <a:rPr lang="pt-BR" sz="600" dirty="0" err="1"/>
              <a:t>ex</a:t>
            </a:r>
            <a:r>
              <a:rPr lang="pt-BR" sz="600" dirty="0"/>
              <a:t>);</a:t>
            </a:r>
          </a:p>
          <a:p>
            <a:r>
              <a:rPr lang="pt-BR" sz="600" dirty="0"/>
              <a:t>        }</a:t>
            </a:r>
          </a:p>
          <a:p>
            <a:r>
              <a:rPr lang="pt-BR" sz="600" dirty="0"/>
              <a:t>        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    /* </a:t>
            </a:r>
            <a:r>
              <a:rPr lang="pt-BR" sz="600" dirty="0" err="1"/>
              <a:t>Create</a:t>
            </a:r>
            <a:r>
              <a:rPr lang="pt-BR" sz="600" dirty="0"/>
              <a:t> </a:t>
            </a:r>
            <a:r>
              <a:rPr lang="pt-BR" sz="600" dirty="0" err="1"/>
              <a:t>and</a:t>
            </a:r>
            <a:r>
              <a:rPr lang="pt-BR" sz="600" dirty="0"/>
              <a:t> display </a:t>
            </a:r>
            <a:r>
              <a:rPr lang="pt-BR" sz="600" dirty="0" err="1"/>
              <a:t>the</a:t>
            </a:r>
            <a:r>
              <a:rPr lang="pt-BR" sz="600" dirty="0"/>
              <a:t> </a:t>
            </a:r>
            <a:r>
              <a:rPr lang="pt-BR" sz="600" dirty="0" err="1"/>
              <a:t>form</a:t>
            </a:r>
            <a:r>
              <a:rPr lang="pt-BR" sz="600" dirty="0"/>
              <a:t> */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java.awt.EventQueue.invokeLater</a:t>
            </a:r>
            <a:r>
              <a:rPr lang="pt-BR" sz="600" dirty="0"/>
              <a:t>(new </a:t>
            </a:r>
            <a:r>
              <a:rPr lang="pt-BR" sz="600" dirty="0" err="1"/>
              <a:t>Runnable</a:t>
            </a:r>
            <a:r>
              <a:rPr lang="pt-BR" sz="600" dirty="0"/>
              <a:t>() {</a:t>
            </a:r>
          </a:p>
          <a:p>
            <a:r>
              <a:rPr lang="pt-BR" sz="600" dirty="0"/>
              <a:t>            @</a:t>
            </a:r>
            <a:r>
              <a:rPr lang="pt-BR" sz="600" dirty="0" err="1"/>
              <a:t>Override</a:t>
            </a:r>
            <a:endParaRPr lang="pt-BR" sz="600" dirty="0"/>
          </a:p>
          <a:p>
            <a:r>
              <a:rPr lang="pt-BR" sz="600" dirty="0"/>
              <a:t>            </a:t>
            </a:r>
            <a:r>
              <a:rPr lang="pt-BR" sz="600" dirty="0" err="1"/>
              <a:t>public</a:t>
            </a:r>
            <a:r>
              <a:rPr lang="pt-BR" sz="600" dirty="0"/>
              <a:t> </a:t>
            </a:r>
            <a:r>
              <a:rPr lang="pt-BR" sz="600" dirty="0" err="1"/>
              <a:t>void</a:t>
            </a:r>
            <a:r>
              <a:rPr lang="pt-BR" sz="600" dirty="0"/>
              <a:t> </a:t>
            </a:r>
            <a:r>
              <a:rPr lang="pt-BR" sz="600" dirty="0" err="1"/>
              <a:t>run</a:t>
            </a:r>
            <a:r>
              <a:rPr lang="pt-BR" sz="600" dirty="0"/>
              <a:t>() {</a:t>
            </a:r>
          </a:p>
          <a:p>
            <a:r>
              <a:rPr lang="pt-BR" sz="600" dirty="0"/>
              <a:t>                new cliente_1().</a:t>
            </a:r>
            <a:r>
              <a:rPr lang="pt-BR" sz="600" dirty="0" err="1"/>
              <a:t>setVisible</a:t>
            </a:r>
            <a:r>
              <a:rPr lang="pt-BR" sz="600" dirty="0"/>
              <a:t>(</a:t>
            </a:r>
            <a:r>
              <a:rPr lang="pt-BR" sz="600" dirty="0" err="1"/>
              <a:t>true</a:t>
            </a:r>
            <a:r>
              <a:rPr lang="pt-BR" sz="600" dirty="0"/>
              <a:t>);</a:t>
            </a:r>
          </a:p>
          <a:p>
            <a:r>
              <a:rPr lang="pt-BR" sz="600" dirty="0"/>
              <a:t>            }</a:t>
            </a:r>
          </a:p>
          <a:p>
            <a:r>
              <a:rPr lang="pt-BR" sz="600" dirty="0"/>
              <a:t>        });</a:t>
            </a:r>
          </a:p>
          <a:p>
            <a:r>
              <a:rPr lang="pt-BR" sz="600" dirty="0"/>
              <a:t>    }</a:t>
            </a:r>
          </a:p>
          <a:p>
            <a:r>
              <a:rPr lang="pt-BR" sz="600" dirty="0"/>
              <a:t>  </a:t>
            </a:r>
          </a:p>
          <a:p>
            <a:r>
              <a:rPr lang="pt-BR" sz="600" dirty="0"/>
              <a:t>    // </a:t>
            </a:r>
            <a:r>
              <a:rPr lang="pt-BR" sz="600" dirty="0" err="1"/>
              <a:t>Variables</a:t>
            </a:r>
            <a:r>
              <a:rPr lang="pt-BR" sz="600" dirty="0"/>
              <a:t> </a:t>
            </a:r>
            <a:r>
              <a:rPr lang="pt-BR" sz="600" dirty="0" err="1"/>
              <a:t>declaration</a:t>
            </a:r>
            <a:r>
              <a:rPr lang="pt-BR" sz="600" dirty="0"/>
              <a:t> - do </a:t>
            </a:r>
            <a:r>
              <a:rPr lang="pt-BR" sz="600" dirty="0" err="1"/>
              <a:t>not</a:t>
            </a:r>
            <a:r>
              <a:rPr lang="pt-BR" sz="600" dirty="0"/>
              <a:t> </a:t>
            </a:r>
            <a:r>
              <a:rPr lang="pt-BR" sz="600" dirty="0" err="1"/>
              <a:t>modify</a:t>
            </a:r>
            <a:r>
              <a:rPr lang="pt-BR" sz="600" dirty="0"/>
              <a:t>                     </a:t>
            </a:r>
          </a:p>
          <a:p>
            <a:r>
              <a:rPr lang="pt-BR" sz="600" dirty="0"/>
              <a:t>    </a:t>
            </a:r>
            <a:r>
              <a:rPr lang="pt-BR" sz="600" dirty="0" err="1"/>
              <a:t>private</a:t>
            </a:r>
            <a:r>
              <a:rPr lang="pt-BR" sz="600" dirty="0"/>
              <a:t> </a:t>
            </a:r>
            <a:r>
              <a:rPr lang="pt-BR" sz="600" dirty="0" err="1"/>
              <a:t>javax.swing.JButton</a:t>
            </a:r>
            <a:r>
              <a:rPr lang="pt-BR" sz="600" dirty="0"/>
              <a:t> jButton1;</a:t>
            </a:r>
          </a:p>
          <a:p>
            <a:r>
              <a:rPr lang="pt-BR" sz="600" dirty="0"/>
              <a:t>    </a:t>
            </a:r>
            <a:r>
              <a:rPr lang="pt-BR" sz="600" dirty="0" err="1"/>
              <a:t>private</a:t>
            </a:r>
            <a:r>
              <a:rPr lang="pt-BR" sz="600" dirty="0"/>
              <a:t> </a:t>
            </a:r>
            <a:r>
              <a:rPr lang="pt-BR" sz="600" dirty="0" err="1"/>
              <a:t>javax.swing.JScrollPane</a:t>
            </a:r>
            <a:r>
              <a:rPr lang="pt-BR" sz="600" dirty="0"/>
              <a:t> jScrollPane1;</a:t>
            </a:r>
          </a:p>
          <a:p>
            <a:r>
              <a:rPr lang="pt-BR" sz="600" dirty="0"/>
              <a:t>    </a:t>
            </a:r>
            <a:r>
              <a:rPr lang="pt-BR" sz="600" dirty="0" err="1"/>
              <a:t>private</a:t>
            </a:r>
            <a:r>
              <a:rPr lang="pt-BR" sz="600" dirty="0"/>
              <a:t> </a:t>
            </a:r>
            <a:r>
              <a:rPr lang="pt-BR" sz="600" dirty="0" err="1"/>
              <a:t>javax.swing.JTextArea</a:t>
            </a:r>
            <a:r>
              <a:rPr lang="pt-BR" sz="600" dirty="0"/>
              <a:t> jTextArea1;</a:t>
            </a:r>
          </a:p>
          <a:p>
            <a:r>
              <a:rPr lang="pt-BR" sz="600" dirty="0"/>
              <a:t>    // </a:t>
            </a:r>
            <a:r>
              <a:rPr lang="pt-BR" sz="600" dirty="0" err="1"/>
              <a:t>End</a:t>
            </a:r>
            <a:r>
              <a:rPr lang="pt-BR" sz="600" dirty="0"/>
              <a:t> </a:t>
            </a:r>
            <a:r>
              <a:rPr lang="pt-BR" sz="600" dirty="0" err="1"/>
              <a:t>of</a:t>
            </a:r>
            <a:r>
              <a:rPr lang="pt-BR" sz="600" dirty="0"/>
              <a:t> </a:t>
            </a:r>
            <a:r>
              <a:rPr lang="pt-BR" sz="600" dirty="0" err="1"/>
              <a:t>variables</a:t>
            </a:r>
            <a:r>
              <a:rPr lang="pt-BR" sz="600" dirty="0"/>
              <a:t> </a:t>
            </a:r>
            <a:r>
              <a:rPr lang="pt-BR" sz="600" dirty="0" err="1"/>
              <a:t>declaration</a:t>
            </a:r>
            <a:r>
              <a:rPr lang="pt-BR" sz="600" dirty="0"/>
              <a:t>                   </a:t>
            </a:r>
          </a:p>
          <a:p>
            <a:r>
              <a:rPr lang="pt-BR" sz="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4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668DA8F-0BBA-4BAF-80DB-D79022FFEA3F}"/>
              </a:ext>
            </a:extLst>
          </p:cNvPr>
          <p:cNvSpPr txBox="1"/>
          <p:nvPr/>
        </p:nvSpPr>
        <p:spPr>
          <a:xfrm>
            <a:off x="1665961" y="333137"/>
            <a:ext cx="472645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package</a:t>
            </a:r>
            <a:r>
              <a:rPr lang="pt-BR" sz="800" dirty="0"/>
              <a:t> </a:t>
            </a:r>
            <a:r>
              <a:rPr lang="pt-BR" sz="800" dirty="0" err="1"/>
              <a:t>seminario</a:t>
            </a:r>
            <a:r>
              <a:rPr lang="pt-BR" sz="800" dirty="0"/>
              <a:t>;</a:t>
            </a:r>
          </a:p>
          <a:p>
            <a:endParaRPr lang="pt-BR" sz="800" dirty="0"/>
          </a:p>
          <a:p>
            <a:r>
              <a:rPr lang="pt-BR" sz="800" dirty="0" err="1"/>
              <a:t>import</a:t>
            </a:r>
            <a:r>
              <a:rPr lang="pt-BR" sz="800" dirty="0"/>
              <a:t> java.io.*;</a:t>
            </a:r>
          </a:p>
          <a:p>
            <a:r>
              <a:rPr lang="pt-BR" sz="800" dirty="0" err="1"/>
              <a:t>import</a:t>
            </a:r>
            <a:r>
              <a:rPr lang="pt-BR" sz="800" dirty="0"/>
              <a:t> java.net.*;</a:t>
            </a:r>
          </a:p>
          <a:p>
            <a:endParaRPr lang="pt-BR" sz="800" dirty="0"/>
          </a:p>
          <a:p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class</a:t>
            </a:r>
            <a:r>
              <a:rPr lang="pt-BR" sz="800" dirty="0"/>
              <a:t> servidor_2 {</a:t>
            </a:r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static</a:t>
            </a:r>
            <a:r>
              <a:rPr lang="pt-BR" sz="800" dirty="0"/>
              <a:t> </a:t>
            </a:r>
            <a:r>
              <a:rPr lang="pt-BR" sz="800" dirty="0" err="1"/>
              <a:t>void</a:t>
            </a:r>
            <a:r>
              <a:rPr lang="pt-BR" sz="800" dirty="0"/>
              <a:t> </a:t>
            </a:r>
            <a:r>
              <a:rPr lang="pt-BR" sz="800" dirty="0" err="1"/>
              <a:t>main</a:t>
            </a:r>
            <a:r>
              <a:rPr lang="pt-BR" sz="800" dirty="0"/>
              <a:t>(</a:t>
            </a:r>
            <a:r>
              <a:rPr lang="pt-BR" sz="800" dirty="0" err="1"/>
              <a:t>String</a:t>
            </a:r>
            <a:r>
              <a:rPr lang="pt-BR" sz="800" dirty="0"/>
              <a:t>[] </a:t>
            </a:r>
            <a:r>
              <a:rPr lang="pt-BR" sz="800" dirty="0" err="1"/>
              <a:t>args</a:t>
            </a:r>
            <a:r>
              <a:rPr lang="pt-BR" sz="800" dirty="0"/>
              <a:t>) </a:t>
            </a:r>
            <a:r>
              <a:rPr lang="pt-BR" sz="800" dirty="0" err="1"/>
              <a:t>throws</a:t>
            </a:r>
            <a:r>
              <a:rPr lang="pt-BR" sz="800" dirty="0"/>
              <a:t> </a:t>
            </a:r>
            <a:r>
              <a:rPr lang="pt-BR" sz="800" dirty="0" err="1"/>
              <a:t>ClassNotFoundException</a:t>
            </a:r>
            <a:r>
              <a:rPr lang="pt-BR" sz="800" dirty="0"/>
              <a:t>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try</a:t>
            </a:r>
            <a:r>
              <a:rPr lang="pt-BR" sz="800" dirty="0"/>
              <a:t>{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ServerSocket</a:t>
            </a:r>
            <a:r>
              <a:rPr lang="pt-BR" sz="800" dirty="0"/>
              <a:t> server = new </a:t>
            </a:r>
            <a:r>
              <a:rPr lang="pt-BR" sz="800" dirty="0" err="1"/>
              <a:t>ServerSocket</a:t>
            </a:r>
            <a:r>
              <a:rPr lang="pt-BR" sz="800" dirty="0"/>
              <a:t>(6666);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System.out.println</a:t>
            </a:r>
            <a:r>
              <a:rPr lang="pt-BR" sz="800" dirty="0"/>
              <a:t>("aguardando conexão");</a:t>
            </a:r>
          </a:p>
          <a:p>
            <a:r>
              <a:rPr lang="pt-BR" sz="800" dirty="0"/>
              <a:t>            Socket cliente = </a:t>
            </a:r>
            <a:r>
              <a:rPr lang="pt-BR" sz="800" dirty="0" err="1"/>
              <a:t>server.accept</a:t>
            </a:r>
            <a:r>
              <a:rPr lang="pt-BR" sz="800" dirty="0"/>
              <a:t>(); //estabelecendo conexão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System.out.println</a:t>
            </a:r>
            <a:r>
              <a:rPr lang="pt-BR" sz="800" dirty="0"/>
              <a:t>("conectado");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DataInputStream</a:t>
            </a:r>
            <a:r>
              <a:rPr lang="pt-BR" sz="800" dirty="0"/>
              <a:t> entrada = new </a:t>
            </a:r>
            <a:r>
              <a:rPr lang="pt-BR" sz="800" dirty="0" err="1"/>
              <a:t>DataInputStream</a:t>
            </a:r>
            <a:r>
              <a:rPr lang="pt-BR" sz="800" dirty="0"/>
              <a:t>(</a:t>
            </a:r>
            <a:r>
              <a:rPr lang="pt-BR" sz="800" dirty="0" err="1"/>
              <a:t>cliente.getInputStream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String</a:t>
            </a:r>
            <a:r>
              <a:rPr lang="pt-BR" sz="800" dirty="0"/>
              <a:t> </a:t>
            </a:r>
            <a:r>
              <a:rPr lang="pt-BR" sz="800" dirty="0" err="1"/>
              <a:t>str</a:t>
            </a:r>
            <a:r>
              <a:rPr lang="pt-BR" sz="800" dirty="0"/>
              <a:t> = (</a:t>
            </a:r>
            <a:r>
              <a:rPr lang="pt-BR" sz="800" dirty="0" err="1"/>
              <a:t>String</a:t>
            </a:r>
            <a:r>
              <a:rPr lang="pt-BR" sz="800" dirty="0"/>
              <a:t>) </a:t>
            </a:r>
            <a:r>
              <a:rPr lang="pt-BR" sz="800" dirty="0" err="1"/>
              <a:t>entrada.readUTF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int</a:t>
            </a:r>
            <a:r>
              <a:rPr lang="pt-BR" sz="800" dirty="0"/>
              <a:t> </a:t>
            </a:r>
            <a:r>
              <a:rPr lang="pt-BR" sz="800" dirty="0" err="1"/>
              <a:t>len</a:t>
            </a:r>
            <a:r>
              <a:rPr lang="pt-BR" sz="800" dirty="0"/>
              <a:t> = </a:t>
            </a:r>
            <a:r>
              <a:rPr lang="pt-BR" sz="800" dirty="0" err="1"/>
              <a:t>Integer.valueOf</a:t>
            </a:r>
            <a:r>
              <a:rPr lang="pt-BR" sz="800" dirty="0"/>
              <a:t>(</a:t>
            </a:r>
            <a:r>
              <a:rPr lang="pt-BR" sz="800" dirty="0" err="1"/>
              <a:t>str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System.out.println</a:t>
            </a:r>
            <a:r>
              <a:rPr lang="pt-BR" sz="800" dirty="0"/>
              <a:t>("o cliente diz = " + </a:t>
            </a:r>
            <a:r>
              <a:rPr lang="pt-BR" sz="800" dirty="0" err="1"/>
              <a:t>len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String</a:t>
            </a:r>
            <a:r>
              <a:rPr lang="pt-BR" sz="800" dirty="0"/>
              <a:t> </a:t>
            </a:r>
            <a:r>
              <a:rPr lang="pt-BR" sz="800" dirty="0" err="1"/>
              <a:t>diretorioSaida</a:t>
            </a:r>
            <a:r>
              <a:rPr lang="pt-BR" sz="800" dirty="0"/>
              <a:t> = "direito onde o arquivo vai ser salvo";</a:t>
            </a:r>
          </a:p>
          <a:p>
            <a:r>
              <a:rPr lang="pt-BR" sz="800" dirty="0"/>
              <a:t>           </a:t>
            </a:r>
          </a:p>
          <a:p>
            <a:r>
              <a:rPr lang="pt-BR" sz="800" dirty="0"/>
              <a:t>            //</a:t>
            </a:r>
            <a:r>
              <a:rPr lang="pt-BR" sz="800" dirty="0" err="1"/>
              <a:t>FileOuputStream</a:t>
            </a:r>
            <a:r>
              <a:rPr lang="pt-BR" sz="800" dirty="0"/>
              <a:t> para salvar o arquivo recebido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FileOutputStream</a:t>
            </a:r>
            <a:r>
              <a:rPr lang="pt-BR" sz="800" dirty="0"/>
              <a:t> </a:t>
            </a:r>
            <a:r>
              <a:rPr lang="pt-BR" sz="800" dirty="0" err="1"/>
              <a:t>direSaida</a:t>
            </a:r>
            <a:r>
              <a:rPr lang="pt-BR" sz="800" dirty="0"/>
              <a:t> = new </a:t>
            </a:r>
            <a:r>
              <a:rPr lang="pt-BR" sz="800" dirty="0" err="1"/>
              <a:t>FileOutputStream</a:t>
            </a:r>
            <a:r>
              <a:rPr lang="pt-BR" sz="800" dirty="0"/>
              <a:t>(</a:t>
            </a:r>
            <a:r>
              <a:rPr lang="pt-BR" sz="800" dirty="0" err="1"/>
              <a:t>diretorioSaida</a:t>
            </a:r>
            <a:r>
              <a:rPr lang="pt-BR" sz="800" dirty="0"/>
              <a:t>);</a:t>
            </a:r>
          </a:p>
          <a:p>
            <a:endParaRPr lang="pt-BR" sz="800" dirty="0"/>
          </a:p>
          <a:p>
            <a:r>
              <a:rPr lang="pt-BR" sz="800" dirty="0"/>
              <a:t>            </a:t>
            </a:r>
            <a:r>
              <a:rPr lang="pt-BR" sz="800" dirty="0" err="1"/>
              <a:t>int</a:t>
            </a:r>
            <a:r>
              <a:rPr lang="pt-BR" sz="800" dirty="0"/>
              <a:t> </a:t>
            </a:r>
            <a:r>
              <a:rPr lang="pt-BR" sz="800" dirty="0" err="1"/>
              <a:t>begin</a:t>
            </a:r>
            <a:r>
              <a:rPr lang="pt-BR" sz="800" dirty="0"/>
              <a:t> = 0;</a:t>
            </a:r>
          </a:p>
          <a:p>
            <a:endParaRPr lang="pt-BR" sz="800" dirty="0"/>
          </a:p>
          <a:p>
            <a:r>
              <a:rPr lang="pt-BR" sz="800" dirty="0"/>
              <a:t>            // </a:t>
            </a:r>
            <a:r>
              <a:rPr lang="pt-BR" sz="800" dirty="0" err="1"/>
              <a:t>DataInputStream</a:t>
            </a:r>
            <a:r>
              <a:rPr lang="pt-BR" sz="800" dirty="0"/>
              <a:t> para processar os bytes recebidos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DataInputStream</a:t>
            </a:r>
            <a:r>
              <a:rPr lang="pt-BR" sz="800" dirty="0"/>
              <a:t> in = new </a:t>
            </a:r>
            <a:r>
              <a:rPr lang="pt-BR" sz="800" dirty="0" err="1"/>
              <a:t>DataInputStream</a:t>
            </a:r>
            <a:r>
              <a:rPr lang="pt-BR" sz="800" dirty="0"/>
              <a:t>(</a:t>
            </a:r>
            <a:r>
              <a:rPr lang="pt-BR" sz="800" dirty="0" err="1"/>
              <a:t>cliente.getInputStream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byte[] </a:t>
            </a:r>
            <a:r>
              <a:rPr lang="pt-BR" sz="800" dirty="0" err="1"/>
              <a:t>br</a:t>
            </a:r>
            <a:r>
              <a:rPr lang="pt-BR" sz="800" dirty="0"/>
              <a:t> = new byte[50];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int</a:t>
            </a:r>
            <a:r>
              <a:rPr lang="pt-BR" sz="800" dirty="0"/>
              <a:t> leitura = </a:t>
            </a:r>
            <a:r>
              <a:rPr lang="pt-BR" sz="800" dirty="0" err="1"/>
              <a:t>in.read</a:t>
            </a:r>
            <a:r>
              <a:rPr lang="pt-BR" sz="800" dirty="0"/>
              <a:t>(</a:t>
            </a:r>
            <a:r>
              <a:rPr lang="pt-BR" sz="800" dirty="0" err="1"/>
              <a:t>br</a:t>
            </a:r>
            <a:r>
              <a:rPr lang="pt-BR" sz="800" dirty="0"/>
              <a:t>);</a:t>
            </a:r>
          </a:p>
          <a:p>
            <a:endParaRPr lang="pt-BR" sz="800" dirty="0"/>
          </a:p>
          <a:p>
            <a:r>
              <a:rPr lang="pt-BR" sz="800" dirty="0"/>
              <a:t>            </a:t>
            </a:r>
            <a:r>
              <a:rPr lang="pt-BR" sz="800" dirty="0" err="1"/>
              <a:t>while</a:t>
            </a:r>
            <a:r>
              <a:rPr lang="pt-BR" sz="800" dirty="0"/>
              <a:t>(leitura != -1) {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if</a:t>
            </a:r>
            <a:r>
              <a:rPr lang="pt-BR" sz="800" dirty="0"/>
              <a:t>(leitura != -2) {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direSaida.write</a:t>
            </a:r>
            <a:r>
              <a:rPr lang="pt-BR" sz="800" dirty="0"/>
              <a:t>(</a:t>
            </a:r>
            <a:r>
              <a:rPr lang="pt-BR" sz="800" dirty="0" err="1"/>
              <a:t>br,begin,leitura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direSaida.flush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    }</a:t>
            </a:r>
          </a:p>
          <a:p>
            <a:r>
              <a:rPr lang="pt-BR" sz="800" dirty="0"/>
              <a:t>                leitura = </a:t>
            </a:r>
            <a:r>
              <a:rPr lang="pt-BR" sz="800" dirty="0" err="1"/>
              <a:t>in.read</a:t>
            </a:r>
            <a:r>
              <a:rPr lang="pt-BR" sz="800" dirty="0"/>
              <a:t>(</a:t>
            </a:r>
            <a:r>
              <a:rPr lang="pt-BR" sz="800" dirty="0" err="1"/>
              <a:t>br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}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System.out.println</a:t>
            </a:r>
            <a:r>
              <a:rPr lang="pt-BR" sz="800" dirty="0"/>
              <a:t>("arquivo recebido");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server.close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}</a:t>
            </a:r>
          </a:p>
          <a:p>
            <a:r>
              <a:rPr lang="pt-BR" sz="800" dirty="0"/>
              <a:t>        catch (</a:t>
            </a:r>
            <a:r>
              <a:rPr lang="pt-BR" sz="800" dirty="0" err="1"/>
              <a:t>IOException</a:t>
            </a:r>
            <a:r>
              <a:rPr lang="pt-BR" sz="800" dirty="0"/>
              <a:t> e){ </a:t>
            </a:r>
            <a:r>
              <a:rPr lang="pt-BR" sz="800" dirty="0" err="1"/>
              <a:t>System.out.println</a:t>
            </a:r>
            <a:r>
              <a:rPr lang="pt-BR" sz="800" dirty="0"/>
              <a:t>(e);}</a:t>
            </a:r>
          </a:p>
          <a:p>
            <a:r>
              <a:rPr lang="pt-BR" sz="800" dirty="0"/>
              <a:t>     }</a:t>
            </a:r>
          </a:p>
          <a:p>
            <a:r>
              <a:rPr lang="pt-BR" sz="800" dirty="0"/>
              <a:t>}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FBC3B4-11B9-453E-9916-748DD3018C6B}"/>
              </a:ext>
            </a:extLst>
          </p:cNvPr>
          <p:cNvSpPr txBox="1"/>
          <p:nvPr/>
        </p:nvSpPr>
        <p:spPr>
          <a:xfrm>
            <a:off x="6308522" y="102304"/>
            <a:ext cx="524311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package</a:t>
            </a:r>
            <a:r>
              <a:rPr lang="pt-BR" sz="800" dirty="0"/>
              <a:t> </a:t>
            </a:r>
            <a:r>
              <a:rPr lang="pt-BR" sz="800" dirty="0" err="1"/>
              <a:t>seminario</a:t>
            </a:r>
            <a:r>
              <a:rPr lang="pt-BR" sz="800" dirty="0"/>
              <a:t>;</a:t>
            </a:r>
          </a:p>
          <a:p>
            <a:endParaRPr lang="pt-BR" sz="800" dirty="0"/>
          </a:p>
          <a:p>
            <a:r>
              <a:rPr lang="pt-BR" sz="800" dirty="0" err="1"/>
              <a:t>import</a:t>
            </a:r>
            <a:r>
              <a:rPr lang="pt-BR" sz="800" dirty="0"/>
              <a:t> java.io.*;</a:t>
            </a:r>
          </a:p>
          <a:p>
            <a:r>
              <a:rPr lang="pt-BR" sz="800" dirty="0" err="1"/>
              <a:t>import</a:t>
            </a:r>
            <a:r>
              <a:rPr lang="pt-BR" sz="800" dirty="0"/>
              <a:t> java.net.*;</a:t>
            </a:r>
          </a:p>
          <a:p>
            <a:endParaRPr lang="pt-BR" sz="800" dirty="0"/>
          </a:p>
          <a:p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class</a:t>
            </a:r>
            <a:r>
              <a:rPr lang="pt-BR" sz="800" dirty="0"/>
              <a:t> cliente_2 {</a:t>
            </a:r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static</a:t>
            </a:r>
            <a:r>
              <a:rPr lang="pt-BR" sz="800" dirty="0"/>
              <a:t> </a:t>
            </a:r>
            <a:r>
              <a:rPr lang="pt-BR" sz="800" dirty="0" err="1"/>
              <a:t>void</a:t>
            </a:r>
            <a:r>
              <a:rPr lang="pt-BR" sz="800" dirty="0"/>
              <a:t> </a:t>
            </a:r>
            <a:r>
              <a:rPr lang="pt-BR" sz="800" dirty="0" err="1"/>
              <a:t>main</a:t>
            </a:r>
            <a:r>
              <a:rPr lang="pt-BR" sz="800" dirty="0"/>
              <a:t>(</a:t>
            </a:r>
            <a:r>
              <a:rPr lang="pt-BR" sz="800" dirty="0" err="1"/>
              <a:t>String</a:t>
            </a:r>
            <a:r>
              <a:rPr lang="pt-BR" sz="800" dirty="0"/>
              <a:t>[] </a:t>
            </a:r>
            <a:r>
              <a:rPr lang="pt-BR" sz="800" dirty="0" err="1"/>
              <a:t>args</a:t>
            </a:r>
            <a:r>
              <a:rPr lang="pt-BR" sz="800" dirty="0"/>
              <a:t>) </a:t>
            </a:r>
            <a:r>
              <a:rPr lang="pt-BR" sz="800" dirty="0" err="1"/>
              <a:t>throws</a:t>
            </a:r>
            <a:r>
              <a:rPr lang="pt-BR" sz="800" dirty="0"/>
              <a:t> </a:t>
            </a:r>
            <a:r>
              <a:rPr lang="pt-BR" sz="800" dirty="0" err="1"/>
              <a:t>ClassNotFoundException</a:t>
            </a:r>
            <a:r>
              <a:rPr lang="pt-BR" sz="800" dirty="0"/>
              <a:t>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try</a:t>
            </a:r>
            <a:r>
              <a:rPr lang="pt-BR" sz="800" dirty="0"/>
              <a:t>{</a:t>
            </a:r>
          </a:p>
          <a:p>
            <a:r>
              <a:rPr lang="pt-BR" sz="800" dirty="0"/>
              <a:t>            Socket cliente = new Socket("192.168.3.107",6666);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DataOutputStream</a:t>
            </a:r>
            <a:r>
              <a:rPr lang="pt-BR" sz="800" dirty="0"/>
              <a:t> </a:t>
            </a:r>
            <a:r>
              <a:rPr lang="pt-BR" sz="800" dirty="0" err="1"/>
              <a:t>saida</a:t>
            </a:r>
            <a:r>
              <a:rPr lang="pt-BR" sz="800" dirty="0"/>
              <a:t> = new </a:t>
            </a:r>
            <a:r>
              <a:rPr lang="pt-BR" sz="800" dirty="0" err="1"/>
              <a:t>DataOutputStream</a:t>
            </a:r>
            <a:r>
              <a:rPr lang="pt-BR" sz="800" dirty="0"/>
              <a:t>(</a:t>
            </a:r>
            <a:r>
              <a:rPr lang="pt-BR" sz="800" dirty="0" err="1"/>
              <a:t>cliente.getOutputStream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String</a:t>
            </a:r>
            <a:r>
              <a:rPr lang="pt-BR" sz="800" dirty="0"/>
              <a:t> </a:t>
            </a:r>
            <a:r>
              <a:rPr lang="pt-BR" sz="800" dirty="0" err="1"/>
              <a:t>diretorio</a:t>
            </a:r>
            <a:r>
              <a:rPr lang="pt-BR" sz="800" dirty="0"/>
              <a:t> = "DIRETORIO DO ARQUIVO A SER ENVIADO.";</a:t>
            </a:r>
          </a:p>
          <a:p>
            <a:r>
              <a:rPr lang="pt-BR" sz="800" dirty="0"/>
              <a:t>            File arquivo = new File(</a:t>
            </a:r>
            <a:r>
              <a:rPr lang="pt-BR" sz="800" dirty="0" err="1"/>
              <a:t>diretorio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String</a:t>
            </a:r>
            <a:r>
              <a:rPr lang="pt-BR" sz="800" dirty="0"/>
              <a:t> </a:t>
            </a:r>
            <a:r>
              <a:rPr lang="pt-BR" sz="800" dirty="0" err="1"/>
              <a:t>len</a:t>
            </a:r>
            <a:r>
              <a:rPr lang="pt-BR" sz="800" dirty="0"/>
              <a:t> = </a:t>
            </a:r>
            <a:r>
              <a:rPr lang="pt-BR" sz="800" dirty="0" err="1"/>
              <a:t>String.valueOf</a:t>
            </a:r>
            <a:r>
              <a:rPr lang="pt-BR" sz="800" dirty="0"/>
              <a:t>(</a:t>
            </a:r>
            <a:r>
              <a:rPr lang="pt-BR" sz="800" dirty="0" err="1"/>
              <a:t>arquivo.length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System.out.println</a:t>
            </a:r>
            <a:r>
              <a:rPr lang="pt-BR" sz="800" dirty="0"/>
              <a:t>(</a:t>
            </a:r>
            <a:r>
              <a:rPr lang="pt-BR" sz="800" dirty="0" err="1"/>
              <a:t>len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saida.writeUTF</a:t>
            </a:r>
            <a:r>
              <a:rPr lang="pt-BR" sz="800" dirty="0"/>
              <a:t>(</a:t>
            </a:r>
            <a:r>
              <a:rPr lang="pt-BR" sz="800" dirty="0" err="1"/>
              <a:t>len</a:t>
            </a:r>
            <a:r>
              <a:rPr lang="pt-BR" sz="800" dirty="0"/>
              <a:t>);</a:t>
            </a:r>
          </a:p>
          <a:p>
            <a:endParaRPr lang="pt-BR" sz="800" dirty="0"/>
          </a:p>
          <a:p>
            <a:r>
              <a:rPr lang="pt-BR" sz="800" dirty="0"/>
              <a:t>            </a:t>
            </a:r>
            <a:r>
              <a:rPr lang="pt-BR" sz="800" dirty="0" err="1"/>
              <a:t>DataOutputStream</a:t>
            </a:r>
            <a:r>
              <a:rPr lang="pt-BR" sz="800" dirty="0"/>
              <a:t> out  = new </a:t>
            </a:r>
            <a:r>
              <a:rPr lang="pt-BR" sz="800" dirty="0" err="1"/>
              <a:t>DataOutputStream</a:t>
            </a:r>
            <a:r>
              <a:rPr lang="pt-BR" sz="800" dirty="0"/>
              <a:t>(</a:t>
            </a:r>
            <a:r>
              <a:rPr lang="pt-BR" sz="800" dirty="0" err="1"/>
              <a:t>cliente.getOutputStream</a:t>
            </a:r>
            <a:r>
              <a:rPr lang="pt-BR" sz="800" dirty="0"/>
              <a:t>());</a:t>
            </a:r>
          </a:p>
          <a:p>
            <a:endParaRPr lang="pt-BR" sz="800" dirty="0"/>
          </a:p>
          <a:p>
            <a:r>
              <a:rPr lang="pt-BR" sz="800" dirty="0"/>
              <a:t>            //Leitura do arquivo solicitado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FileInputStream</a:t>
            </a:r>
            <a:r>
              <a:rPr lang="pt-BR" sz="800" dirty="0"/>
              <a:t> file = new </a:t>
            </a:r>
            <a:r>
              <a:rPr lang="pt-BR" sz="800" dirty="0" err="1"/>
              <a:t>FileInputStream</a:t>
            </a:r>
            <a:r>
              <a:rPr lang="pt-BR" sz="800" dirty="0"/>
              <a:t>(arquivo);</a:t>
            </a:r>
          </a:p>
          <a:p>
            <a:r>
              <a:rPr lang="pt-BR" sz="800" dirty="0"/>
              <a:t>            //</a:t>
            </a:r>
            <a:r>
              <a:rPr lang="pt-BR" sz="800" dirty="0" err="1"/>
              <a:t>DataInputStream</a:t>
            </a:r>
            <a:r>
              <a:rPr lang="pt-BR" sz="800" dirty="0"/>
              <a:t> para processar o arquivo solicitado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DataInputStream</a:t>
            </a:r>
            <a:r>
              <a:rPr lang="pt-BR" sz="800" dirty="0"/>
              <a:t> a = new </a:t>
            </a:r>
            <a:r>
              <a:rPr lang="pt-BR" sz="800" dirty="0" err="1"/>
              <a:t>DataInputStream</a:t>
            </a:r>
            <a:r>
              <a:rPr lang="pt-BR" sz="800" dirty="0"/>
              <a:t>(file);</a:t>
            </a:r>
          </a:p>
          <a:p>
            <a:r>
              <a:rPr lang="pt-BR" sz="800" dirty="0"/>
              <a:t>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int</a:t>
            </a:r>
            <a:r>
              <a:rPr lang="pt-BR" sz="800" dirty="0"/>
              <a:t> </a:t>
            </a:r>
            <a:r>
              <a:rPr lang="pt-BR" sz="800" dirty="0" err="1"/>
              <a:t>begin</a:t>
            </a:r>
            <a:r>
              <a:rPr lang="pt-BR" sz="800" dirty="0"/>
              <a:t> = 0;</a:t>
            </a:r>
          </a:p>
          <a:p>
            <a:r>
              <a:rPr lang="pt-BR" sz="800" dirty="0"/>
              <a:t>          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System.out.println</a:t>
            </a:r>
            <a:r>
              <a:rPr lang="pt-BR" sz="800" dirty="0"/>
              <a:t>("enviando");</a:t>
            </a:r>
          </a:p>
          <a:p>
            <a:r>
              <a:rPr lang="pt-BR" sz="800" dirty="0"/>
              <a:t>             </a:t>
            </a:r>
          </a:p>
          <a:p>
            <a:r>
              <a:rPr lang="pt-BR" sz="800" dirty="0"/>
              <a:t>            //Buffer de leitura dos bytes do arquivo</a:t>
            </a:r>
          </a:p>
          <a:p>
            <a:r>
              <a:rPr lang="pt-BR" sz="800" dirty="0"/>
              <a:t>            byte buffer[] = new byte[50];</a:t>
            </a:r>
          </a:p>
          <a:p>
            <a:endParaRPr lang="pt-BR" sz="800" dirty="0"/>
          </a:p>
          <a:p>
            <a:r>
              <a:rPr lang="pt-BR" sz="800" dirty="0"/>
              <a:t>            </a:t>
            </a:r>
            <a:r>
              <a:rPr lang="pt-BR" sz="800" dirty="0" err="1"/>
              <a:t>int</a:t>
            </a:r>
            <a:r>
              <a:rPr lang="pt-BR" sz="800" dirty="0"/>
              <a:t> leitura = </a:t>
            </a:r>
            <a:r>
              <a:rPr lang="pt-BR" sz="800" dirty="0" err="1"/>
              <a:t>a.read</a:t>
            </a:r>
            <a:r>
              <a:rPr lang="pt-BR" sz="800" dirty="0"/>
              <a:t>(buffer);</a:t>
            </a:r>
          </a:p>
          <a:p>
            <a:r>
              <a:rPr lang="pt-BR" sz="800" dirty="0"/>
              <a:t>            //Lendo os bytes do arquivo e enviando para o socket  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while</a:t>
            </a:r>
            <a:r>
              <a:rPr lang="pt-BR" sz="800" dirty="0"/>
              <a:t>(leitura != - 1) {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if</a:t>
            </a:r>
            <a:r>
              <a:rPr lang="pt-BR" sz="800" dirty="0"/>
              <a:t>(leitura != - 2) {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out.write</a:t>
            </a:r>
            <a:r>
              <a:rPr lang="pt-BR" sz="800" dirty="0"/>
              <a:t>(</a:t>
            </a:r>
            <a:r>
              <a:rPr lang="pt-BR" sz="800" dirty="0" err="1"/>
              <a:t>buffer,begin,leitura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out.flush</a:t>
            </a:r>
            <a:r>
              <a:rPr lang="pt-BR" sz="800" dirty="0"/>
              <a:t>(); </a:t>
            </a:r>
          </a:p>
          <a:p>
            <a:r>
              <a:rPr lang="pt-BR" sz="800" dirty="0"/>
              <a:t>                }</a:t>
            </a:r>
          </a:p>
          <a:p>
            <a:r>
              <a:rPr lang="pt-BR" sz="800" dirty="0"/>
              <a:t>                leitura = </a:t>
            </a:r>
            <a:r>
              <a:rPr lang="pt-BR" sz="800" dirty="0" err="1"/>
              <a:t>a.read</a:t>
            </a:r>
            <a:r>
              <a:rPr lang="pt-BR" sz="800" dirty="0"/>
              <a:t>(buffer);</a:t>
            </a:r>
          </a:p>
          <a:p>
            <a:r>
              <a:rPr lang="pt-BR" sz="800" dirty="0"/>
              <a:t>            }</a:t>
            </a:r>
          </a:p>
          <a:p>
            <a:endParaRPr lang="pt-BR" sz="800" dirty="0"/>
          </a:p>
          <a:p>
            <a:r>
              <a:rPr lang="pt-BR" sz="800" dirty="0"/>
              <a:t>            </a:t>
            </a:r>
            <a:r>
              <a:rPr lang="pt-BR" sz="800" dirty="0" err="1"/>
              <a:t>System.out.println</a:t>
            </a:r>
            <a:r>
              <a:rPr lang="pt-BR" sz="800" dirty="0"/>
              <a:t>("arquivo enviado");</a:t>
            </a:r>
          </a:p>
          <a:p>
            <a:endParaRPr lang="pt-BR" sz="800" dirty="0"/>
          </a:p>
          <a:p>
            <a:r>
              <a:rPr lang="pt-BR" sz="800" dirty="0"/>
              <a:t>            </a:t>
            </a:r>
            <a:r>
              <a:rPr lang="pt-BR" sz="800" dirty="0" err="1"/>
              <a:t>out.close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saida.close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cliente.close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}</a:t>
            </a:r>
          </a:p>
          <a:p>
            <a:r>
              <a:rPr lang="pt-BR" sz="800" dirty="0"/>
              <a:t>        catch(</a:t>
            </a:r>
            <a:r>
              <a:rPr lang="pt-BR" sz="800" dirty="0" err="1"/>
              <a:t>IOException</a:t>
            </a:r>
            <a:r>
              <a:rPr lang="pt-BR" sz="800" dirty="0"/>
              <a:t> e){ </a:t>
            </a:r>
            <a:r>
              <a:rPr lang="pt-BR" sz="800" dirty="0" err="1"/>
              <a:t>System.out.println</a:t>
            </a:r>
            <a:r>
              <a:rPr lang="pt-BR" sz="800" dirty="0"/>
              <a:t>(e);}</a:t>
            </a:r>
          </a:p>
          <a:p>
            <a:r>
              <a:rPr lang="pt-BR" sz="800" dirty="0"/>
              <a:t>    }</a:t>
            </a:r>
          </a:p>
          <a:p>
            <a:r>
              <a:rPr lang="pt-B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5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4A554C-DEF7-4CB4-BF60-7816B6B4C241}"/>
              </a:ext>
            </a:extLst>
          </p:cNvPr>
          <p:cNvSpPr txBox="1"/>
          <p:nvPr/>
        </p:nvSpPr>
        <p:spPr>
          <a:xfrm>
            <a:off x="4304411" y="290541"/>
            <a:ext cx="33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Listagem 11. </a:t>
            </a:r>
            <a:r>
              <a:rPr lang="pt-BR" b="1" dirty="0"/>
              <a:t>Chat </a:t>
            </a:r>
            <a:r>
              <a:rPr lang="pt-BR" b="1" dirty="0" err="1"/>
              <a:t>Multithread</a:t>
            </a:r>
            <a:r>
              <a:rPr lang="pt-BR" b="1" dirty="0"/>
              <a:t>.</a:t>
            </a:r>
          </a:p>
          <a:p>
            <a:endParaRPr lang="pt-BR" dirty="0">
              <a:solidFill>
                <a:srgbClr val="7030A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0F53A8-06A3-435F-B719-DC6D8FCFA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39" y="1843087"/>
            <a:ext cx="7543800" cy="31718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F578D7-E02D-4F56-9D0E-8557E991D65E}"/>
              </a:ext>
            </a:extLst>
          </p:cNvPr>
          <p:cNvSpPr txBox="1"/>
          <p:nvPr/>
        </p:nvSpPr>
        <p:spPr>
          <a:xfrm>
            <a:off x="1674045" y="1191455"/>
            <a:ext cx="42965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package</a:t>
            </a:r>
            <a:r>
              <a:rPr lang="pt-BR" sz="1000" dirty="0"/>
              <a:t> chat;</a:t>
            </a:r>
          </a:p>
          <a:p>
            <a:endParaRPr lang="pt-BR" sz="1000" dirty="0"/>
          </a:p>
          <a:p>
            <a:r>
              <a:rPr lang="pt-BR" sz="1000" dirty="0" err="1"/>
              <a:t>import</a:t>
            </a:r>
            <a:r>
              <a:rPr lang="pt-BR" sz="1000" dirty="0"/>
              <a:t> </a:t>
            </a:r>
            <a:r>
              <a:rPr lang="pt-BR" sz="1000" dirty="0" err="1"/>
              <a:t>java.io.IOException</a:t>
            </a:r>
            <a:r>
              <a:rPr lang="pt-BR" sz="1000" dirty="0"/>
              <a:t>;</a:t>
            </a:r>
          </a:p>
          <a:p>
            <a:r>
              <a:rPr lang="pt-BR" sz="1000" dirty="0" err="1"/>
              <a:t>import</a:t>
            </a:r>
            <a:r>
              <a:rPr lang="pt-BR" sz="1000" dirty="0"/>
              <a:t> </a:t>
            </a:r>
            <a:r>
              <a:rPr lang="pt-BR" sz="1000" dirty="0" err="1"/>
              <a:t>java.net.ServerSocket</a:t>
            </a:r>
            <a:r>
              <a:rPr lang="pt-BR" sz="1000" dirty="0"/>
              <a:t>;</a:t>
            </a:r>
          </a:p>
          <a:p>
            <a:r>
              <a:rPr lang="pt-BR" sz="1000" dirty="0" err="1"/>
              <a:t>import</a:t>
            </a:r>
            <a:r>
              <a:rPr lang="pt-BR" sz="1000" dirty="0"/>
              <a:t> </a:t>
            </a:r>
            <a:r>
              <a:rPr lang="pt-BR" sz="1000" dirty="0" err="1"/>
              <a:t>java.net.Socket</a:t>
            </a:r>
            <a:r>
              <a:rPr lang="pt-BR" sz="1000" dirty="0"/>
              <a:t>;</a:t>
            </a:r>
          </a:p>
          <a:p>
            <a:endParaRPr lang="pt-BR" sz="1000" dirty="0"/>
          </a:p>
          <a:p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class</a:t>
            </a:r>
            <a:r>
              <a:rPr lang="pt-BR" sz="1000" dirty="0"/>
              <a:t> </a:t>
            </a:r>
            <a:r>
              <a:rPr lang="pt-BR" sz="1000" dirty="0" err="1"/>
              <a:t>servidor_chat</a:t>
            </a:r>
            <a:r>
              <a:rPr lang="pt-BR" sz="1000" dirty="0"/>
              <a:t> {</a:t>
            </a:r>
          </a:p>
          <a:p>
            <a:r>
              <a:rPr lang="pt-BR" sz="1000" dirty="0"/>
              <a:t>   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static</a:t>
            </a:r>
            <a:r>
              <a:rPr lang="pt-BR" sz="1000" dirty="0"/>
              <a:t> </a:t>
            </a:r>
            <a:r>
              <a:rPr lang="pt-BR" sz="1000" dirty="0" err="1"/>
              <a:t>void</a:t>
            </a:r>
            <a:r>
              <a:rPr lang="pt-BR" sz="1000" dirty="0"/>
              <a:t> </a:t>
            </a:r>
            <a:r>
              <a:rPr lang="pt-BR" sz="1000" dirty="0" err="1"/>
              <a:t>main</a:t>
            </a:r>
            <a:r>
              <a:rPr lang="pt-BR" sz="1000" dirty="0"/>
              <a:t>(</a:t>
            </a:r>
            <a:r>
              <a:rPr lang="pt-BR" sz="1000" dirty="0" err="1"/>
              <a:t>String</a:t>
            </a:r>
            <a:r>
              <a:rPr lang="pt-BR" sz="1000" dirty="0"/>
              <a:t>[] </a:t>
            </a:r>
            <a:r>
              <a:rPr lang="pt-BR" sz="1000" dirty="0" err="1"/>
              <a:t>args</a:t>
            </a:r>
            <a:r>
              <a:rPr lang="pt-BR" sz="1000" dirty="0"/>
              <a:t>) {</a:t>
            </a:r>
          </a:p>
          <a:p>
            <a:r>
              <a:rPr lang="pt-BR" sz="1000" dirty="0"/>
              <a:t>        </a:t>
            </a:r>
            <a:r>
              <a:rPr lang="pt-BR" sz="1000" dirty="0" err="1"/>
              <a:t>try</a:t>
            </a:r>
            <a:r>
              <a:rPr lang="pt-BR" sz="1000" dirty="0"/>
              <a:t>{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ServerSocket</a:t>
            </a:r>
            <a:r>
              <a:rPr lang="pt-BR" sz="1000" dirty="0"/>
              <a:t> servidor = new </a:t>
            </a:r>
            <a:r>
              <a:rPr lang="pt-BR" sz="1000" dirty="0" err="1"/>
              <a:t>ServerSocket</a:t>
            </a:r>
            <a:r>
              <a:rPr lang="pt-BR" sz="1000" dirty="0"/>
              <a:t>(4444);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System.out.println</a:t>
            </a:r>
            <a:r>
              <a:rPr lang="pt-BR" sz="1000" dirty="0"/>
              <a:t>("aguardando conexões");</a:t>
            </a:r>
          </a:p>
          <a:p>
            <a:r>
              <a:rPr lang="pt-BR" sz="1000" dirty="0"/>
              <a:t>            </a:t>
            </a:r>
          </a:p>
          <a:p>
            <a:r>
              <a:rPr lang="pt-BR" sz="1000" dirty="0"/>
              <a:t>            Socket cliente_1 = </a:t>
            </a:r>
            <a:r>
              <a:rPr lang="pt-BR" sz="1000" dirty="0" err="1"/>
              <a:t>servidor.accept</a:t>
            </a:r>
            <a:r>
              <a:rPr lang="pt-BR" sz="1000" dirty="0"/>
              <a:t>();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System.out.println</a:t>
            </a:r>
            <a:r>
              <a:rPr lang="pt-BR" sz="1000" dirty="0"/>
              <a:t>("cliente 1 conectado");</a:t>
            </a:r>
          </a:p>
          <a:p>
            <a:r>
              <a:rPr lang="pt-BR" sz="1000" dirty="0"/>
              <a:t>            Socket cliente_2 = </a:t>
            </a:r>
            <a:r>
              <a:rPr lang="pt-BR" sz="1000" dirty="0" err="1"/>
              <a:t>servidor.accept</a:t>
            </a:r>
            <a:r>
              <a:rPr lang="pt-BR" sz="1000" dirty="0"/>
              <a:t>();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System.out.println</a:t>
            </a:r>
            <a:r>
              <a:rPr lang="pt-BR" sz="1000" dirty="0"/>
              <a:t>("cliente 2 conectado");</a:t>
            </a:r>
          </a:p>
          <a:p>
            <a:r>
              <a:rPr lang="pt-BR" sz="1000" dirty="0"/>
              <a:t>            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ServidorReceberEnviar</a:t>
            </a:r>
            <a:r>
              <a:rPr lang="pt-BR" sz="1000" dirty="0"/>
              <a:t> </a:t>
            </a:r>
            <a:r>
              <a:rPr lang="pt-BR" sz="1000" dirty="0" err="1"/>
              <a:t>er</a:t>
            </a:r>
            <a:r>
              <a:rPr lang="pt-BR" sz="1000" dirty="0"/>
              <a:t> = new </a:t>
            </a:r>
            <a:r>
              <a:rPr lang="pt-BR" sz="1000" dirty="0" err="1"/>
              <a:t>ServidorReceberEnviar</a:t>
            </a:r>
            <a:r>
              <a:rPr lang="pt-BR" sz="1000" dirty="0"/>
              <a:t>(cliente_1, cliente_2);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er.start</a:t>
            </a:r>
            <a:r>
              <a:rPr lang="pt-BR" sz="1000" dirty="0"/>
              <a:t>();</a:t>
            </a:r>
          </a:p>
          <a:p>
            <a:r>
              <a:rPr lang="pt-BR" sz="1000" dirty="0"/>
              <a:t>            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ServidorReceberEnviar</a:t>
            </a:r>
            <a:r>
              <a:rPr lang="pt-BR" sz="1000" dirty="0"/>
              <a:t> er2 = new </a:t>
            </a:r>
            <a:r>
              <a:rPr lang="pt-BR" sz="1000" dirty="0" err="1"/>
              <a:t>ServidorReceberEnviar</a:t>
            </a:r>
            <a:r>
              <a:rPr lang="pt-BR" sz="1000" dirty="0"/>
              <a:t>(cliente_2, cliente_1);</a:t>
            </a:r>
          </a:p>
          <a:p>
            <a:r>
              <a:rPr lang="pt-BR" sz="1000" dirty="0"/>
              <a:t>            er2.start();</a:t>
            </a:r>
          </a:p>
          <a:p>
            <a:r>
              <a:rPr lang="pt-BR" sz="1000" dirty="0"/>
              <a:t>        }</a:t>
            </a:r>
          </a:p>
          <a:p>
            <a:r>
              <a:rPr lang="pt-BR" sz="1000" dirty="0"/>
              <a:t>        catch (</a:t>
            </a:r>
            <a:r>
              <a:rPr lang="pt-BR" sz="1000" dirty="0" err="1"/>
              <a:t>IOException</a:t>
            </a:r>
            <a:r>
              <a:rPr lang="pt-BR" sz="1000" dirty="0"/>
              <a:t> </a:t>
            </a:r>
            <a:r>
              <a:rPr lang="pt-BR" sz="1000" dirty="0" err="1"/>
              <a:t>ex</a:t>
            </a:r>
            <a:r>
              <a:rPr lang="pt-BR" sz="1000" dirty="0"/>
              <a:t>){</a:t>
            </a:r>
            <a:r>
              <a:rPr lang="pt-BR" sz="1000" dirty="0" err="1"/>
              <a:t>System.out.println</a:t>
            </a:r>
            <a:r>
              <a:rPr lang="pt-BR" sz="1000" dirty="0"/>
              <a:t>("</a:t>
            </a:r>
            <a:r>
              <a:rPr lang="pt-BR" sz="1000" dirty="0" err="1"/>
              <a:t>impossivel</a:t>
            </a:r>
            <a:r>
              <a:rPr lang="pt-BR" sz="1000" dirty="0"/>
              <a:t> criar </a:t>
            </a:r>
            <a:r>
              <a:rPr lang="pt-BR" sz="1000" dirty="0" err="1"/>
              <a:t>servior</a:t>
            </a:r>
            <a:r>
              <a:rPr lang="pt-BR" sz="1000" dirty="0"/>
              <a:t>");}</a:t>
            </a:r>
          </a:p>
          <a:p>
            <a:r>
              <a:rPr lang="pt-BR" sz="1000" dirty="0"/>
              <a:t>        }</a:t>
            </a:r>
          </a:p>
          <a:p>
            <a:r>
              <a:rPr lang="pt-BR" sz="1000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DCCAE3-43AF-4B21-BF63-4C6B73E370D2}"/>
              </a:ext>
            </a:extLst>
          </p:cNvPr>
          <p:cNvSpPr txBox="1"/>
          <p:nvPr/>
        </p:nvSpPr>
        <p:spPr>
          <a:xfrm>
            <a:off x="6984023" y="1028700"/>
            <a:ext cx="44664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package</a:t>
            </a:r>
            <a:r>
              <a:rPr lang="pt-BR" sz="800" dirty="0"/>
              <a:t> chat;</a:t>
            </a:r>
          </a:p>
          <a:p>
            <a:endParaRPr lang="pt-BR" sz="800" dirty="0"/>
          </a:p>
          <a:p>
            <a:r>
              <a:rPr lang="pt-BR" sz="800" dirty="0" err="1"/>
              <a:t>import</a:t>
            </a:r>
            <a:r>
              <a:rPr lang="pt-BR" sz="800" dirty="0"/>
              <a:t> </a:t>
            </a:r>
            <a:r>
              <a:rPr lang="pt-BR" sz="800" dirty="0" err="1"/>
              <a:t>java.io.DataInputStream</a:t>
            </a:r>
            <a:r>
              <a:rPr lang="pt-BR" sz="800" dirty="0"/>
              <a:t>;</a:t>
            </a:r>
          </a:p>
          <a:p>
            <a:r>
              <a:rPr lang="pt-BR" sz="800" dirty="0" err="1"/>
              <a:t>import</a:t>
            </a:r>
            <a:r>
              <a:rPr lang="pt-BR" sz="800" dirty="0"/>
              <a:t> </a:t>
            </a:r>
            <a:r>
              <a:rPr lang="pt-BR" sz="800" dirty="0" err="1"/>
              <a:t>java.io.DataOutputStream</a:t>
            </a:r>
            <a:r>
              <a:rPr lang="pt-BR" sz="800" dirty="0"/>
              <a:t>;</a:t>
            </a:r>
          </a:p>
          <a:p>
            <a:r>
              <a:rPr lang="pt-BR" sz="800" dirty="0" err="1"/>
              <a:t>import</a:t>
            </a:r>
            <a:r>
              <a:rPr lang="pt-BR" sz="800" dirty="0"/>
              <a:t> </a:t>
            </a:r>
            <a:r>
              <a:rPr lang="pt-BR" sz="800" dirty="0" err="1"/>
              <a:t>java.io.IOException</a:t>
            </a:r>
            <a:r>
              <a:rPr lang="pt-BR" sz="800" dirty="0"/>
              <a:t>;</a:t>
            </a:r>
          </a:p>
          <a:p>
            <a:r>
              <a:rPr lang="pt-BR" sz="800" dirty="0" err="1"/>
              <a:t>import</a:t>
            </a:r>
            <a:r>
              <a:rPr lang="pt-BR" sz="800" dirty="0"/>
              <a:t> </a:t>
            </a:r>
            <a:r>
              <a:rPr lang="pt-BR" sz="800" dirty="0" err="1"/>
              <a:t>java.net.Socket</a:t>
            </a:r>
            <a:r>
              <a:rPr lang="pt-BR" sz="800" dirty="0"/>
              <a:t>;</a:t>
            </a:r>
          </a:p>
          <a:p>
            <a:endParaRPr lang="pt-BR" sz="800" dirty="0"/>
          </a:p>
          <a:p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class</a:t>
            </a:r>
            <a:r>
              <a:rPr lang="pt-BR" sz="800" dirty="0"/>
              <a:t> </a:t>
            </a:r>
            <a:r>
              <a:rPr lang="pt-BR" sz="800" dirty="0" err="1"/>
              <a:t>ServidorReceberEnviar</a:t>
            </a:r>
            <a:r>
              <a:rPr lang="pt-BR" sz="800" dirty="0"/>
              <a:t> </a:t>
            </a:r>
            <a:r>
              <a:rPr lang="pt-BR" sz="800" dirty="0" err="1"/>
              <a:t>extends</a:t>
            </a:r>
            <a:r>
              <a:rPr lang="pt-BR" sz="800" dirty="0"/>
              <a:t> Thread{</a:t>
            </a:r>
          </a:p>
          <a:p>
            <a:r>
              <a:rPr lang="pt-BR" sz="800" dirty="0"/>
              <a:t>    Socket </a:t>
            </a:r>
            <a:r>
              <a:rPr lang="pt-BR" sz="800" dirty="0" err="1"/>
              <a:t>c_recebido</a:t>
            </a:r>
            <a:r>
              <a:rPr lang="pt-BR" sz="800" dirty="0"/>
              <a:t>;</a:t>
            </a:r>
          </a:p>
          <a:p>
            <a:r>
              <a:rPr lang="pt-BR" sz="800" dirty="0"/>
              <a:t>    Socket </a:t>
            </a:r>
            <a:r>
              <a:rPr lang="pt-BR" sz="800" dirty="0" err="1"/>
              <a:t>c_enviar</a:t>
            </a:r>
            <a:r>
              <a:rPr lang="pt-BR" sz="800" dirty="0"/>
              <a:t>;</a:t>
            </a:r>
          </a:p>
          <a:p>
            <a:endParaRPr lang="pt-BR" sz="800" dirty="0"/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ServidorReceberEnviar</a:t>
            </a:r>
            <a:r>
              <a:rPr lang="pt-BR" sz="800" dirty="0"/>
              <a:t>(Socket </a:t>
            </a:r>
            <a:r>
              <a:rPr lang="pt-BR" sz="800" dirty="0" err="1"/>
              <a:t>c_recebido</a:t>
            </a:r>
            <a:r>
              <a:rPr lang="pt-BR" sz="800" dirty="0"/>
              <a:t>, Socket </a:t>
            </a:r>
            <a:r>
              <a:rPr lang="pt-BR" sz="800" dirty="0" err="1"/>
              <a:t>c_enviar</a:t>
            </a:r>
            <a:r>
              <a:rPr lang="pt-BR" sz="800" dirty="0"/>
              <a:t>) 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this.c_recebido</a:t>
            </a:r>
            <a:r>
              <a:rPr lang="pt-BR" sz="800" dirty="0"/>
              <a:t> = </a:t>
            </a:r>
            <a:r>
              <a:rPr lang="pt-BR" sz="800" dirty="0" err="1"/>
              <a:t>c_recebido</a:t>
            </a:r>
            <a:r>
              <a:rPr lang="pt-BR" sz="800" dirty="0"/>
              <a:t>;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this.c_enviar</a:t>
            </a:r>
            <a:r>
              <a:rPr lang="pt-BR" sz="800" dirty="0"/>
              <a:t> = </a:t>
            </a:r>
            <a:r>
              <a:rPr lang="pt-BR" sz="800" dirty="0" err="1"/>
              <a:t>c_enviar</a:t>
            </a:r>
            <a:r>
              <a:rPr lang="pt-BR" sz="800" dirty="0"/>
              <a:t>;</a:t>
            </a:r>
          </a:p>
          <a:p>
            <a:r>
              <a:rPr lang="pt-BR" sz="800" dirty="0"/>
              <a:t>    }</a:t>
            </a:r>
          </a:p>
          <a:p>
            <a:r>
              <a:rPr lang="pt-BR" sz="800" dirty="0"/>
              <a:t>    </a:t>
            </a:r>
          </a:p>
          <a:p>
            <a:r>
              <a:rPr lang="pt-BR" sz="800" dirty="0"/>
              <a:t>    @</a:t>
            </a:r>
            <a:r>
              <a:rPr lang="pt-BR" sz="800" dirty="0" err="1"/>
              <a:t>Override</a:t>
            </a:r>
            <a:endParaRPr lang="pt-BR" sz="800" dirty="0"/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void</a:t>
            </a:r>
            <a:r>
              <a:rPr lang="pt-BR" sz="800" dirty="0"/>
              <a:t> </a:t>
            </a:r>
            <a:r>
              <a:rPr lang="pt-BR" sz="800" dirty="0" err="1"/>
              <a:t>run</a:t>
            </a:r>
            <a:r>
              <a:rPr lang="pt-BR" sz="800" dirty="0"/>
              <a:t>(){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try</a:t>
            </a:r>
            <a:r>
              <a:rPr lang="pt-BR" sz="800" dirty="0"/>
              <a:t>{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while</a:t>
            </a:r>
            <a:r>
              <a:rPr lang="pt-BR" sz="800" dirty="0"/>
              <a:t>(</a:t>
            </a:r>
            <a:r>
              <a:rPr lang="pt-BR" sz="800" dirty="0" err="1"/>
              <a:t>true</a:t>
            </a:r>
            <a:r>
              <a:rPr lang="pt-BR" sz="800" dirty="0"/>
              <a:t>){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DataInputStream</a:t>
            </a:r>
            <a:r>
              <a:rPr lang="pt-BR" sz="800" dirty="0"/>
              <a:t> entrada = new </a:t>
            </a:r>
            <a:r>
              <a:rPr lang="pt-BR" sz="800" dirty="0" err="1"/>
              <a:t>DataInputStream</a:t>
            </a:r>
            <a:r>
              <a:rPr lang="pt-BR" sz="800" dirty="0"/>
              <a:t>(</a:t>
            </a:r>
            <a:r>
              <a:rPr lang="pt-BR" sz="800" dirty="0" err="1"/>
              <a:t>c_recebido.getInputStream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DataOutputStream</a:t>
            </a:r>
            <a:r>
              <a:rPr lang="pt-BR" sz="800" dirty="0"/>
              <a:t> </a:t>
            </a:r>
            <a:r>
              <a:rPr lang="pt-BR" sz="800" dirty="0" err="1"/>
              <a:t>saida</a:t>
            </a:r>
            <a:r>
              <a:rPr lang="pt-BR" sz="800" dirty="0"/>
              <a:t> = new </a:t>
            </a:r>
            <a:r>
              <a:rPr lang="pt-BR" sz="800" dirty="0" err="1"/>
              <a:t>DataOutputStream</a:t>
            </a:r>
            <a:r>
              <a:rPr lang="pt-BR" sz="800" dirty="0"/>
              <a:t>(</a:t>
            </a:r>
            <a:r>
              <a:rPr lang="pt-BR" sz="800" dirty="0" err="1"/>
              <a:t>c_enviar.getOutputStream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String</a:t>
            </a:r>
            <a:r>
              <a:rPr lang="pt-BR" sz="800" dirty="0"/>
              <a:t> </a:t>
            </a:r>
            <a:r>
              <a:rPr lang="pt-BR" sz="800" dirty="0" err="1"/>
              <a:t>msg</a:t>
            </a:r>
            <a:r>
              <a:rPr lang="pt-BR" sz="800" dirty="0"/>
              <a:t> = </a:t>
            </a:r>
            <a:r>
              <a:rPr lang="pt-BR" sz="800" dirty="0" err="1"/>
              <a:t>entrada.readUTF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if</a:t>
            </a:r>
            <a:r>
              <a:rPr lang="pt-BR" sz="800" dirty="0"/>
              <a:t> (</a:t>
            </a:r>
            <a:r>
              <a:rPr lang="pt-BR" sz="800" dirty="0" err="1"/>
              <a:t>msg.equals</a:t>
            </a:r>
            <a:r>
              <a:rPr lang="pt-BR" sz="800" dirty="0"/>
              <a:t>("o cliente desconectou")){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saida.writeUTF</a:t>
            </a:r>
            <a:r>
              <a:rPr lang="pt-BR" sz="800" dirty="0"/>
              <a:t>("o cliente desconectou");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entrada.close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saida.close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        break;</a:t>
            </a:r>
          </a:p>
          <a:p>
            <a:r>
              <a:rPr lang="pt-BR" sz="800" dirty="0"/>
              <a:t>                }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saida.writeUTF</a:t>
            </a:r>
            <a:r>
              <a:rPr lang="pt-BR" sz="800" dirty="0"/>
              <a:t>(</a:t>
            </a:r>
            <a:r>
              <a:rPr lang="pt-BR" sz="800" dirty="0" err="1"/>
              <a:t>msg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}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c_recebido.close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}</a:t>
            </a:r>
          </a:p>
          <a:p>
            <a:r>
              <a:rPr lang="pt-BR" sz="800" dirty="0"/>
              <a:t>        catch(</a:t>
            </a:r>
            <a:r>
              <a:rPr lang="pt-BR" sz="800" dirty="0" err="1"/>
              <a:t>IOException</a:t>
            </a:r>
            <a:r>
              <a:rPr lang="pt-BR" sz="800" dirty="0"/>
              <a:t> e){</a:t>
            </a:r>
            <a:r>
              <a:rPr lang="pt-BR" sz="800" dirty="0" err="1"/>
              <a:t>System.out.println</a:t>
            </a:r>
            <a:r>
              <a:rPr lang="pt-BR" sz="800" dirty="0"/>
              <a:t>("</a:t>
            </a:r>
            <a:r>
              <a:rPr lang="pt-BR" sz="800" dirty="0" err="1"/>
              <a:t>impossivel</a:t>
            </a:r>
            <a:r>
              <a:rPr lang="pt-BR" sz="800" dirty="0"/>
              <a:t> receber mensagem");}</a:t>
            </a:r>
          </a:p>
          <a:p>
            <a:r>
              <a:rPr lang="pt-BR" sz="800" dirty="0"/>
              <a:t>    }</a:t>
            </a:r>
          </a:p>
          <a:p>
            <a:r>
              <a:rPr lang="pt-BR" sz="800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1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3E63909-EB03-4F6E-A49D-73DA88EDE5A6}"/>
              </a:ext>
            </a:extLst>
          </p:cNvPr>
          <p:cNvSpPr txBox="1"/>
          <p:nvPr/>
        </p:nvSpPr>
        <p:spPr>
          <a:xfrm>
            <a:off x="4265019" y="965835"/>
            <a:ext cx="4097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package</a:t>
            </a:r>
            <a:r>
              <a:rPr lang="pt-BR" sz="1000" dirty="0"/>
              <a:t> chat;</a:t>
            </a:r>
          </a:p>
          <a:p>
            <a:endParaRPr lang="pt-BR" sz="1000" dirty="0"/>
          </a:p>
          <a:p>
            <a:r>
              <a:rPr lang="pt-BR" sz="1000" dirty="0" err="1"/>
              <a:t>import</a:t>
            </a:r>
            <a:r>
              <a:rPr lang="pt-BR" sz="1000" dirty="0"/>
              <a:t> </a:t>
            </a:r>
            <a:r>
              <a:rPr lang="pt-BR" sz="1000" dirty="0" err="1"/>
              <a:t>java.io.IOException</a:t>
            </a:r>
            <a:r>
              <a:rPr lang="pt-BR" sz="1000" dirty="0"/>
              <a:t>;</a:t>
            </a:r>
          </a:p>
          <a:p>
            <a:r>
              <a:rPr lang="pt-BR" sz="1000" dirty="0" err="1"/>
              <a:t>import</a:t>
            </a:r>
            <a:r>
              <a:rPr lang="pt-BR" sz="1000" dirty="0"/>
              <a:t> </a:t>
            </a:r>
            <a:r>
              <a:rPr lang="pt-BR" sz="1000" dirty="0" err="1"/>
              <a:t>java.net.Socket</a:t>
            </a:r>
            <a:r>
              <a:rPr lang="pt-BR" sz="1000" dirty="0"/>
              <a:t>;</a:t>
            </a:r>
          </a:p>
          <a:p>
            <a:endParaRPr lang="pt-BR" sz="1000" dirty="0"/>
          </a:p>
          <a:p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class</a:t>
            </a:r>
            <a:r>
              <a:rPr lang="pt-BR" sz="1000" dirty="0"/>
              <a:t> </a:t>
            </a:r>
            <a:r>
              <a:rPr lang="pt-BR" sz="1000" dirty="0" err="1"/>
              <a:t>cliente_chat</a:t>
            </a:r>
            <a:r>
              <a:rPr lang="pt-BR" sz="1000" dirty="0"/>
              <a:t> {</a:t>
            </a:r>
          </a:p>
          <a:p>
            <a:r>
              <a:rPr lang="pt-BR" sz="1000" dirty="0"/>
              <a:t>   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static</a:t>
            </a:r>
            <a:r>
              <a:rPr lang="pt-BR" sz="1000" dirty="0"/>
              <a:t> </a:t>
            </a:r>
            <a:r>
              <a:rPr lang="pt-BR" sz="1000" dirty="0" err="1"/>
              <a:t>void</a:t>
            </a:r>
            <a:r>
              <a:rPr lang="pt-BR" sz="1000" dirty="0"/>
              <a:t> </a:t>
            </a:r>
            <a:r>
              <a:rPr lang="pt-BR" sz="1000" dirty="0" err="1"/>
              <a:t>main</a:t>
            </a:r>
            <a:r>
              <a:rPr lang="pt-BR" sz="1000" dirty="0"/>
              <a:t>(</a:t>
            </a:r>
            <a:r>
              <a:rPr lang="pt-BR" sz="1000" dirty="0" err="1"/>
              <a:t>String</a:t>
            </a:r>
            <a:r>
              <a:rPr lang="pt-BR" sz="1000" dirty="0"/>
              <a:t>[] </a:t>
            </a:r>
            <a:r>
              <a:rPr lang="pt-BR" sz="1000" dirty="0" err="1"/>
              <a:t>args</a:t>
            </a:r>
            <a:r>
              <a:rPr lang="pt-BR" sz="1000" dirty="0"/>
              <a:t>) {</a:t>
            </a:r>
          </a:p>
          <a:p>
            <a:r>
              <a:rPr lang="pt-BR" sz="1000" dirty="0"/>
              <a:t>        </a:t>
            </a:r>
            <a:r>
              <a:rPr lang="pt-BR" sz="1000" dirty="0" err="1"/>
              <a:t>try</a:t>
            </a:r>
            <a:r>
              <a:rPr lang="pt-BR" sz="1000" dirty="0"/>
              <a:t>{   </a:t>
            </a:r>
          </a:p>
          <a:p>
            <a:r>
              <a:rPr lang="pt-BR" sz="1000" dirty="0"/>
              <a:t>            Socket cliente = new Socket("192.168.56.1",4444);</a:t>
            </a:r>
          </a:p>
          <a:p>
            <a:r>
              <a:rPr lang="pt-BR" sz="1000" dirty="0"/>
              <a:t>            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EnviarMsg</a:t>
            </a:r>
            <a:r>
              <a:rPr lang="pt-BR" sz="1000" dirty="0"/>
              <a:t> </a:t>
            </a:r>
            <a:r>
              <a:rPr lang="pt-BR" sz="1000" dirty="0" err="1"/>
              <a:t>en</a:t>
            </a:r>
            <a:r>
              <a:rPr lang="pt-BR" sz="1000" dirty="0"/>
              <a:t> = new </a:t>
            </a:r>
            <a:r>
              <a:rPr lang="pt-BR" sz="1000" dirty="0" err="1"/>
              <a:t>EnviarMsg</a:t>
            </a:r>
            <a:r>
              <a:rPr lang="pt-BR" sz="1000" dirty="0"/>
              <a:t>(cliente);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en.start</a:t>
            </a:r>
            <a:r>
              <a:rPr lang="pt-BR" sz="1000" dirty="0"/>
              <a:t>();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ReceberMsg</a:t>
            </a:r>
            <a:r>
              <a:rPr lang="pt-BR" sz="1000" dirty="0"/>
              <a:t> </a:t>
            </a:r>
            <a:r>
              <a:rPr lang="pt-BR" sz="1000" dirty="0" err="1"/>
              <a:t>re</a:t>
            </a:r>
            <a:r>
              <a:rPr lang="pt-BR" sz="1000" dirty="0"/>
              <a:t> = new </a:t>
            </a:r>
            <a:r>
              <a:rPr lang="pt-BR" sz="1000" dirty="0" err="1"/>
              <a:t>ReceberMsg</a:t>
            </a:r>
            <a:r>
              <a:rPr lang="pt-BR" sz="1000" dirty="0"/>
              <a:t>(cliente);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re.start</a:t>
            </a:r>
            <a:r>
              <a:rPr lang="pt-BR" sz="1000" dirty="0"/>
              <a:t>();</a:t>
            </a:r>
          </a:p>
          <a:p>
            <a:r>
              <a:rPr lang="pt-BR" sz="1000" dirty="0"/>
              <a:t>        }</a:t>
            </a:r>
          </a:p>
          <a:p>
            <a:r>
              <a:rPr lang="pt-BR" sz="1000" dirty="0"/>
              <a:t>        catch(</a:t>
            </a:r>
            <a:r>
              <a:rPr lang="pt-BR" sz="1000" dirty="0" err="1"/>
              <a:t>IOException</a:t>
            </a:r>
            <a:r>
              <a:rPr lang="pt-BR" sz="1000" dirty="0"/>
              <a:t> e){</a:t>
            </a:r>
            <a:r>
              <a:rPr lang="pt-BR" sz="1000" dirty="0" err="1"/>
              <a:t>System.out.println</a:t>
            </a:r>
            <a:r>
              <a:rPr lang="pt-BR" sz="1000" dirty="0"/>
              <a:t>("falha na conexão");}</a:t>
            </a:r>
          </a:p>
          <a:p>
            <a:r>
              <a:rPr lang="pt-BR" sz="1000" dirty="0"/>
              <a:t>    }</a:t>
            </a:r>
          </a:p>
          <a:p>
            <a:r>
              <a:rPr lang="pt-BR" sz="1000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F668AC-AD7A-4E94-85DF-5A3011C4DD0B}"/>
              </a:ext>
            </a:extLst>
          </p:cNvPr>
          <p:cNvSpPr txBox="1"/>
          <p:nvPr/>
        </p:nvSpPr>
        <p:spPr>
          <a:xfrm>
            <a:off x="4273687" y="289121"/>
            <a:ext cx="33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Listagem 11. </a:t>
            </a:r>
            <a:r>
              <a:rPr lang="pt-BR" b="1" dirty="0"/>
              <a:t>Chat </a:t>
            </a:r>
            <a:r>
              <a:rPr lang="pt-BR" b="1" dirty="0" err="1"/>
              <a:t>Multithread</a:t>
            </a:r>
            <a:r>
              <a:rPr lang="pt-BR" b="1" dirty="0"/>
              <a:t>.</a:t>
            </a:r>
          </a:p>
          <a:p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83E251-D13F-4F62-8F47-B64EED5268A2}"/>
              </a:ext>
            </a:extLst>
          </p:cNvPr>
          <p:cNvSpPr txBox="1"/>
          <p:nvPr/>
        </p:nvSpPr>
        <p:spPr>
          <a:xfrm>
            <a:off x="658702" y="2502991"/>
            <a:ext cx="5281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package</a:t>
            </a:r>
            <a:r>
              <a:rPr lang="pt-BR" sz="800" dirty="0"/>
              <a:t> chat;</a:t>
            </a:r>
          </a:p>
          <a:p>
            <a:endParaRPr lang="pt-BR" sz="800" dirty="0"/>
          </a:p>
          <a:p>
            <a:r>
              <a:rPr lang="pt-BR" sz="800" dirty="0"/>
              <a:t>,,,</a:t>
            </a:r>
          </a:p>
          <a:p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class</a:t>
            </a:r>
            <a:r>
              <a:rPr lang="pt-BR" sz="800" dirty="0"/>
              <a:t> </a:t>
            </a:r>
            <a:r>
              <a:rPr lang="pt-BR" sz="800" dirty="0" err="1"/>
              <a:t>EnviarMsg</a:t>
            </a:r>
            <a:r>
              <a:rPr lang="pt-BR" sz="800" dirty="0"/>
              <a:t> </a:t>
            </a:r>
            <a:r>
              <a:rPr lang="pt-BR" sz="800" dirty="0" err="1"/>
              <a:t>extends</a:t>
            </a:r>
            <a:r>
              <a:rPr lang="pt-BR" sz="800" dirty="0"/>
              <a:t> Thread{</a:t>
            </a:r>
          </a:p>
          <a:p>
            <a:r>
              <a:rPr lang="pt-BR" sz="800" dirty="0"/>
              <a:t>    </a:t>
            </a:r>
            <a:r>
              <a:rPr lang="pt-BR" sz="800" dirty="0" err="1"/>
              <a:t>private</a:t>
            </a:r>
            <a:r>
              <a:rPr lang="pt-BR" sz="800" dirty="0"/>
              <a:t> Socket cliente;</a:t>
            </a:r>
          </a:p>
          <a:p>
            <a:r>
              <a:rPr lang="pt-BR" sz="800" dirty="0"/>
              <a:t>    </a:t>
            </a:r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EnviarMsg</a:t>
            </a:r>
            <a:r>
              <a:rPr lang="pt-BR" sz="800" dirty="0"/>
              <a:t>(Socket cliente){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this.cliente</a:t>
            </a:r>
            <a:r>
              <a:rPr lang="pt-BR" sz="800" dirty="0"/>
              <a:t> = cliente;</a:t>
            </a:r>
          </a:p>
          <a:p>
            <a:r>
              <a:rPr lang="pt-BR" sz="800" dirty="0"/>
              <a:t>    }</a:t>
            </a:r>
          </a:p>
          <a:p>
            <a:r>
              <a:rPr lang="pt-BR" sz="800" dirty="0"/>
              <a:t>    </a:t>
            </a:r>
          </a:p>
          <a:p>
            <a:r>
              <a:rPr lang="pt-BR" sz="800" dirty="0"/>
              <a:t>    @</a:t>
            </a:r>
            <a:r>
              <a:rPr lang="pt-BR" sz="800" dirty="0" err="1"/>
              <a:t>Override</a:t>
            </a:r>
            <a:endParaRPr lang="pt-BR" sz="800" dirty="0"/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void</a:t>
            </a:r>
            <a:r>
              <a:rPr lang="pt-BR" sz="800" dirty="0"/>
              <a:t> </a:t>
            </a:r>
            <a:r>
              <a:rPr lang="pt-BR" sz="800" dirty="0" err="1"/>
              <a:t>run</a:t>
            </a:r>
            <a:r>
              <a:rPr lang="pt-BR" sz="800" dirty="0"/>
              <a:t>(){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try</a:t>
            </a:r>
            <a:r>
              <a:rPr lang="pt-BR" sz="800" dirty="0"/>
              <a:t>{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while</a:t>
            </a:r>
            <a:r>
              <a:rPr lang="pt-BR" sz="800" dirty="0"/>
              <a:t> (</a:t>
            </a:r>
            <a:r>
              <a:rPr lang="pt-BR" sz="800" dirty="0" err="1"/>
              <a:t>true</a:t>
            </a:r>
            <a:r>
              <a:rPr lang="pt-BR" sz="800" dirty="0"/>
              <a:t>){</a:t>
            </a:r>
          </a:p>
          <a:p>
            <a:r>
              <a:rPr lang="pt-BR" sz="800" dirty="0"/>
              <a:t>                Scanner </a:t>
            </a:r>
            <a:r>
              <a:rPr lang="pt-BR" sz="800" dirty="0" err="1"/>
              <a:t>scan</a:t>
            </a:r>
            <a:r>
              <a:rPr lang="pt-BR" sz="800" dirty="0"/>
              <a:t> = new Scanner(System.in);</a:t>
            </a:r>
          </a:p>
          <a:p>
            <a:endParaRPr lang="pt-BR" sz="800" dirty="0"/>
          </a:p>
          <a:p>
            <a:r>
              <a:rPr lang="pt-BR" sz="800" dirty="0"/>
              <a:t>                </a:t>
            </a:r>
            <a:r>
              <a:rPr lang="pt-BR" sz="800" dirty="0" err="1"/>
              <a:t>String</a:t>
            </a:r>
            <a:r>
              <a:rPr lang="pt-BR" sz="800" dirty="0"/>
              <a:t> </a:t>
            </a:r>
            <a:r>
              <a:rPr lang="pt-BR" sz="800" dirty="0" err="1"/>
              <a:t>msg</a:t>
            </a:r>
            <a:r>
              <a:rPr lang="pt-BR" sz="800" dirty="0"/>
              <a:t> = </a:t>
            </a:r>
            <a:r>
              <a:rPr lang="pt-BR" sz="800" dirty="0" err="1"/>
              <a:t>scan.nextLine</a:t>
            </a:r>
            <a:r>
              <a:rPr lang="pt-BR" sz="800" dirty="0"/>
              <a:t>();</a:t>
            </a:r>
          </a:p>
          <a:p>
            <a:endParaRPr lang="pt-BR" sz="800" dirty="0"/>
          </a:p>
          <a:p>
            <a:r>
              <a:rPr lang="pt-BR" sz="800" dirty="0"/>
              <a:t>                </a:t>
            </a:r>
            <a:r>
              <a:rPr lang="pt-BR" sz="800" dirty="0" err="1"/>
              <a:t>DataOutputStream</a:t>
            </a:r>
            <a:r>
              <a:rPr lang="pt-BR" sz="800" dirty="0"/>
              <a:t> </a:t>
            </a:r>
            <a:r>
              <a:rPr lang="pt-BR" sz="800" dirty="0" err="1"/>
              <a:t>saida</a:t>
            </a:r>
            <a:r>
              <a:rPr lang="pt-BR" sz="800" dirty="0"/>
              <a:t> = new </a:t>
            </a:r>
            <a:r>
              <a:rPr lang="pt-BR" sz="800" dirty="0" err="1"/>
              <a:t>DataOutputStream</a:t>
            </a:r>
            <a:r>
              <a:rPr lang="pt-BR" sz="800" dirty="0"/>
              <a:t>(</a:t>
            </a:r>
            <a:r>
              <a:rPr lang="pt-BR" sz="800" dirty="0" err="1"/>
              <a:t>cliente.getOutputStream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if</a:t>
            </a:r>
            <a:r>
              <a:rPr lang="pt-BR" sz="800" dirty="0"/>
              <a:t> (</a:t>
            </a:r>
            <a:r>
              <a:rPr lang="pt-BR" sz="800" dirty="0" err="1"/>
              <a:t>msg.equals</a:t>
            </a:r>
            <a:r>
              <a:rPr lang="pt-BR" sz="800" dirty="0"/>
              <a:t>("sair")){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saida.writeUTF</a:t>
            </a:r>
            <a:r>
              <a:rPr lang="pt-BR" sz="800" dirty="0"/>
              <a:t>("o cliente desconectou");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saida.close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        break;</a:t>
            </a:r>
          </a:p>
          <a:p>
            <a:r>
              <a:rPr lang="pt-BR" sz="800" dirty="0"/>
              <a:t>                }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saida.writeUTF</a:t>
            </a:r>
            <a:r>
              <a:rPr lang="pt-BR" sz="800" dirty="0"/>
              <a:t>(</a:t>
            </a:r>
            <a:r>
              <a:rPr lang="pt-BR" sz="800" dirty="0" err="1"/>
              <a:t>msg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}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cliente.close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</a:t>
            </a:r>
          </a:p>
          <a:p>
            <a:r>
              <a:rPr lang="pt-BR" sz="800" dirty="0"/>
              <a:t>        }catch(</a:t>
            </a:r>
            <a:r>
              <a:rPr lang="pt-BR" sz="800" dirty="0" err="1"/>
              <a:t>IOException</a:t>
            </a:r>
            <a:r>
              <a:rPr lang="pt-BR" sz="800" dirty="0"/>
              <a:t> e){</a:t>
            </a:r>
            <a:r>
              <a:rPr lang="pt-BR" sz="800" dirty="0" err="1"/>
              <a:t>System.out.println</a:t>
            </a:r>
            <a:r>
              <a:rPr lang="pt-BR" sz="800" dirty="0"/>
              <a:t>("erro no envio");}</a:t>
            </a:r>
          </a:p>
          <a:p>
            <a:r>
              <a:rPr lang="pt-BR" sz="800" dirty="0"/>
              <a:t>    }</a:t>
            </a:r>
          </a:p>
          <a:p>
            <a:r>
              <a:rPr lang="pt-BR" sz="800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8B2691-4939-48DC-82DC-9AF60ECA72B0}"/>
              </a:ext>
            </a:extLst>
          </p:cNvPr>
          <p:cNvSpPr txBox="1"/>
          <p:nvPr/>
        </p:nvSpPr>
        <p:spPr>
          <a:xfrm>
            <a:off x="8192278" y="2502991"/>
            <a:ext cx="39001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package</a:t>
            </a:r>
            <a:r>
              <a:rPr lang="pt-BR" sz="800" dirty="0"/>
              <a:t> chat;</a:t>
            </a:r>
          </a:p>
          <a:p>
            <a:endParaRPr lang="pt-BR" sz="800" dirty="0"/>
          </a:p>
          <a:p>
            <a:r>
              <a:rPr lang="pt-BR" sz="800" dirty="0"/>
              <a:t>...</a:t>
            </a:r>
          </a:p>
          <a:p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class</a:t>
            </a:r>
            <a:r>
              <a:rPr lang="pt-BR" sz="800" dirty="0"/>
              <a:t> </a:t>
            </a:r>
            <a:r>
              <a:rPr lang="pt-BR" sz="800" dirty="0" err="1"/>
              <a:t>ReceberMsg</a:t>
            </a:r>
            <a:r>
              <a:rPr lang="pt-BR" sz="800" dirty="0"/>
              <a:t> </a:t>
            </a:r>
            <a:r>
              <a:rPr lang="pt-BR" sz="800" dirty="0" err="1"/>
              <a:t>extends</a:t>
            </a:r>
            <a:r>
              <a:rPr lang="pt-BR" sz="800" dirty="0"/>
              <a:t> Thread{</a:t>
            </a:r>
          </a:p>
          <a:p>
            <a:r>
              <a:rPr lang="pt-BR" sz="800" dirty="0"/>
              <a:t>    Socket cliente;</a:t>
            </a:r>
          </a:p>
          <a:p>
            <a:endParaRPr lang="pt-BR" sz="800" dirty="0"/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ReceberMsg</a:t>
            </a:r>
            <a:r>
              <a:rPr lang="pt-BR" sz="800" dirty="0"/>
              <a:t>(Socket cliente) 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this.cliente</a:t>
            </a:r>
            <a:r>
              <a:rPr lang="pt-BR" sz="800" dirty="0"/>
              <a:t> = cliente;</a:t>
            </a:r>
          </a:p>
          <a:p>
            <a:r>
              <a:rPr lang="pt-BR" sz="800" dirty="0"/>
              <a:t>    }</a:t>
            </a:r>
          </a:p>
          <a:p>
            <a:r>
              <a:rPr lang="pt-BR" sz="800" dirty="0"/>
              <a:t>    </a:t>
            </a:r>
          </a:p>
          <a:p>
            <a:r>
              <a:rPr lang="pt-BR" sz="800" dirty="0"/>
              <a:t>    @</a:t>
            </a:r>
            <a:r>
              <a:rPr lang="pt-BR" sz="800" dirty="0" err="1"/>
              <a:t>Override</a:t>
            </a:r>
            <a:endParaRPr lang="pt-BR" sz="800" dirty="0"/>
          </a:p>
          <a:p>
            <a:r>
              <a:rPr lang="pt-BR" sz="800" dirty="0"/>
              <a:t>    </a:t>
            </a:r>
            <a:r>
              <a:rPr lang="pt-BR" sz="800" dirty="0" err="1"/>
              <a:t>public</a:t>
            </a:r>
            <a:r>
              <a:rPr lang="pt-BR" sz="800" dirty="0"/>
              <a:t> </a:t>
            </a:r>
            <a:r>
              <a:rPr lang="pt-BR" sz="800" dirty="0" err="1"/>
              <a:t>void</a:t>
            </a:r>
            <a:r>
              <a:rPr lang="pt-BR" sz="800" dirty="0"/>
              <a:t> </a:t>
            </a:r>
            <a:r>
              <a:rPr lang="pt-BR" sz="800" dirty="0" err="1"/>
              <a:t>run</a:t>
            </a:r>
            <a:r>
              <a:rPr lang="pt-BR" sz="800" dirty="0"/>
              <a:t>(){</a:t>
            </a:r>
          </a:p>
          <a:p>
            <a:r>
              <a:rPr lang="pt-BR" sz="800" dirty="0"/>
              <a:t>        </a:t>
            </a:r>
            <a:r>
              <a:rPr lang="pt-BR" sz="800" dirty="0" err="1"/>
              <a:t>try</a:t>
            </a:r>
            <a:r>
              <a:rPr lang="pt-BR" sz="800" dirty="0"/>
              <a:t>{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while</a:t>
            </a:r>
            <a:r>
              <a:rPr lang="pt-BR" sz="800" dirty="0"/>
              <a:t>(</a:t>
            </a:r>
            <a:r>
              <a:rPr lang="pt-BR" sz="800" dirty="0" err="1"/>
              <a:t>true</a:t>
            </a:r>
            <a:r>
              <a:rPr lang="pt-BR" sz="800" dirty="0"/>
              <a:t>){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DataInputStream</a:t>
            </a:r>
            <a:r>
              <a:rPr lang="pt-BR" sz="800" dirty="0"/>
              <a:t> entrada = new </a:t>
            </a:r>
            <a:r>
              <a:rPr lang="pt-BR" sz="800" dirty="0" err="1"/>
              <a:t>DataInputStream</a:t>
            </a:r>
            <a:r>
              <a:rPr lang="pt-BR" sz="800" dirty="0"/>
              <a:t>(</a:t>
            </a:r>
            <a:r>
              <a:rPr lang="pt-BR" sz="800" dirty="0" err="1"/>
              <a:t>cliente.getInputStream</a:t>
            </a:r>
            <a:r>
              <a:rPr lang="pt-BR" sz="800" dirty="0"/>
              <a:t>());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String</a:t>
            </a:r>
            <a:r>
              <a:rPr lang="pt-BR" sz="800" dirty="0"/>
              <a:t> </a:t>
            </a:r>
            <a:r>
              <a:rPr lang="pt-BR" sz="800" dirty="0" err="1"/>
              <a:t>msg</a:t>
            </a:r>
            <a:r>
              <a:rPr lang="pt-BR" sz="800" dirty="0"/>
              <a:t> = </a:t>
            </a:r>
            <a:r>
              <a:rPr lang="pt-BR" sz="800" dirty="0" err="1"/>
              <a:t>entrada.readUTF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if</a:t>
            </a:r>
            <a:r>
              <a:rPr lang="pt-BR" sz="800" dirty="0"/>
              <a:t> (</a:t>
            </a:r>
            <a:r>
              <a:rPr lang="pt-BR" sz="800" dirty="0" err="1"/>
              <a:t>msg.equals</a:t>
            </a:r>
            <a:r>
              <a:rPr lang="pt-BR" sz="800" dirty="0"/>
              <a:t>("o cliente desconectou")){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System.out.println</a:t>
            </a:r>
            <a:r>
              <a:rPr lang="pt-BR" sz="800" dirty="0"/>
              <a:t>("o cliente desconectou");</a:t>
            </a:r>
          </a:p>
          <a:p>
            <a:r>
              <a:rPr lang="pt-BR" sz="800" dirty="0"/>
              <a:t>                    </a:t>
            </a:r>
            <a:r>
              <a:rPr lang="pt-BR" sz="800" dirty="0" err="1"/>
              <a:t>entrada.close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            break;</a:t>
            </a:r>
          </a:p>
          <a:p>
            <a:r>
              <a:rPr lang="pt-BR" sz="800" dirty="0"/>
              <a:t>                }</a:t>
            </a:r>
          </a:p>
          <a:p>
            <a:r>
              <a:rPr lang="pt-BR" sz="800" dirty="0"/>
              <a:t>                </a:t>
            </a:r>
          </a:p>
          <a:p>
            <a:r>
              <a:rPr lang="pt-BR" sz="800" dirty="0"/>
              <a:t>                </a:t>
            </a:r>
            <a:r>
              <a:rPr lang="pt-BR" sz="800" dirty="0" err="1"/>
              <a:t>System.out.println</a:t>
            </a:r>
            <a:r>
              <a:rPr lang="pt-BR" sz="800" dirty="0"/>
              <a:t>("o cliente diz: " + </a:t>
            </a:r>
            <a:r>
              <a:rPr lang="pt-BR" sz="800" dirty="0" err="1"/>
              <a:t>msg</a:t>
            </a:r>
            <a:r>
              <a:rPr lang="pt-BR" sz="800" dirty="0"/>
              <a:t>);</a:t>
            </a:r>
          </a:p>
          <a:p>
            <a:r>
              <a:rPr lang="pt-BR" sz="800" dirty="0"/>
              <a:t>            }</a:t>
            </a:r>
          </a:p>
          <a:p>
            <a:r>
              <a:rPr lang="pt-BR" sz="800" dirty="0"/>
              <a:t>            </a:t>
            </a:r>
            <a:r>
              <a:rPr lang="pt-BR" sz="800" dirty="0" err="1"/>
              <a:t>cliente.close</a:t>
            </a:r>
            <a:r>
              <a:rPr lang="pt-BR" sz="800" dirty="0"/>
              <a:t>();</a:t>
            </a:r>
          </a:p>
          <a:p>
            <a:r>
              <a:rPr lang="pt-BR" sz="800" dirty="0"/>
              <a:t>        }</a:t>
            </a:r>
          </a:p>
          <a:p>
            <a:r>
              <a:rPr lang="pt-BR" sz="800" dirty="0"/>
              <a:t>        catch(</a:t>
            </a:r>
            <a:r>
              <a:rPr lang="pt-BR" sz="800" dirty="0" err="1"/>
              <a:t>IOException</a:t>
            </a:r>
            <a:r>
              <a:rPr lang="pt-BR" sz="800" dirty="0"/>
              <a:t> e){</a:t>
            </a:r>
            <a:r>
              <a:rPr lang="pt-BR" sz="800" dirty="0" err="1"/>
              <a:t>System.out.println</a:t>
            </a:r>
            <a:r>
              <a:rPr lang="pt-BR" sz="800" dirty="0"/>
              <a:t>("</a:t>
            </a:r>
            <a:r>
              <a:rPr lang="pt-BR" sz="800" dirty="0" err="1"/>
              <a:t>impossivel</a:t>
            </a:r>
            <a:r>
              <a:rPr lang="pt-BR" sz="800" dirty="0"/>
              <a:t> receber mensagem");}</a:t>
            </a:r>
          </a:p>
          <a:p>
            <a:r>
              <a:rPr lang="pt-BR" sz="800" dirty="0"/>
              <a:t>    }</a:t>
            </a:r>
          </a:p>
          <a:p>
            <a:r>
              <a:rPr lang="pt-B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11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8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B41A-153A-4A6E-B24A-AF95C723E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Java Socket:</a:t>
            </a:r>
            <a:br>
              <a:rPr lang="pt-BR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pt-BR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Entendendo a classe Socket</a:t>
            </a:r>
            <a:br>
              <a:rPr lang="pt-BR" b="1" dirty="0"/>
            </a:br>
            <a:endParaRPr lang="pt-BR" dirty="0"/>
          </a:p>
        </p:txBody>
      </p:sp>
      <p:pic>
        <p:nvPicPr>
          <p:cNvPr id="1026" name="Picture 2" descr="Resultado de imagem para ifpb">
            <a:extLst>
              <a:ext uri="{FF2B5EF4-FFF2-40B4-BE49-F238E27FC236}">
                <a16:creationId xmlns:a16="http://schemas.microsoft.com/office/drawing/2014/main" id="{64578225-A50D-4951-A717-178CBAC5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8" y="202407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10CE95-47AC-46CF-A95A-49EA05589C7C}"/>
              </a:ext>
            </a:extLst>
          </p:cNvPr>
          <p:cNvSpPr txBox="1"/>
          <p:nvPr/>
        </p:nvSpPr>
        <p:spPr>
          <a:xfrm>
            <a:off x="589085" y="4747846"/>
            <a:ext cx="436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Autores: José </a:t>
            </a:r>
            <a:r>
              <a:rPr lang="pt-BR" dirty="0" err="1"/>
              <a:t>Werlandiê</a:t>
            </a:r>
            <a:r>
              <a:rPr lang="pt-BR" dirty="0"/>
              <a:t>.</a:t>
            </a:r>
          </a:p>
          <a:p>
            <a:r>
              <a:rPr lang="pt-BR" dirty="0"/>
              <a:t>                Lucas rocha.</a:t>
            </a:r>
          </a:p>
          <a:p>
            <a:r>
              <a:rPr lang="pt-BR" dirty="0"/>
              <a:t>Orientador: </a:t>
            </a:r>
            <a:r>
              <a:rPr lang="pt-BR" dirty="0" err="1"/>
              <a:t>Katyusco</a:t>
            </a:r>
            <a:r>
              <a:rPr lang="pt-BR" dirty="0"/>
              <a:t> Santos.</a:t>
            </a:r>
          </a:p>
        </p:txBody>
      </p:sp>
    </p:spTree>
    <p:extLst>
      <p:ext uri="{BB962C8B-B14F-4D97-AF65-F5344CB8AC3E}">
        <p14:creationId xmlns:p14="http://schemas.microsoft.com/office/powerpoint/2010/main" val="403254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4564C-F81E-4B46-ADA2-94349975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</a:t>
            </a:r>
            <a:r>
              <a:rPr lang="pt-BR" sz="5400" b="1" dirty="0"/>
              <a:t>Objetivos.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15F1A-BA10-4240-9DB5-9E9B1980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4000" dirty="0"/>
          </a:p>
          <a:p>
            <a:r>
              <a:rPr lang="pt-BR" sz="4000" dirty="0"/>
              <a:t>Entender a classe Socket e a </a:t>
            </a:r>
            <a:r>
              <a:rPr lang="pt-BR" sz="4000" dirty="0" err="1"/>
              <a:t>ServerSocket</a:t>
            </a:r>
            <a:r>
              <a:rPr lang="pt-BR" sz="4000" dirty="0"/>
              <a:t> .</a:t>
            </a:r>
          </a:p>
          <a:p>
            <a:r>
              <a:rPr lang="pt-BR" sz="4000" dirty="0"/>
              <a:t>Mostrar o funcionamento de cada método e como utilizá-lo.</a:t>
            </a:r>
          </a:p>
          <a:p>
            <a:r>
              <a:rPr lang="pt-BR" sz="4000" dirty="0"/>
              <a:t>Mostrar exemplos de modo que todos possam fazer implementações simples após a aula.</a:t>
            </a:r>
          </a:p>
          <a:p>
            <a:endParaRPr lang="pt-BR" sz="40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577E84AB-8FD4-46CD-8EA8-28038FBA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13E4-5971-4975-A7ED-C683B27B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F85BB-27A5-42F4-9D96-CDAF2C0C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/>
              <a:t>De acordo com a própria Oracle: “Socket é um ponto de comunicação entre duas máquinas”, ou seja, podemos enviar mensagens entre a máquina A e a máquina B através de uma conexão estabelecida com o </a:t>
            </a:r>
            <a:r>
              <a:rPr lang="pt-BR" b="1" i="1" dirty="0"/>
              <a:t>Socket</a:t>
            </a:r>
            <a:r>
              <a:rPr lang="pt-BR" i="1" dirty="0"/>
              <a:t>.</a:t>
            </a:r>
          </a:p>
        </p:txBody>
      </p:sp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DEC7DF-74F3-4416-865F-C036557A8670}"/>
              </a:ext>
            </a:extLst>
          </p:cNvPr>
          <p:cNvSpPr txBox="1"/>
          <p:nvPr/>
        </p:nvSpPr>
        <p:spPr>
          <a:xfrm>
            <a:off x="1697532" y="3429000"/>
            <a:ext cx="842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Antes de iniciarmos a pratica, vamos entender as classes que usaremos e seus métodos</a:t>
            </a:r>
            <a:r>
              <a:rPr lang="pt-BR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DC4C5-B589-4FEB-A75B-1247B73E2263}"/>
              </a:ext>
            </a:extLst>
          </p:cNvPr>
          <p:cNvSpPr txBox="1"/>
          <p:nvPr/>
        </p:nvSpPr>
        <p:spPr>
          <a:xfrm>
            <a:off x="1764631" y="4394934"/>
            <a:ext cx="850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primeira classe importante é a </a:t>
            </a:r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/>
              <a:t>.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7030A0"/>
                </a:solidFill>
              </a:rPr>
              <a:t>Listagem 1</a:t>
            </a:r>
            <a:r>
              <a:rPr lang="pt-BR" dirty="0"/>
              <a:t>-Construtor.</a:t>
            </a: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server </a:t>
            </a:r>
            <a:r>
              <a:rPr lang="pt-BR" dirty="0">
                <a:solidFill>
                  <a:srgbClr val="FF0000"/>
                </a:solidFill>
              </a:rPr>
              <a:t>= </a:t>
            </a:r>
            <a:r>
              <a:rPr lang="pt-BR" dirty="0">
                <a:solidFill>
                  <a:srgbClr val="0070C0"/>
                </a:solidFill>
              </a:rPr>
              <a:t>new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>
                <a:solidFill>
                  <a:srgbClr val="0070C0"/>
                </a:solidFill>
              </a:rPr>
              <a:t>3322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C180F6-38D6-4488-8126-13DEA34140A3}"/>
              </a:ext>
            </a:extLst>
          </p:cNvPr>
          <p:cNvSpPr txBox="1"/>
          <p:nvPr/>
        </p:nvSpPr>
        <p:spPr>
          <a:xfrm>
            <a:off x="2839915" y="5424854"/>
            <a:ext cx="688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*ela é </a:t>
            </a:r>
            <a:r>
              <a:rPr lang="pt-BR" dirty="0" err="1"/>
              <a:t>responsavel</a:t>
            </a:r>
            <a:r>
              <a:rPr lang="pt-BR" dirty="0"/>
              <a:t> por esperar a conexão do </a:t>
            </a:r>
            <a:r>
              <a:rPr lang="pt-BR" dirty="0" err="1"/>
              <a:t>cliente.Esta</a:t>
            </a:r>
            <a:r>
              <a:rPr lang="pt-BR" dirty="0"/>
              <a:t> classe possui um construtor onde passamos a porta que desejamos usar para escutar as </a:t>
            </a:r>
            <a:r>
              <a:rPr lang="pt-BR" dirty="0" err="1"/>
              <a:t>conexções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94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13E4-5971-4975-A7ED-C683B27B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F85BB-27A5-42F4-9D96-CDAF2C0C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AFD41A-0A2D-49EB-8C2B-18DEC0E00194}"/>
              </a:ext>
            </a:extLst>
          </p:cNvPr>
          <p:cNvSpPr txBox="1"/>
          <p:nvPr/>
        </p:nvSpPr>
        <p:spPr>
          <a:xfrm>
            <a:off x="1863970" y="1893799"/>
            <a:ext cx="772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Listagem-2 </a:t>
            </a:r>
            <a:r>
              <a:rPr lang="pt-BR" dirty="0" err="1"/>
              <a:t>accept</a:t>
            </a:r>
            <a:r>
              <a:rPr lang="pt-BR" dirty="0"/>
              <a:t>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395F96-DA74-4CB6-A45B-3E01D130DF5F}"/>
              </a:ext>
            </a:extLst>
          </p:cNvPr>
          <p:cNvSpPr txBox="1"/>
          <p:nvPr/>
        </p:nvSpPr>
        <p:spPr>
          <a:xfrm>
            <a:off x="1456236" y="557827"/>
            <a:ext cx="989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*O método </a:t>
            </a:r>
            <a:r>
              <a:rPr lang="pt-BR" i="1" dirty="0" err="1"/>
              <a:t>accept</a:t>
            </a:r>
            <a:r>
              <a:rPr lang="pt-BR" i="1" dirty="0"/>
              <a:t>() escuta uma conexão e aceita se alguma for encontrada.</a:t>
            </a:r>
          </a:p>
          <a:p>
            <a:pPr algn="just"/>
            <a:r>
              <a:rPr lang="pt-BR" i="1" dirty="0"/>
              <a:t>*O </a:t>
            </a:r>
            <a:r>
              <a:rPr lang="pt-BR" i="1" dirty="0" err="1"/>
              <a:t>accept</a:t>
            </a:r>
            <a:r>
              <a:rPr lang="pt-BR" i="1" dirty="0"/>
              <a:t>() bloqueia todo o restante até que uma conexão seja feita, ele fica em espera aguardando que alguém conecte. Quando alguma conexão é aceita ele retorna um objeto Socket.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41EA0B-901F-40FC-903D-6FE5BF83DBFD}"/>
              </a:ext>
            </a:extLst>
          </p:cNvPr>
          <p:cNvSpPr txBox="1"/>
          <p:nvPr/>
        </p:nvSpPr>
        <p:spPr>
          <a:xfrm>
            <a:off x="2927838" y="2321169"/>
            <a:ext cx="6339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server </a:t>
            </a:r>
            <a:r>
              <a:rPr lang="pt-BR" dirty="0"/>
              <a:t>= </a:t>
            </a:r>
            <a:r>
              <a:rPr lang="pt-BR" dirty="0">
                <a:solidFill>
                  <a:srgbClr val="0070C0"/>
                </a:solidFill>
              </a:rPr>
              <a:t>new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3322</a:t>
            </a:r>
            <a:r>
              <a:rPr lang="pt-BR" dirty="0"/>
              <a:t>);</a:t>
            </a:r>
          </a:p>
          <a:p>
            <a:r>
              <a:rPr lang="pt-BR" dirty="0" err="1"/>
              <a:t>System.out.println</a:t>
            </a:r>
            <a:r>
              <a:rPr lang="pt-BR" dirty="0"/>
              <a:t>("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Servidor iniciado na porta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3322</a:t>
            </a:r>
            <a:r>
              <a:rPr lang="pt-BR" dirty="0"/>
              <a:t>");</a:t>
            </a:r>
          </a:p>
          <a:p>
            <a:r>
              <a:rPr lang="pt" dirty="0"/>
              <a:t>  </a:t>
            </a:r>
          </a:p>
          <a:p>
            <a:r>
              <a:rPr lang="pt-BR" dirty="0">
                <a:solidFill>
                  <a:srgbClr val="FF0000"/>
                </a:solidFill>
              </a:rPr>
              <a:t>Socket cliente </a:t>
            </a:r>
            <a:r>
              <a:rPr lang="pt-BR" dirty="0"/>
              <a:t>= </a:t>
            </a:r>
            <a:r>
              <a:rPr lang="pt-BR" dirty="0" err="1"/>
              <a:t>server.accept</a:t>
            </a:r>
            <a:r>
              <a:rPr lang="pt-BR" dirty="0"/>
              <a:t>();</a:t>
            </a:r>
          </a:p>
          <a:p>
            <a:r>
              <a:rPr lang="pt" dirty="0"/>
              <a:t>  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//OUTRAS LÓGICAS AQUI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0EFD26-92D9-49CD-B6B0-A9F801928858}"/>
              </a:ext>
            </a:extLst>
          </p:cNvPr>
          <p:cNvSpPr txBox="1"/>
          <p:nvPr/>
        </p:nvSpPr>
        <p:spPr>
          <a:xfrm>
            <a:off x="7622931" y="3917060"/>
            <a:ext cx="3209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OBS.</a:t>
            </a:r>
          </a:p>
          <a:p>
            <a:r>
              <a:rPr lang="pt-BR" sz="1400" i="1" dirty="0">
                <a:solidFill>
                  <a:schemeClr val="bg2">
                    <a:lumMod val="75000"/>
                  </a:schemeClr>
                </a:solidFill>
              </a:rPr>
              <a:t>“Perceba na </a:t>
            </a:r>
            <a:r>
              <a:rPr lang="pt-BR" sz="1400" b="1" i="1" dirty="0">
                <a:solidFill>
                  <a:schemeClr val="bg2">
                    <a:lumMod val="75000"/>
                  </a:schemeClr>
                </a:solidFill>
              </a:rPr>
              <a:t>Listagem 2</a:t>
            </a:r>
            <a:r>
              <a:rPr lang="pt-BR" sz="1400" i="1" dirty="0">
                <a:solidFill>
                  <a:schemeClr val="bg2">
                    <a:lumMod val="75000"/>
                  </a:schemeClr>
                </a:solidFill>
              </a:rPr>
              <a:t> que o trecho comentado “OUTRAS LÓGICAS AQUI” só será executado quando alguma conexão for aceita e o “</a:t>
            </a:r>
            <a:r>
              <a:rPr lang="pt-BR" sz="1400" i="1" dirty="0" err="1">
                <a:solidFill>
                  <a:schemeClr val="bg2">
                    <a:lumMod val="75000"/>
                  </a:schemeClr>
                </a:solidFill>
              </a:rPr>
              <a:t>accept</a:t>
            </a:r>
            <a:r>
              <a:rPr lang="pt-BR" sz="1400" i="1" dirty="0">
                <a:solidFill>
                  <a:schemeClr val="bg2">
                    <a:lumMod val="75000"/>
                  </a:schemeClr>
                </a:solidFill>
              </a:rPr>
              <a:t>()” for liberado, até então ele não passará desta linha.”</a:t>
            </a:r>
          </a:p>
        </p:txBody>
      </p:sp>
    </p:spTree>
    <p:extLst>
      <p:ext uri="{BB962C8B-B14F-4D97-AF65-F5344CB8AC3E}">
        <p14:creationId xmlns:p14="http://schemas.microsoft.com/office/powerpoint/2010/main" val="41272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13E4-5971-4975-A7ED-C683B27B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530" y="292468"/>
            <a:ext cx="4961794" cy="595556"/>
          </a:xfrm>
        </p:spPr>
        <p:txBody>
          <a:bodyPr>
            <a:normAutofit fontScale="90000"/>
          </a:bodyPr>
          <a:lstStyle/>
          <a:p>
            <a:r>
              <a:rPr lang="pt-BR" sz="2200" b="1" dirty="0">
                <a:latin typeface="+mn-lt"/>
              </a:rPr>
              <a:t>*</a:t>
            </a:r>
            <a:r>
              <a:rPr lang="pt-BR" sz="2200" b="1" dirty="0" err="1">
                <a:latin typeface="+mn-lt"/>
              </a:rPr>
              <a:t>bind</a:t>
            </a:r>
            <a:r>
              <a:rPr lang="pt-BR" sz="2200" b="1" dirty="0">
                <a:latin typeface="+mn-lt"/>
              </a:rPr>
              <a:t>(): </a:t>
            </a:r>
            <a:r>
              <a:rPr lang="pt-BR" sz="2200" dirty="0">
                <a:latin typeface="+mn-lt"/>
              </a:rPr>
              <a:t>Vincula um endereço ao socket.</a:t>
            </a:r>
            <a:r>
              <a:rPr lang="pt-BR" dirty="0"/>
              <a:t> 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33F2F9CC-8444-40C0-8D73-50D6D0F31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374673"/>
              </p:ext>
            </p:extLst>
          </p:nvPr>
        </p:nvGraphicFramePr>
        <p:xfrm>
          <a:off x="3420207" y="2350059"/>
          <a:ext cx="5527431" cy="548640"/>
        </p:xfrm>
        <a:graphic>
          <a:graphicData uri="http://schemas.openxmlformats.org/drawingml/2006/table">
            <a:tbl>
              <a:tblPr/>
              <a:tblGrid>
                <a:gridCol w="5527431">
                  <a:extLst>
                    <a:ext uri="{9D8B030D-6E8A-4147-A177-3AD203B41FA5}">
                      <a16:colId xmlns:a16="http://schemas.microsoft.com/office/drawing/2014/main" val="2252183444"/>
                    </a:ext>
                  </a:extLst>
                </a:gridCol>
              </a:tblGrid>
              <a:tr h="51778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ServerSocket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server </a:t>
                      </a:r>
                      <a:r>
                        <a:rPr lang="pt-BR" dirty="0"/>
                        <a:t>= 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new</a:t>
                      </a:r>
                      <a:r>
                        <a:rPr lang="pt-BR" dirty="0"/>
                        <a:t> </a:t>
                      </a: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ServerSocket</a:t>
                      </a:r>
                      <a:r>
                        <a:rPr lang="pt-BR" dirty="0"/>
                        <a:t>(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3322</a:t>
                      </a:r>
                      <a:r>
                        <a:rPr lang="pt-BR" dirty="0"/>
                        <a:t>);</a:t>
                      </a:r>
                    </a:p>
                    <a:p>
                      <a:pPr algn="l"/>
                      <a:r>
                        <a:rPr lang="en-US" sz="1800" b="0" dirty="0" err="1">
                          <a:effectLst/>
                          <a:latin typeface="+mn-lt"/>
                        </a:rPr>
                        <a:t>server.bind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new </a:t>
                      </a:r>
                      <a:r>
                        <a:rPr lang="en-US" sz="1800" b="0" dirty="0" err="1">
                          <a:effectLst/>
                          <a:latin typeface="+mn-lt"/>
                        </a:rPr>
                        <a:t>InetSocketAddress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("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192.168.0.1", 0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));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032921"/>
                  </a:ext>
                </a:extLst>
              </a:tr>
            </a:tbl>
          </a:graphicData>
        </a:graphic>
      </p:graphicFrame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CB4A24-835D-47A1-B734-33466EDAD9F3}"/>
              </a:ext>
            </a:extLst>
          </p:cNvPr>
          <p:cNvSpPr txBox="1"/>
          <p:nvPr/>
        </p:nvSpPr>
        <p:spPr>
          <a:xfrm>
            <a:off x="4572001" y="1825625"/>
            <a:ext cx="26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Listagem 3</a:t>
            </a:r>
            <a:r>
              <a:rPr lang="pt-BR" b="1" dirty="0"/>
              <a:t>. </a:t>
            </a:r>
            <a:r>
              <a:rPr lang="pt-BR" b="1" dirty="0" err="1"/>
              <a:t>bind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D1D5DA-F7FF-4230-8189-101C773A4E65}"/>
              </a:ext>
            </a:extLst>
          </p:cNvPr>
          <p:cNvSpPr txBox="1"/>
          <p:nvPr/>
        </p:nvSpPr>
        <p:spPr>
          <a:xfrm>
            <a:off x="1755529" y="919675"/>
            <a:ext cx="76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*Porém se você executar o código abaixo provavelmente terá o seguinte erro:</a:t>
            </a:r>
          </a:p>
        </p:txBody>
      </p:sp>
      <p:sp>
        <p:nvSpPr>
          <p:cNvPr id="11" name="CaixaDeTexto 10" descr="“java.net.SocketException: Already bound&#10;at java.net.ServerSocket.bind(ServerSocket.java:314)&#10;at java.net.ServerSocket.bind(ServerSocket.java:286)&#10;at br.com.loginremoto.util.Server.main(Server.java:17)”&#10;">
            <a:extLst>
              <a:ext uri="{FF2B5EF4-FFF2-40B4-BE49-F238E27FC236}">
                <a16:creationId xmlns:a16="http://schemas.microsoft.com/office/drawing/2014/main" id="{60FD97C9-F7E0-4850-A59A-306E63397ED5}"/>
              </a:ext>
            </a:extLst>
          </p:cNvPr>
          <p:cNvSpPr txBox="1"/>
          <p:nvPr/>
        </p:nvSpPr>
        <p:spPr>
          <a:xfrm>
            <a:off x="3317628" y="3248221"/>
            <a:ext cx="552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</a:t>
            </a:r>
            <a:r>
              <a:rPr lang="pt-BR" dirty="0" err="1"/>
              <a:t>java.net.SocketException</a:t>
            </a:r>
            <a:r>
              <a:rPr lang="pt-BR" dirty="0"/>
              <a:t>: </a:t>
            </a:r>
            <a:r>
              <a:rPr lang="pt-BR" dirty="0" err="1"/>
              <a:t>Already</a:t>
            </a:r>
            <a:r>
              <a:rPr lang="pt-BR" dirty="0"/>
              <a:t> </a:t>
            </a:r>
            <a:r>
              <a:rPr lang="pt-BR" dirty="0" err="1"/>
              <a:t>bound</a:t>
            </a:r>
            <a:endParaRPr lang="pt-BR" dirty="0"/>
          </a:p>
          <a:p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java.net.ServerSocket.bind</a:t>
            </a:r>
            <a:r>
              <a:rPr lang="pt-BR" dirty="0"/>
              <a:t>(ServerSocket.java:314)</a:t>
            </a:r>
          </a:p>
          <a:p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java.net.ServerSocket.bind</a:t>
            </a:r>
            <a:r>
              <a:rPr lang="pt-BR" dirty="0"/>
              <a:t>(ServerSocket.java:286)</a:t>
            </a:r>
          </a:p>
          <a:p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br.com.loginremoto.util.Server.main</a:t>
            </a:r>
            <a:r>
              <a:rPr lang="pt-BR" dirty="0"/>
              <a:t>(Server.java:17)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54FD429-D833-4D3C-8085-DE1BA886C998}"/>
              </a:ext>
            </a:extLst>
          </p:cNvPr>
          <p:cNvSpPr txBox="1"/>
          <p:nvPr/>
        </p:nvSpPr>
        <p:spPr>
          <a:xfrm>
            <a:off x="1222131" y="5152292"/>
            <a:ext cx="1011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*Isso ocorre porque ao criar o </a:t>
            </a:r>
            <a:r>
              <a:rPr lang="pt-BR" dirty="0" err="1"/>
              <a:t>ServerSocket</a:t>
            </a:r>
            <a:r>
              <a:rPr lang="pt-BR" dirty="0"/>
              <a:t> ele automaticamente já é vinculado (</a:t>
            </a:r>
            <a:r>
              <a:rPr lang="pt-BR" dirty="0" err="1"/>
              <a:t>bind</a:t>
            </a:r>
            <a:r>
              <a:rPr lang="pt-BR" dirty="0"/>
              <a:t>) ao IP atual, e por isso você não pode refazer o </a:t>
            </a:r>
            <a:r>
              <a:rPr lang="pt-BR" dirty="0" err="1"/>
              <a:t>bind</a:t>
            </a:r>
            <a:r>
              <a:rPr lang="pt-BR" dirty="0"/>
              <a:t>. Então fique atento para realizar o </a:t>
            </a:r>
            <a:r>
              <a:rPr lang="pt-BR" dirty="0" err="1"/>
              <a:t>bind</a:t>
            </a:r>
            <a:r>
              <a:rPr lang="pt-BR" dirty="0"/>
              <a:t>() apenas quando for necessário.</a:t>
            </a:r>
          </a:p>
        </p:txBody>
      </p:sp>
    </p:spTree>
    <p:extLst>
      <p:ext uri="{BB962C8B-B14F-4D97-AF65-F5344CB8AC3E}">
        <p14:creationId xmlns:p14="http://schemas.microsoft.com/office/powerpoint/2010/main" val="129555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9EF6C8-C262-4104-B52D-3E792A99C16B}"/>
              </a:ext>
            </a:extLst>
          </p:cNvPr>
          <p:cNvSpPr txBox="1"/>
          <p:nvPr/>
        </p:nvSpPr>
        <p:spPr>
          <a:xfrm>
            <a:off x="1607526" y="647960"/>
            <a:ext cx="9655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*close(): </a:t>
            </a:r>
            <a:r>
              <a:rPr lang="pt-BR" dirty="0"/>
              <a:t>Um método de extrema importância que fecha a conexão atual. Qualquer cliente que esteja conectado será automaticamente desconectado.</a:t>
            </a:r>
          </a:p>
          <a:p>
            <a:r>
              <a:rPr lang="pt-BR" b="1" dirty="0"/>
              <a:t>*</a:t>
            </a:r>
            <a:r>
              <a:rPr lang="pt-BR" b="1" dirty="0" err="1"/>
              <a:t>getChannel</a:t>
            </a:r>
            <a:r>
              <a:rPr lang="pt-BR" b="1" dirty="0"/>
              <a:t>(): </a:t>
            </a:r>
            <a:r>
              <a:rPr lang="pt-BR" dirty="0"/>
              <a:t>retorna um objeto </a:t>
            </a:r>
            <a:r>
              <a:rPr lang="pt-BR" dirty="0" err="1"/>
              <a:t>ServerSocketChannel</a:t>
            </a:r>
            <a:r>
              <a:rPr lang="pt-BR" dirty="0"/>
              <a:t> que corresponde a um canal criado através do método open() da classe </a:t>
            </a:r>
            <a:r>
              <a:rPr lang="pt-BR" dirty="0" err="1"/>
              <a:t>ServerSocketChannel</a:t>
            </a:r>
            <a:r>
              <a:rPr lang="pt-BR" dirty="0"/>
              <a:t>. 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54504B-3419-4488-93AC-30183DE02E28}"/>
              </a:ext>
            </a:extLst>
          </p:cNvPr>
          <p:cNvSpPr txBox="1"/>
          <p:nvPr/>
        </p:nvSpPr>
        <p:spPr>
          <a:xfrm>
            <a:off x="1607526" y="1940622"/>
            <a:ext cx="72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</a:t>
            </a:r>
            <a:r>
              <a:rPr lang="pt-BR" b="1" dirty="0" err="1"/>
              <a:t>getInetAddress</a:t>
            </a:r>
            <a:r>
              <a:rPr lang="pt-BR" b="1" dirty="0"/>
              <a:t>(): </a:t>
            </a:r>
            <a:r>
              <a:rPr lang="pt-BR" dirty="0"/>
              <a:t>Retorna o endereço de IP local do servidor.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FDCCB2-9CE6-414C-96AE-D4945B17844F}"/>
              </a:ext>
            </a:extLst>
          </p:cNvPr>
          <p:cNvSpPr txBox="1"/>
          <p:nvPr/>
        </p:nvSpPr>
        <p:spPr>
          <a:xfrm>
            <a:off x="1899139" y="2479403"/>
            <a:ext cx="793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Listagem 4. </a:t>
            </a:r>
            <a:r>
              <a:rPr lang="pt-BR" b="1" dirty="0"/>
              <a:t>Recuperando informação do IP</a:t>
            </a:r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D31A947-E8E8-45C5-9FA7-232F54309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8950"/>
              </p:ext>
            </p:extLst>
          </p:nvPr>
        </p:nvGraphicFramePr>
        <p:xfrm>
          <a:off x="3089031" y="3018184"/>
          <a:ext cx="6318738" cy="1097280"/>
        </p:xfrm>
        <a:graphic>
          <a:graphicData uri="http://schemas.openxmlformats.org/drawingml/2006/table">
            <a:tbl>
              <a:tblPr/>
              <a:tblGrid>
                <a:gridCol w="6318738">
                  <a:extLst>
                    <a:ext uri="{9D8B030D-6E8A-4147-A177-3AD203B41FA5}">
                      <a16:colId xmlns:a16="http://schemas.microsoft.com/office/drawing/2014/main" val="2454678666"/>
                    </a:ext>
                  </a:extLst>
                </a:gridCol>
              </a:tblGrid>
              <a:tr h="37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ServerSocket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server </a:t>
                      </a:r>
                      <a:r>
                        <a:rPr lang="pt-BR" dirty="0"/>
                        <a:t>= 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new</a:t>
                      </a:r>
                      <a:r>
                        <a:rPr lang="pt-BR" dirty="0"/>
                        <a:t> </a:t>
                      </a: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ServerSocket</a:t>
                      </a:r>
                      <a:r>
                        <a:rPr lang="pt-BR" dirty="0"/>
                        <a:t>(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3322</a:t>
                      </a:r>
                      <a:r>
                        <a:rPr lang="pt-BR" dirty="0"/>
                        <a:t>);</a:t>
                      </a:r>
                    </a:p>
                    <a:p>
                      <a:r>
                        <a:rPr lang="pt-BR" b="0" dirty="0" err="1">
                          <a:effectLst/>
                          <a:latin typeface="+mn-lt"/>
                        </a:rPr>
                        <a:t>InetAddress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 </a:t>
                      </a:r>
                      <a:r>
                        <a:rPr lang="pt-BR" b="0" dirty="0" err="1">
                          <a:effectLst/>
                          <a:latin typeface="+mn-lt"/>
                        </a:rPr>
                        <a:t>inet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 = </a:t>
                      </a:r>
                      <a:r>
                        <a:rPr lang="pt-BR" b="0" dirty="0" err="1">
                          <a:effectLst/>
                          <a:latin typeface="+mn-lt"/>
                        </a:rPr>
                        <a:t>server.getInetAddress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();</a:t>
                      </a:r>
                    </a:p>
                    <a:p>
                      <a:r>
                        <a:rPr lang="pt-BR" b="0" dirty="0" err="1">
                          <a:effectLst/>
                          <a:latin typeface="+mn-lt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("</a:t>
                      </a:r>
                      <a:r>
                        <a:rPr lang="pt-BR" b="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HostAddress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="+</a:t>
                      </a:r>
                      <a:r>
                        <a:rPr lang="pt-BR" b="0" dirty="0" err="1">
                          <a:effectLst/>
                          <a:latin typeface="+mn-lt"/>
                        </a:rPr>
                        <a:t>inet.getHostAddress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());</a:t>
                      </a:r>
                    </a:p>
                    <a:p>
                      <a:r>
                        <a:rPr lang="pt-BR" b="0" dirty="0" err="1">
                          <a:effectLst/>
                          <a:latin typeface="+mn-lt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("</a:t>
                      </a:r>
                      <a:r>
                        <a:rPr lang="pt-BR" b="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HostName</a:t>
                      </a:r>
                      <a:r>
                        <a:rPr lang="pt-BR" b="0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"+</a:t>
                      </a:r>
                      <a:r>
                        <a:rPr lang="pt-BR" b="0" dirty="0" err="1">
                          <a:effectLst/>
                          <a:latin typeface="+mn-lt"/>
                        </a:rPr>
                        <a:t>inet.getHostName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());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09433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F364523-3110-4537-A51E-38447A36695B}"/>
              </a:ext>
            </a:extLst>
          </p:cNvPr>
          <p:cNvSpPr txBox="1"/>
          <p:nvPr/>
        </p:nvSpPr>
        <p:spPr>
          <a:xfrm>
            <a:off x="1755531" y="4409547"/>
            <a:ext cx="898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*Recuperamos o objeto do tipo </a:t>
            </a:r>
            <a:r>
              <a:rPr lang="pt-BR" dirty="0" err="1">
                <a:solidFill>
                  <a:srgbClr val="FF0000"/>
                </a:solidFill>
              </a:rPr>
              <a:t>InetAddress</a:t>
            </a:r>
            <a:r>
              <a:rPr lang="pt-BR" dirty="0"/>
              <a:t> e acessamos seus diversos métodos, um deles são: </a:t>
            </a:r>
            <a:r>
              <a:rPr lang="pt-BR" dirty="0" err="1">
                <a:solidFill>
                  <a:srgbClr val="FF0000"/>
                </a:solidFill>
              </a:rPr>
              <a:t>getHostAddress</a:t>
            </a:r>
            <a:r>
              <a:rPr lang="pt-BR" dirty="0"/>
              <a:t>()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 </a:t>
            </a:r>
            <a:r>
              <a:rPr lang="pt-BR" dirty="0" err="1">
                <a:solidFill>
                  <a:srgbClr val="FF0000"/>
                </a:solidFill>
              </a:rPr>
              <a:t>getHostName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2362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BB89D46-8E56-4B6F-8598-5DA4CB21DC19}"/>
              </a:ext>
            </a:extLst>
          </p:cNvPr>
          <p:cNvSpPr txBox="1"/>
          <p:nvPr/>
        </p:nvSpPr>
        <p:spPr>
          <a:xfrm>
            <a:off x="1588299" y="605875"/>
            <a:ext cx="989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</a:t>
            </a:r>
            <a:r>
              <a:rPr lang="pt-BR" b="1" dirty="0" err="1"/>
              <a:t>getLocalPort</a:t>
            </a:r>
            <a:r>
              <a:rPr lang="pt-BR" b="1" dirty="0"/>
              <a:t>(): </a:t>
            </a:r>
            <a:r>
              <a:rPr lang="pt-BR" dirty="0"/>
              <a:t>como o próprio nome já sugere ele retorna o número da porta no qual o servidor está escutando uma conexão.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260F9B-3B08-4798-A559-6F3F2C6900D0}"/>
              </a:ext>
            </a:extLst>
          </p:cNvPr>
          <p:cNvSpPr txBox="1"/>
          <p:nvPr/>
        </p:nvSpPr>
        <p:spPr>
          <a:xfrm>
            <a:off x="4333142" y="2066248"/>
            <a:ext cx="35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Listagem 5. </a:t>
            </a:r>
            <a:r>
              <a:rPr lang="pt-BR" b="1" dirty="0"/>
              <a:t>Recuperando a porta</a:t>
            </a:r>
            <a:endParaRPr lang="pt-BR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769BA0E-BBD1-4B5B-B43E-49CFE8C40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7375"/>
              </p:ext>
            </p:extLst>
          </p:nvPr>
        </p:nvGraphicFramePr>
        <p:xfrm>
          <a:off x="3598985" y="2435580"/>
          <a:ext cx="5257800" cy="117913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29320560"/>
                    </a:ext>
                  </a:extLst>
                </a:gridCol>
              </a:tblGrid>
              <a:tr h="1179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ServerSocket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server </a:t>
                      </a:r>
                      <a:r>
                        <a:rPr lang="pt-BR" dirty="0"/>
                        <a:t>= 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new</a:t>
                      </a:r>
                      <a:r>
                        <a:rPr lang="pt-BR" dirty="0"/>
                        <a:t> </a:t>
                      </a: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ServerSocket</a:t>
                      </a:r>
                      <a:r>
                        <a:rPr lang="pt-BR" dirty="0"/>
                        <a:t>(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3322</a:t>
                      </a:r>
                      <a:r>
                        <a:rPr lang="pt-BR" dirty="0"/>
                        <a:t>);</a:t>
                      </a:r>
                    </a:p>
                    <a:p>
                      <a:r>
                        <a:rPr lang="pt-BR" b="0" dirty="0" err="1">
                          <a:effectLst/>
                          <a:latin typeface="+mn-lt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("</a:t>
                      </a:r>
                      <a:r>
                        <a:rPr lang="pt-BR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Porta 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= "+</a:t>
                      </a:r>
                      <a:r>
                        <a:rPr lang="pt-BR" b="0" dirty="0" err="1">
                          <a:effectLst/>
                          <a:latin typeface="+mn-lt"/>
                        </a:rPr>
                        <a:t>server.getLocalPort</a:t>
                      </a:r>
                      <a:r>
                        <a:rPr lang="pt-BR" b="0" dirty="0">
                          <a:effectLst/>
                          <a:latin typeface="+mn-lt"/>
                        </a:rPr>
                        <a:t>());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028704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9C0E5408-0A01-423F-8908-D05F84EC2B8A}"/>
              </a:ext>
            </a:extLst>
          </p:cNvPr>
          <p:cNvSpPr txBox="1"/>
          <p:nvPr/>
        </p:nvSpPr>
        <p:spPr>
          <a:xfrm>
            <a:off x="1007827" y="3860898"/>
            <a:ext cx="1065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*veja que na </a:t>
            </a:r>
            <a:r>
              <a:rPr lang="pt-BR" b="1" dirty="0"/>
              <a:t>Listagem 5 </a:t>
            </a:r>
            <a:r>
              <a:rPr lang="pt-BR" dirty="0"/>
              <a:t>apenas usamos o </a:t>
            </a:r>
            <a:r>
              <a:rPr lang="pt-BR" dirty="0" err="1"/>
              <a:t>getLocalPort</a:t>
            </a:r>
            <a:r>
              <a:rPr lang="pt-BR" dirty="0"/>
              <a:t>() e retornamos no console através do </a:t>
            </a:r>
            <a:r>
              <a:rPr lang="pt-BR" dirty="0" err="1">
                <a:solidFill>
                  <a:srgbClr val="FF0000"/>
                </a:solidFill>
              </a:rPr>
              <a:t>System.out.println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 valor da porta.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874894-DF5E-488D-AC40-9E5DF3D8A14B}"/>
              </a:ext>
            </a:extLst>
          </p:cNvPr>
          <p:cNvSpPr txBox="1"/>
          <p:nvPr/>
        </p:nvSpPr>
        <p:spPr>
          <a:xfrm>
            <a:off x="2493727" y="5050552"/>
            <a:ext cx="706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isClosed</a:t>
            </a:r>
            <a:r>
              <a:rPr lang="pt-BR" b="1" dirty="0"/>
              <a:t>(): </a:t>
            </a:r>
            <a:r>
              <a:rPr lang="pt-BR" dirty="0"/>
              <a:t>Verifica se o </a:t>
            </a:r>
            <a:r>
              <a:rPr lang="pt-BR" dirty="0" err="1"/>
              <a:t>ServerSocket</a:t>
            </a:r>
            <a:r>
              <a:rPr lang="pt-BR" dirty="0"/>
              <a:t> está fechado, assim podemos evitar erros chamando métodos que não poderíamos se ele estivesse fechado.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ifpb">
            <a:extLst>
              <a:ext uri="{FF2B5EF4-FFF2-40B4-BE49-F238E27FC236}">
                <a16:creationId xmlns:a16="http://schemas.microsoft.com/office/drawing/2014/main" id="{BF69D29F-C5C9-475F-9ECE-DB96F6E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200025"/>
            <a:ext cx="123607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BD1750-B5E9-43C2-923B-EBFB6F34CE45}"/>
              </a:ext>
            </a:extLst>
          </p:cNvPr>
          <p:cNvSpPr txBox="1"/>
          <p:nvPr/>
        </p:nvSpPr>
        <p:spPr>
          <a:xfrm>
            <a:off x="1661746" y="704740"/>
            <a:ext cx="975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isBound</a:t>
            </a:r>
            <a:r>
              <a:rPr lang="pt-BR" b="1" dirty="0"/>
              <a:t>(): </a:t>
            </a:r>
            <a:r>
              <a:rPr lang="pt-BR" dirty="0"/>
              <a:t>Lembre que anteriormente nós tentamos realizar um </a:t>
            </a:r>
            <a:r>
              <a:rPr lang="pt-BR" dirty="0" err="1"/>
              <a:t>bind</a:t>
            </a:r>
            <a:r>
              <a:rPr lang="pt-BR" dirty="0"/>
              <a:t>, mas obtivemos um erro porque o </a:t>
            </a:r>
            <a:r>
              <a:rPr lang="pt-BR" dirty="0" err="1"/>
              <a:t>ServerSocket</a:t>
            </a:r>
            <a:r>
              <a:rPr lang="pt-BR" dirty="0"/>
              <a:t> já tinha uma endereço vinculado, com o </a:t>
            </a:r>
            <a:r>
              <a:rPr lang="pt-BR" dirty="0" err="1"/>
              <a:t>isBound</a:t>
            </a:r>
            <a:r>
              <a:rPr lang="pt-BR" dirty="0"/>
              <a:t>() nós evitamos este erro.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BF232D-4253-494B-A6A4-77EEDF039E84}"/>
              </a:ext>
            </a:extLst>
          </p:cNvPr>
          <p:cNvSpPr txBox="1"/>
          <p:nvPr/>
        </p:nvSpPr>
        <p:spPr>
          <a:xfrm>
            <a:off x="4712676" y="2048608"/>
            <a:ext cx="25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Listagem 6</a:t>
            </a:r>
            <a:r>
              <a:rPr lang="pt-BR" b="1" dirty="0"/>
              <a:t>. </a:t>
            </a:r>
            <a:r>
              <a:rPr lang="pt-BR" b="1" dirty="0" err="1"/>
              <a:t>isBound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8" name="CaixaDeTexto 7" descr="if (!server.isBound()){&#10;server.bind(new InetSocketAddress(&quot;192.168.0.1&quot;, 0));&#10;}">
            <a:extLst>
              <a:ext uri="{FF2B5EF4-FFF2-40B4-BE49-F238E27FC236}">
                <a16:creationId xmlns:a16="http://schemas.microsoft.com/office/drawing/2014/main" id="{C657260A-DA91-489C-9A29-D764987F177C}"/>
              </a:ext>
            </a:extLst>
          </p:cNvPr>
          <p:cNvSpPr txBox="1"/>
          <p:nvPr/>
        </p:nvSpPr>
        <p:spPr>
          <a:xfrm>
            <a:off x="3334337" y="2593621"/>
            <a:ext cx="5651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server </a:t>
            </a:r>
            <a:r>
              <a:rPr lang="pt-BR" dirty="0"/>
              <a:t>= </a:t>
            </a:r>
            <a:r>
              <a:rPr lang="pt-BR" dirty="0">
                <a:solidFill>
                  <a:srgbClr val="0070C0"/>
                </a:solidFill>
              </a:rPr>
              <a:t>new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ServerSocket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3322</a:t>
            </a:r>
            <a:r>
              <a:rPr lang="pt-BR" dirty="0"/>
              <a:t>);</a:t>
            </a:r>
            <a:r>
              <a:rPr lang="en-US" dirty="0"/>
              <a:t> </a:t>
            </a:r>
          </a:p>
          <a:p>
            <a:pPr lvl="0">
              <a:defRPr/>
            </a:pPr>
            <a:r>
              <a:rPr lang="en-US" dirty="0"/>
              <a:t>if (!</a:t>
            </a:r>
            <a:r>
              <a:rPr lang="en-US" dirty="0" err="1"/>
              <a:t>server.isBound</a:t>
            </a:r>
            <a:r>
              <a:rPr lang="en-US" dirty="0"/>
              <a:t>()){</a:t>
            </a:r>
          </a:p>
          <a:p>
            <a:pPr lvl="0">
              <a:defRPr/>
            </a:pPr>
            <a:r>
              <a:rPr lang="en-US" dirty="0" err="1"/>
              <a:t>server.bind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new </a:t>
            </a:r>
            <a:r>
              <a:rPr lang="en-US" dirty="0" err="1"/>
              <a:t>InetSocketAddress</a:t>
            </a:r>
            <a:r>
              <a:rPr lang="en-US" dirty="0"/>
              <a:t>("</a:t>
            </a:r>
            <a:r>
              <a:rPr lang="en-US" dirty="0">
                <a:solidFill>
                  <a:srgbClr val="0070C0"/>
                </a:solidFill>
              </a:rPr>
              <a:t>192.168.0.1", 0</a:t>
            </a:r>
            <a:r>
              <a:rPr lang="en-US" dirty="0"/>
              <a:t>));</a:t>
            </a:r>
          </a:p>
          <a:p>
            <a:pPr lvl="0">
              <a:defRPr/>
            </a:pPr>
            <a:r>
              <a:rPr lang="en-US" dirty="0"/>
              <a:t>}</a:t>
            </a:r>
            <a:endParaRPr lang="pt-BR" dirty="0"/>
          </a:p>
          <a:p>
            <a:pPr lvl="0">
              <a:defRPr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C433BB-7938-40FF-8707-6C78F260AFFA}"/>
              </a:ext>
            </a:extLst>
          </p:cNvPr>
          <p:cNvSpPr txBox="1"/>
          <p:nvPr/>
        </p:nvSpPr>
        <p:spPr>
          <a:xfrm>
            <a:off x="2744226" y="4703830"/>
            <a:ext cx="683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toString</a:t>
            </a:r>
            <a:r>
              <a:rPr lang="pt-BR" b="1" dirty="0"/>
              <a:t>(): </a:t>
            </a:r>
            <a:r>
              <a:rPr lang="pt-BR" dirty="0"/>
              <a:t>Este método nos retorna um valor formatado representando as informações de endereço IP e porta do </a:t>
            </a:r>
            <a:r>
              <a:rPr lang="pt-BR" dirty="0" err="1"/>
              <a:t>ServerSocket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8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3064</Words>
  <Application>Microsoft Office PowerPoint</Application>
  <PresentationFormat>Widescreen</PresentationFormat>
  <Paragraphs>494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Microsoft Himalaya</vt:lpstr>
      <vt:lpstr>Tema do Office</vt:lpstr>
      <vt:lpstr>Apresentação do PowerPoint</vt:lpstr>
      <vt:lpstr>Java Socket: Entendendo a classe Socket </vt:lpstr>
      <vt:lpstr> Objetivos.</vt:lpstr>
      <vt:lpstr> </vt:lpstr>
      <vt:lpstr>Apresentação do PowerPoint</vt:lpstr>
      <vt:lpstr>*bind(): Vincula um endereço ao socket.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Socket: Entendendo a classe Socket</dc:title>
  <dc:creator>werlan</dc:creator>
  <cp:lastModifiedBy>werlan</cp:lastModifiedBy>
  <cp:revision>34</cp:revision>
  <dcterms:created xsi:type="dcterms:W3CDTF">2018-07-06T13:19:33Z</dcterms:created>
  <dcterms:modified xsi:type="dcterms:W3CDTF">2018-07-08T19:26:55Z</dcterms:modified>
</cp:coreProperties>
</file>